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 id="2147483709" r:id="rId2"/>
  </p:sldMasterIdLst>
  <p:notesMasterIdLst>
    <p:notesMasterId r:id="rId29"/>
  </p:notesMasterIdLst>
  <p:sldIdLst>
    <p:sldId id="257" r:id="rId3"/>
    <p:sldId id="1536" r:id="rId4"/>
    <p:sldId id="1433" r:id="rId5"/>
    <p:sldId id="1506" r:id="rId6"/>
    <p:sldId id="1510" r:id="rId7"/>
    <p:sldId id="1511" r:id="rId8"/>
    <p:sldId id="1512" r:id="rId9"/>
    <p:sldId id="1436" r:id="rId10"/>
    <p:sldId id="1515" r:id="rId11"/>
    <p:sldId id="1517" r:id="rId12"/>
    <p:sldId id="1521" r:id="rId13"/>
    <p:sldId id="1522" r:id="rId14"/>
    <p:sldId id="1437" r:id="rId15"/>
    <p:sldId id="1523" r:id="rId16"/>
    <p:sldId id="1524" r:id="rId17"/>
    <p:sldId id="1526" r:id="rId18"/>
    <p:sldId id="1527" r:id="rId19"/>
    <p:sldId id="1529" r:id="rId20"/>
    <p:sldId id="1531" r:id="rId21"/>
    <p:sldId id="1438" r:id="rId22"/>
    <p:sldId id="1507" r:id="rId23"/>
    <p:sldId id="1508" r:id="rId24"/>
    <p:sldId id="1532" r:id="rId25"/>
    <p:sldId id="1533" r:id="rId26"/>
    <p:sldId id="1535" r:id="rId27"/>
    <p:sldId id="1471" r:id="rId28"/>
  </p:sldIdLst>
  <p:sldSz cx="12192000" cy="6858000"/>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64A"/>
    <a:srgbClr val="00152A"/>
    <a:srgbClr val="000000"/>
    <a:srgbClr val="001C39"/>
    <a:srgbClr val="00264E"/>
    <a:srgbClr val="011223"/>
    <a:srgbClr val="FEC016"/>
    <a:srgbClr val="D9E056"/>
    <a:srgbClr val="C6F6FF"/>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81"/>
    <p:restoredTop sz="85775"/>
  </p:normalViewPr>
  <p:slideViewPr>
    <p:cSldViewPr snapToGrid="0">
      <p:cViewPr>
        <p:scale>
          <a:sx n="95" d="100"/>
          <a:sy n="95" d="100"/>
        </p:scale>
        <p:origin x="144" y="296"/>
      </p:cViewPr>
      <p:guideLst/>
    </p:cSldViewPr>
  </p:slideViewPr>
  <p:outlineViewPr>
    <p:cViewPr>
      <p:scale>
        <a:sx n="33" d="100"/>
        <a:sy n="33" d="100"/>
      </p:scale>
      <p:origin x="0" y="-829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179AFB-556A-7647-8681-E8CCC214AEB4}" type="datetimeFigureOut">
              <a:rPr lang="en-US" smtClean="0"/>
              <a:t>10/17/22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4562F5-9C85-F843-B903-B3B42F5C4F35}" type="slidenum">
              <a:rPr lang="en-US" smtClean="0"/>
              <a:t>‹#›</a:t>
            </a:fld>
            <a:endParaRPr lang="en-US"/>
          </a:p>
        </p:txBody>
      </p:sp>
    </p:spTree>
    <p:extLst>
      <p:ext uri="{BB962C8B-B14F-4D97-AF65-F5344CB8AC3E}">
        <p14:creationId xmlns:p14="http://schemas.microsoft.com/office/powerpoint/2010/main" val="4219976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562F5-9C85-F843-B903-B3B42F5C4F35}" type="slidenum">
              <a:rPr lang="en-US" smtClean="0"/>
              <a:t>1</a:t>
            </a:fld>
            <a:endParaRPr lang="en-US" dirty="0"/>
          </a:p>
        </p:txBody>
      </p:sp>
    </p:spTree>
    <p:extLst>
      <p:ext uri="{BB962C8B-B14F-4D97-AF65-F5344CB8AC3E}">
        <p14:creationId xmlns:p14="http://schemas.microsoft.com/office/powerpoint/2010/main" val="3790479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562F5-9C85-F843-B903-B3B42F5C4F35}" type="slidenum">
              <a:rPr lang="en-US" smtClean="0"/>
              <a:t>10</a:t>
            </a:fld>
            <a:endParaRPr lang="en-US"/>
          </a:p>
        </p:txBody>
      </p:sp>
    </p:spTree>
    <p:extLst>
      <p:ext uri="{BB962C8B-B14F-4D97-AF65-F5344CB8AC3E}">
        <p14:creationId xmlns:p14="http://schemas.microsoft.com/office/powerpoint/2010/main" val="3772983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562F5-9C85-F843-B903-B3B42F5C4F35}" type="slidenum">
              <a:rPr lang="en-US" smtClean="0"/>
              <a:t>12</a:t>
            </a:fld>
            <a:endParaRPr lang="en-US"/>
          </a:p>
        </p:txBody>
      </p:sp>
    </p:spTree>
    <p:extLst>
      <p:ext uri="{BB962C8B-B14F-4D97-AF65-F5344CB8AC3E}">
        <p14:creationId xmlns:p14="http://schemas.microsoft.com/office/powerpoint/2010/main" val="737126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13</a:t>
            </a:fld>
            <a:endParaRPr lang="en-US"/>
          </a:p>
        </p:txBody>
      </p:sp>
    </p:spTree>
    <p:extLst>
      <p:ext uri="{BB962C8B-B14F-4D97-AF65-F5344CB8AC3E}">
        <p14:creationId xmlns:p14="http://schemas.microsoft.com/office/powerpoint/2010/main" val="1777626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14</a:t>
            </a:fld>
            <a:endParaRPr lang="en-US"/>
          </a:p>
        </p:txBody>
      </p:sp>
    </p:spTree>
    <p:extLst>
      <p:ext uri="{BB962C8B-B14F-4D97-AF65-F5344CB8AC3E}">
        <p14:creationId xmlns:p14="http://schemas.microsoft.com/office/powerpoint/2010/main" val="1604962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IF/ID: 32-b PC address, 32-b instruction</a:t>
            </a:r>
          </a:p>
          <a:p>
            <a:r>
              <a:rPr lang="en-US" dirty="0"/>
              <a:t>ID/EX: immediate, R[rs1], R[rs2], PC address, 32-b instruction</a:t>
            </a:r>
          </a:p>
          <a:p>
            <a:r>
              <a:rPr lang="en-US" dirty="0"/>
              <a:t>EX/MEM: R[rs2], PC, ALU, instruction</a:t>
            </a:r>
          </a:p>
          <a:p>
            <a:r>
              <a:rPr lang="en-US" dirty="0"/>
              <a:t>MEM/WB: ALU, mem, PC+4, instruction</a:t>
            </a:r>
          </a:p>
        </p:txBody>
      </p:sp>
      <p:sp>
        <p:nvSpPr>
          <p:cNvPr id="4" name="Slide Number Placeholder 3"/>
          <p:cNvSpPr>
            <a:spLocks noGrp="1"/>
          </p:cNvSpPr>
          <p:nvPr>
            <p:ph type="sldNum" sz="quarter" idx="5"/>
          </p:nvPr>
        </p:nvSpPr>
        <p:spPr/>
        <p:txBody>
          <a:bodyPr/>
          <a:lstStyle/>
          <a:p>
            <a:fld id="{8C4562F5-9C85-F843-B903-B3B42F5C4F35}" type="slidenum">
              <a:rPr lang="en-US" smtClean="0"/>
              <a:t>15</a:t>
            </a:fld>
            <a:endParaRPr lang="en-US"/>
          </a:p>
        </p:txBody>
      </p:sp>
    </p:spTree>
    <p:extLst>
      <p:ext uri="{BB962C8B-B14F-4D97-AF65-F5344CB8AC3E}">
        <p14:creationId xmlns:p14="http://schemas.microsoft.com/office/powerpoint/2010/main" val="4182850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16</a:t>
            </a:fld>
            <a:endParaRPr lang="en-US"/>
          </a:p>
        </p:txBody>
      </p:sp>
    </p:spTree>
    <p:extLst>
      <p:ext uri="{BB962C8B-B14F-4D97-AF65-F5344CB8AC3E}">
        <p14:creationId xmlns:p14="http://schemas.microsoft.com/office/powerpoint/2010/main" val="2287049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17</a:t>
            </a:fld>
            <a:endParaRPr lang="en-US"/>
          </a:p>
        </p:txBody>
      </p:sp>
    </p:spTree>
    <p:extLst>
      <p:ext uri="{BB962C8B-B14F-4D97-AF65-F5344CB8AC3E}">
        <p14:creationId xmlns:p14="http://schemas.microsoft.com/office/powerpoint/2010/main" val="600629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Side note, </a:t>
            </a:r>
            <a:r>
              <a:rPr lang="en-US" sz="1200" i="1" dirty="0">
                <a:solidFill>
                  <a:schemeClr val="accent1"/>
                </a:solidFill>
              </a:rPr>
              <a:t>out of scope</a:t>
            </a:r>
            <a:r>
              <a:rPr lang="en-US" sz="1200" dirty="0"/>
              <a:t>: Branch calculation can be moved into earlier stages to reduce ”taken branch” cost to 1 cycle. See textbook.</a:t>
            </a:r>
          </a:p>
          <a:p>
            <a:endParaRPr lang="en-US" dirty="0"/>
          </a:p>
        </p:txBody>
      </p:sp>
      <p:sp>
        <p:nvSpPr>
          <p:cNvPr id="4" name="Slide Number Placeholder 3"/>
          <p:cNvSpPr>
            <a:spLocks noGrp="1"/>
          </p:cNvSpPr>
          <p:nvPr>
            <p:ph type="sldNum" sz="quarter" idx="5"/>
          </p:nvPr>
        </p:nvSpPr>
        <p:spPr/>
        <p:txBody>
          <a:bodyPr/>
          <a:lstStyle/>
          <a:p>
            <a:fld id="{8C4562F5-9C85-F843-B903-B3B42F5C4F35}" type="slidenum">
              <a:rPr lang="en-US" smtClean="0"/>
              <a:t>18</a:t>
            </a:fld>
            <a:endParaRPr lang="en-US"/>
          </a:p>
        </p:txBody>
      </p:sp>
    </p:spTree>
    <p:extLst>
      <p:ext uri="{BB962C8B-B14F-4D97-AF65-F5344CB8AC3E}">
        <p14:creationId xmlns:p14="http://schemas.microsoft.com/office/powerpoint/2010/main" val="1411271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19</a:t>
            </a:fld>
            <a:endParaRPr lang="en-US"/>
          </a:p>
        </p:txBody>
      </p:sp>
    </p:spTree>
    <p:extLst>
      <p:ext uri="{BB962C8B-B14F-4D97-AF65-F5344CB8AC3E}">
        <p14:creationId xmlns:p14="http://schemas.microsoft.com/office/powerpoint/2010/main" val="858181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20</a:t>
            </a:fld>
            <a:endParaRPr lang="en-US"/>
          </a:p>
        </p:txBody>
      </p:sp>
    </p:spTree>
    <p:extLst>
      <p:ext uri="{BB962C8B-B14F-4D97-AF65-F5344CB8AC3E}">
        <p14:creationId xmlns:p14="http://schemas.microsoft.com/office/powerpoint/2010/main" val="2780814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562F5-9C85-F843-B903-B3B42F5C4F35}" type="slidenum">
              <a:rPr lang="en-US" smtClean="0"/>
              <a:t>2</a:t>
            </a:fld>
            <a:endParaRPr lang="en-US"/>
          </a:p>
        </p:txBody>
      </p:sp>
    </p:spTree>
    <p:extLst>
      <p:ext uri="{BB962C8B-B14F-4D97-AF65-F5344CB8AC3E}">
        <p14:creationId xmlns:p14="http://schemas.microsoft.com/office/powerpoint/2010/main" val="895610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Technology: How fast transistors will switch</a:t>
            </a:r>
          </a:p>
          <a:p>
            <a:r>
              <a:rPr lang="en-US" dirty="0"/>
              <a:t>Clock rate increase common through early 2000s, but then we hit this power ceiling, because of lack of cooling</a:t>
            </a:r>
          </a:p>
        </p:txBody>
      </p:sp>
      <p:sp>
        <p:nvSpPr>
          <p:cNvPr id="4" name="Slide Number Placeholder 3"/>
          <p:cNvSpPr>
            <a:spLocks noGrp="1"/>
          </p:cNvSpPr>
          <p:nvPr>
            <p:ph type="sldNum" sz="quarter" idx="5"/>
          </p:nvPr>
        </p:nvSpPr>
        <p:spPr/>
        <p:txBody>
          <a:bodyPr/>
          <a:lstStyle/>
          <a:p>
            <a:fld id="{8C4562F5-9C85-F843-B903-B3B42F5C4F35}" type="slidenum">
              <a:rPr lang="en-US" smtClean="0"/>
              <a:t>22</a:t>
            </a:fld>
            <a:endParaRPr lang="en-US"/>
          </a:p>
        </p:txBody>
      </p:sp>
    </p:spTree>
    <p:extLst>
      <p:ext uri="{BB962C8B-B14F-4D97-AF65-F5344CB8AC3E}">
        <p14:creationId xmlns:p14="http://schemas.microsoft.com/office/powerpoint/2010/main" val="2298798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4.73, p.348: “The final step of updating the state is also called retirement or graduation.”</a:t>
            </a:r>
          </a:p>
        </p:txBody>
      </p:sp>
      <p:sp>
        <p:nvSpPr>
          <p:cNvPr id="4" name="Slide Number Placeholder 3"/>
          <p:cNvSpPr>
            <a:spLocks noGrp="1"/>
          </p:cNvSpPr>
          <p:nvPr>
            <p:ph type="sldNum" sz="quarter" idx="5"/>
          </p:nvPr>
        </p:nvSpPr>
        <p:spPr/>
        <p:txBody>
          <a:bodyPr/>
          <a:lstStyle/>
          <a:p>
            <a:fld id="{8C4562F5-9C85-F843-B903-B3B42F5C4F35}" type="slidenum">
              <a:rPr lang="en-US" smtClean="0"/>
              <a:t>23</a:t>
            </a:fld>
            <a:endParaRPr lang="en-US"/>
          </a:p>
        </p:txBody>
      </p:sp>
    </p:spTree>
    <p:extLst>
      <p:ext uri="{BB962C8B-B14F-4D97-AF65-F5344CB8AC3E}">
        <p14:creationId xmlns:p14="http://schemas.microsoft.com/office/powerpoint/2010/main" val="3535460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Omnetpp</a:t>
            </a:r>
            <a:r>
              <a:rPr lang="en-US" dirty="0"/>
              <a:t>: event simulation of a large ethernet network</a:t>
            </a:r>
          </a:p>
          <a:p>
            <a:r>
              <a:rPr lang="en-US" dirty="0"/>
              <a:t>mcf: min cost flow problem</a:t>
            </a:r>
          </a:p>
        </p:txBody>
      </p:sp>
      <p:sp>
        <p:nvSpPr>
          <p:cNvPr id="4" name="Slide Number Placeholder 3"/>
          <p:cNvSpPr>
            <a:spLocks noGrp="1"/>
          </p:cNvSpPr>
          <p:nvPr>
            <p:ph type="sldNum" sz="quarter" idx="5"/>
          </p:nvPr>
        </p:nvSpPr>
        <p:spPr/>
        <p:txBody>
          <a:bodyPr/>
          <a:lstStyle/>
          <a:p>
            <a:fld id="{8C4562F5-9C85-F843-B903-B3B42F5C4F35}" type="slidenum">
              <a:rPr lang="en-US" smtClean="0"/>
              <a:t>25</a:t>
            </a:fld>
            <a:endParaRPr lang="en-US"/>
          </a:p>
        </p:txBody>
      </p:sp>
    </p:spTree>
    <p:extLst>
      <p:ext uri="{BB962C8B-B14F-4D97-AF65-F5344CB8AC3E}">
        <p14:creationId xmlns:p14="http://schemas.microsoft.com/office/powerpoint/2010/main" val="3019974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562F5-9C85-F843-B903-B3B42F5C4F35}" type="slidenum">
              <a:rPr lang="en-US" smtClean="0"/>
              <a:t>26</a:t>
            </a:fld>
            <a:endParaRPr lang="en-US"/>
          </a:p>
        </p:txBody>
      </p:sp>
    </p:spTree>
    <p:extLst>
      <p:ext uri="{BB962C8B-B14F-4D97-AF65-F5344CB8AC3E}">
        <p14:creationId xmlns:p14="http://schemas.microsoft.com/office/powerpoint/2010/main" val="2732332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3</a:t>
            </a:fld>
            <a:endParaRPr lang="en-US"/>
          </a:p>
        </p:txBody>
      </p:sp>
    </p:spTree>
    <p:extLst>
      <p:ext uri="{BB962C8B-B14F-4D97-AF65-F5344CB8AC3E}">
        <p14:creationId xmlns:p14="http://schemas.microsoft.com/office/powerpoint/2010/main" val="342192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IF/ID: 32-b PC address, 32-b instruction</a:t>
            </a:r>
          </a:p>
          <a:p>
            <a:r>
              <a:rPr lang="en-US" dirty="0"/>
              <a:t>ID/EX: immediate, R[rs1], R[rs2], PC address, 32-b instruction</a:t>
            </a:r>
          </a:p>
          <a:p>
            <a:r>
              <a:rPr lang="en-US" dirty="0"/>
              <a:t>EX/MEM: R[rs2], PC, ALU, instruction</a:t>
            </a:r>
          </a:p>
          <a:p>
            <a:r>
              <a:rPr lang="en-US" dirty="0"/>
              <a:t>MEM/WB: ALU, mem, PC+4, instruction</a:t>
            </a:r>
          </a:p>
        </p:txBody>
      </p:sp>
      <p:sp>
        <p:nvSpPr>
          <p:cNvPr id="4" name="Slide Number Placeholder 3"/>
          <p:cNvSpPr>
            <a:spLocks noGrp="1"/>
          </p:cNvSpPr>
          <p:nvPr>
            <p:ph type="sldNum" sz="quarter" idx="5"/>
          </p:nvPr>
        </p:nvSpPr>
        <p:spPr/>
        <p:txBody>
          <a:bodyPr/>
          <a:lstStyle/>
          <a:p>
            <a:fld id="{8C4562F5-9C85-F843-B903-B3B42F5C4F35}" type="slidenum">
              <a:rPr lang="en-US" smtClean="0"/>
              <a:t>4</a:t>
            </a:fld>
            <a:endParaRPr lang="en-US"/>
          </a:p>
        </p:txBody>
      </p:sp>
    </p:spTree>
    <p:extLst>
      <p:ext uri="{BB962C8B-B14F-4D97-AF65-F5344CB8AC3E}">
        <p14:creationId xmlns:p14="http://schemas.microsoft.com/office/powerpoint/2010/main" val="1434155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Note: stalls are like explicit </a:t>
            </a:r>
            <a:r>
              <a:rPr lang="en-US" sz="1200" b="1" dirty="0" err="1">
                <a:latin typeface="Courier New" panose="02070309020205020404" pitchFamily="49" charset="0"/>
                <a:cs typeface="Courier New" panose="02070309020205020404" pitchFamily="49" charset="0"/>
              </a:rPr>
              <a:t>nop</a:t>
            </a:r>
            <a:r>
              <a:rPr lang="en-US" sz="1200" dirty="0" err="1"/>
              <a:t>s</a:t>
            </a:r>
            <a:r>
              <a:rPr lang="en-US" sz="1200" dirty="0"/>
              <a:t> (</a:t>
            </a:r>
            <a:r>
              <a:rPr lang="en-US" sz="1200" b="1" dirty="0" err="1">
                <a:latin typeface="Courier New" panose="02070309020205020404" pitchFamily="49" charset="0"/>
                <a:cs typeface="Courier New" panose="02070309020205020404" pitchFamily="49" charset="0"/>
              </a:rPr>
              <a:t>addi</a:t>
            </a:r>
            <a:r>
              <a:rPr lang="en-US" sz="1200" b="1" dirty="0">
                <a:latin typeface="Courier New" panose="02070309020205020404" pitchFamily="49" charset="0"/>
                <a:cs typeface="Courier New" panose="02070309020205020404" pitchFamily="49" charset="0"/>
              </a:rPr>
              <a:t> x0,x0,0</a:t>
            </a:r>
            <a:r>
              <a:rPr lang="en-US" sz="1200" dirty="0"/>
              <a:t>),</a:t>
            </a:r>
            <a:br>
              <a:rPr lang="en-US" sz="1200" dirty="0"/>
            </a:br>
            <a:r>
              <a:rPr lang="en-US" sz="1200" dirty="0"/>
              <a:t>except the latter requires more code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a:t>
            </a:r>
            <a:r>
              <a:rPr lang="en-US" sz="1200" b="0" dirty="0">
                <a:solidFill>
                  <a:schemeClr val="accent4">
                    <a:alpha val="99000"/>
                  </a:schemeClr>
                </a:solidFill>
                <a:latin typeface="18 VAG Rounded Light   02390" pitchFamily="2" charset="0"/>
              </a:rPr>
              <a:t>hazard</a:t>
            </a:r>
            <a:r>
              <a:rPr lang="en-US" sz="1200" dirty="0"/>
              <a:t> is a situation in which a planned instruction cannot execute in the “proper” clock cycle.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8C4562F5-9C85-F843-B903-B3B42F5C4F35}" type="slidenum">
              <a:rPr lang="en-US" smtClean="0"/>
              <a:t>5</a:t>
            </a:fld>
            <a:endParaRPr lang="en-US"/>
          </a:p>
        </p:txBody>
      </p:sp>
    </p:spTree>
    <p:extLst>
      <p:ext uri="{BB962C8B-B14F-4D97-AF65-F5344CB8AC3E}">
        <p14:creationId xmlns:p14="http://schemas.microsoft.com/office/powerpoint/2010/main" val="1198078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6</a:t>
            </a:fld>
            <a:endParaRPr lang="en-US"/>
          </a:p>
        </p:txBody>
      </p:sp>
    </p:spTree>
    <p:extLst>
      <p:ext uri="{BB962C8B-B14F-4D97-AF65-F5344CB8AC3E}">
        <p14:creationId xmlns:p14="http://schemas.microsoft.com/office/powerpoint/2010/main" val="2841880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562F5-9C85-F843-B903-B3B42F5C4F35}" type="slidenum">
              <a:rPr lang="en-US" smtClean="0"/>
              <a:t>7</a:t>
            </a:fld>
            <a:endParaRPr lang="en-US"/>
          </a:p>
        </p:txBody>
      </p:sp>
    </p:spTree>
    <p:extLst>
      <p:ext uri="{BB962C8B-B14F-4D97-AF65-F5344CB8AC3E}">
        <p14:creationId xmlns:p14="http://schemas.microsoft.com/office/powerpoint/2010/main" val="642413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8</a:t>
            </a:fld>
            <a:endParaRPr lang="en-US"/>
          </a:p>
        </p:txBody>
      </p:sp>
    </p:spTree>
    <p:extLst>
      <p:ext uri="{BB962C8B-B14F-4D97-AF65-F5344CB8AC3E}">
        <p14:creationId xmlns:p14="http://schemas.microsoft.com/office/powerpoint/2010/main" val="1397178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9</a:t>
            </a:fld>
            <a:endParaRPr lang="en-US"/>
          </a:p>
        </p:txBody>
      </p:sp>
    </p:spTree>
    <p:extLst>
      <p:ext uri="{BB962C8B-B14F-4D97-AF65-F5344CB8AC3E}">
        <p14:creationId xmlns:p14="http://schemas.microsoft.com/office/powerpoint/2010/main" val="3399991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tiff"/><Relationship Id="rId4"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8.emf"/><Relationship Id="rId4" Type="http://schemas.openxmlformats.org/officeDocument/2006/relationships/image" Target="../media/image2.tif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8.emf"/><Relationship Id="rId4" Type="http://schemas.openxmlformats.org/officeDocument/2006/relationships/image" Target="../media/image2.tif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8.emf"/><Relationship Id="rId4" Type="http://schemas.openxmlformats.org/officeDocument/2006/relationships/image" Target="../media/image2.tif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2.tiff"/><Relationship Id="rId5" Type="http://schemas.openxmlformats.org/officeDocument/2006/relationships/image" Target="../media/image9.jp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8.emf"/><Relationship Id="rId5" Type="http://schemas.openxmlformats.org/officeDocument/2006/relationships/image" Target="../media/image2.tiff"/><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04D8-8C6A-A1BE-E710-691D034BA2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7B3F4E-7F7A-7010-DF2B-2B5FC40C0C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36350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ne Column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27AE-C995-6797-2C40-9C48BCC624EE}"/>
              </a:ext>
            </a:extLst>
          </p:cNvPr>
          <p:cNvSpPr>
            <a:spLocks noGrp="1"/>
          </p:cNvSpPr>
          <p:nvPr>
            <p:ph type="title"/>
          </p:nvPr>
        </p:nvSpPr>
        <p:spPr>
          <a:xfrm>
            <a:off x="1104901" y="76199"/>
            <a:ext cx="10509504" cy="768096"/>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2C64BA-0D42-6AAA-24D0-2B99AC9097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AD4CD3E-7661-9ED1-E307-83D9CDBD2C60}"/>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EEA16AC-3D5F-DAA1-4E0B-B5CF4BF5390A}"/>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FABD31BE-11B0-12C9-4F44-86656D6D03F8}"/>
              </a:ext>
            </a:extLst>
          </p:cNvPr>
          <p:cNvCxnSpPr>
            <a:cxnSpLocks/>
          </p:cNvCxnSpPr>
          <p:nvPr/>
        </p:nvCxnSpPr>
        <p:spPr>
          <a:xfrm>
            <a:off x="6096000" y="0"/>
            <a:ext cx="0" cy="68580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29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Fa20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27AE-C995-6797-2C40-9C48BCC624EE}"/>
              </a:ext>
            </a:extLst>
          </p:cNvPr>
          <p:cNvSpPr>
            <a:spLocks noGrp="1"/>
          </p:cNvSpPr>
          <p:nvPr>
            <p:ph type="title"/>
          </p:nvPr>
        </p:nvSpPr>
        <p:spPr>
          <a:xfrm>
            <a:off x="1104901" y="76199"/>
            <a:ext cx="10509504" cy="768096"/>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2C64BA-0D42-6AAA-24D0-2B99AC90973D}"/>
              </a:ext>
            </a:extLst>
          </p:cNvPr>
          <p:cNvSpPr>
            <a:spLocks noGrp="1"/>
          </p:cNvSpPr>
          <p:nvPr>
            <p:ph idx="1"/>
          </p:nvPr>
        </p:nvSpPr>
        <p:spPr>
          <a:xfrm>
            <a:off x="3048000" y="898041"/>
            <a:ext cx="8572491" cy="5278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AD4CD3E-7661-9ED1-E307-83D9CDBD2C60}"/>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EEA16AC-3D5F-DAA1-4E0B-B5CF4BF5390A}"/>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49E1F49-FF31-2B00-2304-6BCA27806331}"/>
              </a:ext>
            </a:extLst>
          </p:cNvPr>
          <p:cNvCxnSpPr/>
          <p:nvPr/>
        </p:nvCxnSpPr>
        <p:spPr>
          <a:xfrm>
            <a:off x="3048000" y="0"/>
            <a:ext cx="0" cy="6858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66AFDBD-60BE-5483-0C26-669A37732B99}"/>
              </a:ext>
            </a:extLst>
          </p:cNvPr>
          <p:cNvCxnSpPr/>
          <p:nvPr/>
        </p:nvCxnSpPr>
        <p:spPr>
          <a:xfrm>
            <a:off x="7620000" y="0"/>
            <a:ext cx="0" cy="68580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913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Fa20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27AE-C995-6797-2C40-9C48BCC624EE}"/>
              </a:ext>
            </a:extLst>
          </p:cNvPr>
          <p:cNvSpPr>
            <a:spLocks noGrp="1"/>
          </p:cNvSpPr>
          <p:nvPr>
            <p:ph type="title"/>
          </p:nvPr>
        </p:nvSpPr>
        <p:spPr>
          <a:xfrm>
            <a:off x="1104901" y="76199"/>
            <a:ext cx="10509504" cy="768096"/>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2C64BA-0D42-6AAA-24D0-2B99AC90973D}"/>
              </a:ext>
            </a:extLst>
          </p:cNvPr>
          <p:cNvSpPr>
            <a:spLocks noGrp="1"/>
          </p:cNvSpPr>
          <p:nvPr>
            <p:ph idx="1"/>
          </p:nvPr>
        </p:nvSpPr>
        <p:spPr>
          <a:xfrm>
            <a:off x="3048000" y="898041"/>
            <a:ext cx="8572491" cy="5278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AD4CD3E-7661-9ED1-E307-83D9CDBD2C60}"/>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EEA16AC-3D5F-DAA1-4E0B-B5CF4BF5390A}"/>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9032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pic>
        <p:nvPicPr>
          <p:cNvPr id="17" name="Picture 16" descr="A picture containing food&#10;&#10;Description automatically generated">
            <a:extLst>
              <a:ext uri="{FF2B5EF4-FFF2-40B4-BE49-F238E27FC236}">
                <a16:creationId xmlns:a16="http://schemas.microsoft.com/office/drawing/2014/main" id="{CE9ED49C-E0F6-3E47-BD59-EA863495A6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3748BE3-3690-A64C-B81F-5D4836EADD7A}"/>
              </a:ext>
            </a:extLst>
          </p:cNvPr>
          <p:cNvSpPr>
            <a:spLocks noGrp="1"/>
          </p:cNvSpPr>
          <p:nvPr>
            <p:ph type="title"/>
          </p:nvPr>
        </p:nvSpPr>
        <p:spPr>
          <a:xfrm>
            <a:off x="3714751" y="4561556"/>
            <a:ext cx="7823200" cy="762000"/>
          </a:xfrm>
        </p:spPr>
        <p:txBody>
          <a:bodyPr/>
          <a:lstStyle>
            <a:lvl1pPr algn="ctr">
              <a:defRPr>
                <a:solidFill>
                  <a:srgbClr val="FFC117"/>
                </a:solidFill>
                <a:latin typeface="VAGRundschriftD" panose="00000500000000000000" pitchFamily="50" charset="0"/>
              </a:defRPr>
            </a:lvl1pPr>
          </a:lstStyle>
          <a:p>
            <a:r>
              <a:rPr lang="en-US" dirty="0"/>
              <a:t>Click to edit Master title style</a:t>
            </a:r>
          </a:p>
        </p:txBody>
      </p:sp>
      <p:sp>
        <p:nvSpPr>
          <p:cNvPr id="3" name="Rectangle 4">
            <a:extLst>
              <a:ext uri="{FF2B5EF4-FFF2-40B4-BE49-F238E27FC236}">
                <a16:creationId xmlns:a16="http://schemas.microsoft.com/office/drawing/2014/main" id="{61F4736C-1B40-EF40-A4E6-C67F6BA9BBD0}"/>
              </a:ext>
            </a:extLst>
          </p:cNvPr>
          <p:cNvSpPr>
            <a:spLocks noChangeArrowheads="1"/>
          </p:cNvSpPr>
          <p:nvPr userDrawn="1"/>
        </p:nvSpPr>
        <p:spPr bwMode="auto">
          <a:xfrm>
            <a:off x="4164531" y="405525"/>
            <a:ext cx="6908800" cy="1631944"/>
          </a:xfrm>
          <a:prstGeom prst="rect">
            <a:avLst/>
          </a:prstGeom>
          <a:noFill/>
          <a:ln w="12700">
            <a:noFill/>
            <a:miter lim="800000"/>
            <a:headEnd/>
            <a:tailEnd/>
          </a:ln>
          <a:scene3d>
            <a:camera prst="orthographicFront"/>
            <a:lightRig rig="threePt" dir="t"/>
          </a:scene3d>
          <a:sp3d>
            <a:contourClr>
              <a:schemeClr val="bg1"/>
            </a:contourClr>
          </a:sp3d>
        </p:spPr>
        <p:txBody>
          <a:bodyPr wrap="square" lIns="75592" tIns="30237" rIns="75592" bIns="30237" anchor="ctr">
            <a:prstTxWarp prst="textNoShape">
              <a:avLst/>
            </a:prstTxWarp>
            <a:spAutoFit/>
            <a:sp3d extrusionH="25400">
              <a:bevelT w="38100" h="31750"/>
              <a:contourClr>
                <a:srgbClr val="4991B1"/>
              </a:contourClr>
            </a:sp3d>
          </a:bodyPr>
          <a:lstStyle/>
          <a:p>
            <a:pPr algn="ctr" eaLnBrk="0" hangingPunct="0">
              <a:lnSpc>
                <a:spcPct val="77000"/>
              </a:lnSpc>
            </a:pPr>
            <a:r>
              <a:rPr lang="en-US" sz="12800" dirty="0">
                <a:ln w="0"/>
                <a:solidFill>
                  <a:srgbClr val="4991B1"/>
                </a:solidFill>
                <a:effectLst/>
                <a:latin typeface="VAGRundschriftD" panose="00000500000000000000" pitchFamily="50" charset="0"/>
              </a:rPr>
              <a:t>CS61C</a:t>
            </a:r>
            <a:endParaRPr lang="en-US" sz="6400" b="1" dirty="0">
              <a:solidFill>
                <a:srgbClr val="4991B1"/>
              </a:solidFill>
              <a:latin typeface="VAGRundschriftD" panose="00000500000000000000" pitchFamily="50" charset="0"/>
            </a:endParaRPr>
          </a:p>
        </p:txBody>
      </p:sp>
      <p:sp>
        <p:nvSpPr>
          <p:cNvPr id="5" name="Oval 4">
            <a:extLst>
              <a:ext uri="{FF2B5EF4-FFF2-40B4-BE49-F238E27FC236}">
                <a16:creationId xmlns:a16="http://schemas.microsoft.com/office/drawing/2014/main" id="{62742FAC-A915-9940-B071-1ACD580B8818}"/>
              </a:ext>
            </a:extLst>
          </p:cNvPr>
          <p:cNvSpPr/>
          <p:nvPr userDrawn="1"/>
        </p:nvSpPr>
        <p:spPr>
          <a:xfrm>
            <a:off x="3670301" y="5754635"/>
            <a:ext cx="7912099"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8852" tIns="54425" rIns="108852" bIns="54425" anchor="ctr"/>
          <a:lstStyle/>
          <a:p>
            <a:pPr algn="ctr" eaLnBrk="0" hangingPunct="0">
              <a:defRPr/>
            </a:pPr>
            <a:endParaRPr lang="en-US" sz="19062" dirty="0"/>
          </a:p>
        </p:txBody>
      </p:sp>
      <p:sp>
        <p:nvSpPr>
          <p:cNvPr id="6" name="TextBox 5">
            <a:extLst>
              <a:ext uri="{FF2B5EF4-FFF2-40B4-BE49-F238E27FC236}">
                <a16:creationId xmlns:a16="http://schemas.microsoft.com/office/drawing/2014/main" id="{1B67045E-1D2A-D347-9A70-A92ECBAE1DA8}"/>
              </a:ext>
            </a:extLst>
          </p:cNvPr>
          <p:cNvSpPr txBox="1"/>
          <p:nvPr userDrawn="1"/>
        </p:nvSpPr>
        <p:spPr>
          <a:xfrm>
            <a:off x="3083166" y="2494613"/>
            <a:ext cx="2222500" cy="861967"/>
          </a:xfrm>
          <a:prstGeom prst="rect">
            <a:avLst/>
          </a:prstGeom>
          <a:noFill/>
        </p:spPr>
        <p:txBody>
          <a:bodyPr wrap="square">
            <a:spAutoFit/>
          </a:bodyPr>
          <a:lstStyle/>
          <a:p>
            <a:pPr algn="ctr">
              <a:defRPr/>
            </a:pPr>
            <a:r>
              <a:rPr lang="en-US" sz="1667" b="1" dirty="0">
                <a:solidFill>
                  <a:schemeClr val="tx1">
                    <a:lumMod val="50000"/>
                  </a:schemeClr>
                </a:solidFill>
                <a:latin typeface="18 VAG Rounded Bold   07390"/>
              </a:rPr>
              <a:t>UC Berkeley</a:t>
            </a:r>
            <a:br>
              <a:rPr lang="en-US" sz="1667" b="1" dirty="0">
                <a:solidFill>
                  <a:schemeClr val="tx1">
                    <a:lumMod val="50000"/>
                  </a:schemeClr>
                </a:solidFill>
                <a:latin typeface="18 VAG Rounded Bold   07390"/>
              </a:rPr>
            </a:br>
            <a:r>
              <a:rPr lang="en-US" sz="1667" b="1" dirty="0">
                <a:solidFill>
                  <a:schemeClr val="tx1">
                    <a:lumMod val="50000"/>
                  </a:schemeClr>
                </a:solidFill>
                <a:latin typeface="18 VAG Rounded Bold   07390"/>
              </a:rPr>
              <a:t>Teaching Professor </a:t>
            </a:r>
            <a:br>
              <a:rPr lang="en-US" sz="1667" b="1" dirty="0">
                <a:solidFill>
                  <a:schemeClr val="tx1">
                    <a:lumMod val="50000"/>
                  </a:schemeClr>
                </a:solidFill>
                <a:latin typeface="18 VAG Rounded Bold   07390"/>
              </a:rPr>
            </a:br>
            <a:r>
              <a:rPr lang="en-US" sz="1667" b="1" dirty="0">
                <a:solidFill>
                  <a:schemeClr val="tx1">
                    <a:lumMod val="50000"/>
                  </a:schemeClr>
                </a:solidFill>
                <a:latin typeface="18 VAG Rounded Bold   07390"/>
              </a:rPr>
              <a:t>Dan Garcia</a:t>
            </a:r>
          </a:p>
        </p:txBody>
      </p:sp>
      <p:sp>
        <p:nvSpPr>
          <p:cNvPr id="7" name="TextBox 6">
            <a:extLst>
              <a:ext uri="{FF2B5EF4-FFF2-40B4-BE49-F238E27FC236}">
                <a16:creationId xmlns:a16="http://schemas.microsoft.com/office/drawing/2014/main" id="{84E8C054-0436-F542-9F61-8E0911ABF73E}"/>
              </a:ext>
            </a:extLst>
          </p:cNvPr>
          <p:cNvSpPr txBox="1"/>
          <p:nvPr userDrawn="1"/>
        </p:nvSpPr>
        <p:spPr>
          <a:xfrm>
            <a:off x="10318235" y="2493787"/>
            <a:ext cx="1672165" cy="861967"/>
          </a:xfrm>
          <a:prstGeom prst="rect">
            <a:avLst/>
          </a:prstGeom>
          <a:noFill/>
        </p:spPr>
        <p:txBody>
          <a:bodyPr wrap="square">
            <a:spAutoFit/>
          </a:bodyPr>
          <a:lstStyle/>
          <a:p>
            <a:pPr algn="ctr">
              <a:defRPr/>
            </a:pPr>
            <a:r>
              <a:rPr lang="en-US" sz="1667" b="1" dirty="0">
                <a:solidFill>
                  <a:schemeClr val="tx1">
                    <a:lumMod val="50000"/>
                  </a:schemeClr>
                </a:solidFill>
                <a:latin typeface="18 VAG Rounded Bold   07390"/>
              </a:rPr>
              <a:t>UC Berkeley</a:t>
            </a:r>
            <a:br>
              <a:rPr lang="en-US" sz="1667" b="1" dirty="0">
                <a:solidFill>
                  <a:schemeClr val="tx1">
                    <a:lumMod val="50000"/>
                  </a:schemeClr>
                </a:solidFill>
                <a:latin typeface="18 VAG Rounded Bold   07390"/>
              </a:rPr>
            </a:br>
            <a:r>
              <a:rPr lang="en-US" sz="1667" b="1" dirty="0">
                <a:solidFill>
                  <a:schemeClr val="tx1">
                    <a:lumMod val="50000"/>
                  </a:schemeClr>
                </a:solidFill>
                <a:latin typeface="18 VAG Rounded Bold   07390"/>
              </a:rPr>
              <a:t>Professor </a:t>
            </a:r>
            <a:br>
              <a:rPr lang="en-US" sz="1667" b="1" dirty="0">
                <a:solidFill>
                  <a:schemeClr val="tx1">
                    <a:lumMod val="50000"/>
                  </a:schemeClr>
                </a:solidFill>
                <a:latin typeface="18 VAG Rounded Bold   07390"/>
              </a:rPr>
            </a:br>
            <a:r>
              <a:rPr lang="en-US" sz="1667" b="1" dirty="0">
                <a:solidFill>
                  <a:schemeClr val="tx1">
                    <a:lumMod val="50000"/>
                  </a:schemeClr>
                </a:solidFill>
                <a:latin typeface="18 VAG Rounded Bold   07390"/>
              </a:rPr>
              <a:t>Bora </a:t>
            </a:r>
            <a:r>
              <a:rPr lang="en-US" sz="1667" b="1" dirty="0" err="1">
                <a:solidFill>
                  <a:schemeClr val="tx1">
                    <a:lumMod val="50000"/>
                  </a:schemeClr>
                </a:solidFill>
                <a:latin typeface="18 VAG Rounded Bold   07390"/>
              </a:rPr>
              <a:t>Nikolić</a:t>
            </a:r>
            <a:endParaRPr lang="en-US" sz="1667" b="1" dirty="0">
              <a:solidFill>
                <a:schemeClr val="tx1">
                  <a:lumMod val="50000"/>
                </a:schemeClr>
              </a:solidFill>
              <a:latin typeface="18 VAG Rounded Bold   07390"/>
            </a:endParaRPr>
          </a:p>
        </p:txBody>
      </p:sp>
      <p:pic>
        <p:nvPicPr>
          <p:cNvPr id="8" name="Picture 2">
            <a:extLst>
              <a:ext uri="{FF2B5EF4-FFF2-40B4-BE49-F238E27FC236}">
                <a16:creationId xmlns:a16="http://schemas.microsoft.com/office/drawing/2014/main" id="{57237754-4208-E64E-8670-01EE7AED6B0E}"/>
              </a:ext>
            </a:extLst>
          </p:cNvPr>
          <p:cNvPicPr>
            <a:picLocks noChangeAspect="1" noChangeArrowheads="1"/>
          </p:cNvPicPr>
          <p:nvPr userDrawn="1"/>
        </p:nvPicPr>
        <p:blipFill rotWithShape="1">
          <a:blip r:embed="rId3"/>
          <a:srcRect l="14185" t="1842" r="32155" b="47377"/>
          <a:stretch/>
        </p:blipFill>
        <p:spPr bwMode="auto">
          <a:xfrm>
            <a:off x="3512032" y="414398"/>
            <a:ext cx="1364768" cy="16905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2DD0B12-55F7-2546-8672-7E2D289F690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757" t="8236" r="5233" b="12909"/>
          <a:stretch/>
        </p:blipFill>
        <p:spPr>
          <a:xfrm>
            <a:off x="10521036" y="399773"/>
            <a:ext cx="1266560" cy="1705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8BBAC4D5-0EE4-FD4C-8CC9-387D71F8E638}"/>
              </a:ext>
            </a:extLst>
          </p:cNvPr>
          <p:cNvSpPr/>
          <p:nvPr userDrawn="1"/>
        </p:nvSpPr>
        <p:spPr>
          <a:xfrm>
            <a:off x="6297061" y="6390958"/>
            <a:ext cx="2643739" cy="461665"/>
          </a:xfrm>
          <a:prstGeom prst="rect">
            <a:avLst/>
          </a:prstGeom>
        </p:spPr>
        <p:txBody>
          <a:bodyPr wrap="square">
            <a:spAutoFit/>
          </a:bodyPr>
          <a:lstStyle/>
          <a:p>
            <a:pPr algn="ctr"/>
            <a:r>
              <a:rPr lang="sr-Latn-RS" sz="1867" b="1" dirty="0">
                <a:solidFill>
                  <a:schemeClr val="tx1"/>
                </a:solidFill>
                <a:latin typeface="Courier" charset="0"/>
                <a:ea typeface="ＭＳ Ｐゴシック" charset="0"/>
                <a:cs typeface="Courier" charset="0"/>
                <a:sym typeface="Courier" charset="0"/>
              </a:rPr>
              <a:t>c</a:t>
            </a:r>
            <a:r>
              <a:rPr lang="en-US" sz="1867" b="1" dirty="0">
                <a:solidFill>
                  <a:schemeClr val="tx1"/>
                </a:solidFill>
                <a:latin typeface="Courier" charset="0"/>
                <a:ea typeface="ＭＳ Ｐゴシック" charset="0"/>
                <a:cs typeface="Courier" charset="0"/>
                <a:sym typeface="Courier" charset="0"/>
              </a:rPr>
              <a:t>s61c</a:t>
            </a:r>
            <a:r>
              <a:rPr lang="sr-Latn-RS" sz="1867" b="1" dirty="0">
                <a:solidFill>
                  <a:schemeClr val="tx1"/>
                </a:solidFill>
                <a:latin typeface="Courier" charset="0"/>
                <a:ea typeface="ＭＳ Ｐゴシック" charset="0"/>
                <a:cs typeface="Courier" charset="0"/>
                <a:sym typeface="Courier" charset="0"/>
              </a:rPr>
              <a:t>.org</a:t>
            </a:r>
            <a:r>
              <a:rPr lang="en-US" sz="2400" b="1" dirty="0">
                <a:solidFill>
                  <a:schemeClr val="tx1"/>
                </a:solidFill>
                <a:latin typeface="Helvetica" charset="0"/>
                <a:ea typeface="ＭＳ Ｐゴシック" charset="0"/>
                <a:cs typeface="Helvetica" charset="0"/>
                <a:sym typeface="Helvetica" charset="0"/>
              </a:rPr>
              <a:t> </a:t>
            </a:r>
            <a:endParaRPr lang="en-US" sz="21199" dirty="0">
              <a:solidFill>
                <a:schemeClr val="tx1"/>
              </a:solidFill>
            </a:endParaRPr>
          </a:p>
        </p:txBody>
      </p:sp>
      <p:sp>
        <p:nvSpPr>
          <p:cNvPr id="11" name="Rectangle 4">
            <a:extLst>
              <a:ext uri="{FF2B5EF4-FFF2-40B4-BE49-F238E27FC236}">
                <a16:creationId xmlns:a16="http://schemas.microsoft.com/office/drawing/2014/main" id="{4983A71A-E6AB-F34C-BE07-4CD0CE150AA1}"/>
              </a:ext>
            </a:extLst>
          </p:cNvPr>
          <p:cNvSpPr>
            <a:spLocks noChangeArrowheads="1"/>
          </p:cNvSpPr>
          <p:nvPr userDrawn="1"/>
        </p:nvSpPr>
        <p:spPr bwMode="auto">
          <a:xfrm>
            <a:off x="4160129" y="1859888"/>
            <a:ext cx="6908800" cy="1540380"/>
          </a:xfrm>
          <a:prstGeom prst="rect">
            <a:avLst/>
          </a:prstGeom>
          <a:noFill/>
          <a:ln w="12700">
            <a:noFill/>
            <a:miter lim="800000"/>
            <a:headEnd/>
            <a:tailEnd/>
          </a:ln>
        </p:spPr>
        <p:txBody>
          <a:bodyPr wrap="square" lIns="75592" tIns="30237" rIns="75592" bIns="30237" anchor="ctr">
            <a:prstTxWarp prst="textNoShape">
              <a:avLst/>
            </a:prstTxWarp>
            <a:spAutoFit/>
          </a:bodyPr>
          <a:lstStyle/>
          <a:p>
            <a:pPr algn="ctr" eaLnBrk="0" hangingPunct="0">
              <a:lnSpc>
                <a:spcPct val="77000"/>
              </a:lnSpc>
            </a:pPr>
            <a:r>
              <a:rPr lang="en-US" sz="3333" b="1" dirty="0">
                <a:solidFill>
                  <a:schemeClr val="tx1"/>
                </a:solidFill>
                <a:latin typeface="VAGRundschriftD" panose="00000500000000000000" pitchFamily="50" charset="0"/>
              </a:rPr>
              <a:t>Great Ideas</a:t>
            </a:r>
          </a:p>
          <a:p>
            <a:pPr algn="ctr" eaLnBrk="0" hangingPunct="0">
              <a:lnSpc>
                <a:spcPct val="77000"/>
              </a:lnSpc>
            </a:pPr>
            <a:r>
              <a:rPr lang="en-US" sz="3333" b="1" dirty="0">
                <a:solidFill>
                  <a:schemeClr val="tx1"/>
                </a:solidFill>
                <a:latin typeface="VAGRundschriftD" panose="00000500000000000000" pitchFamily="50" charset="0"/>
              </a:rPr>
              <a:t>in</a:t>
            </a:r>
            <a:br>
              <a:rPr lang="en-US" sz="3333" b="1" dirty="0">
                <a:solidFill>
                  <a:schemeClr val="tx1"/>
                </a:solidFill>
                <a:latin typeface="VAGRundschriftD" panose="00000500000000000000" pitchFamily="50" charset="0"/>
              </a:rPr>
            </a:br>
            <a:r>
              <a:rPr lang="en-US" sz="3333" b="1" dirty="0">
                <a:solidFill>
                  <a:schemeClr val="tx1"/>
                </a:solidFill>
                <a:latin typeface="VAGRundschriftD" panose="00000500000000000000" pitchFamily="50" charset="0"/>
              </a:rPr>
              <a:t>Computer Architecture</a:t>
            </a:r>
          </a:p>
          <a:p>
            <a:pPr algn="ctr" eaLnBrk="0" hangingPunct="0">
              <a:lnSpc>
                <a:spcPct val="77000"/>
              </a:lnSpc>
            </a:pPr>
            <a:r>
              <a:rPr lang="en-US" sz="2400" dirty="0">
                <a:solidFill>
                  <a:srgbClr val="E4DDD2"/>
                </a:solidFill>
                <a:latin typeface="VAGRundschriftD" panose="00000500000000000000" pitchFamily="50" charset="0"/>
              </a:rPr>
              <a:t>(a.k.a. Machine Structures)</a:t>
            </a:r>
            <a:endParaRPr lang="en-US" sz="3833" b="1" dirty="0">
              <a:solidFill>
                <a:srgbClr val="E4DDD2"/>
              </a:solidFill>
              <a:latin typeface="VAGRundschriftD" panose="00000500000000000000" pitchFamily="50" charset="0"/>
            </a:endParaRPr>
          </a:p>
        </p:txBody>
      </p:sp>
      <p:sp>
        <p:nvSpPr>
          <p:cNvPr id="13" name="Rectangle 11">
            <a:extLst>
              <a:ext uri="{FF2B5EF4-FFF2-40B4-BE49-F238E27FC236}">
                <a16:creationId xmlns:a16="http://schemas.microsoft.com/office/drawing/2014/main" id="{EB3944F9-06D2-8C43-B653-2C25027065D0}"/>
              </a:ext>
            </a:extLst>
          </p:cNvPr>
          <p:cNvSpPr>
            <a:spLocks noChangeArrowheads="1"/>
          </p:cNvSpPr>
          <p:nvPr userDrawn="1"/>
        </p:nvSpPr>
        <p:spPr bwMode="auto">
          <a:xfrm>
            <a:off x="10871201" y="6248400"/>
            <a:ext cx="1320801" cy="240666"/>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r" eaLnBrk="0" hangingPunct="0">
              <a:defRPr/>
            </a:pPr>
            <a:r>
              <a:rPr lang="en-US" sz="1167" b="0" i="0" dirty="0">
                <a:solidFill>
                  <a:schemeClr val="tx1"/>
                </a:solidFill>
                <a:latin typeface="VAGRundschriftDLig" panose="00000400000000000000" pitchFamily="50" charset="0"/>
                <a:ea typeface="+mn-ea"/>
                <a:cs typeface="+mn-cs"/>
              </a:rPr>
              <a:t>Garcia, </a:t>
            </a:r>
            <a:r>
              <a:rPr lang="en-US" sz="1167" b="0" i="0" dirty="0" err="1">
                <a:solidFill>
                  <a:schemeClr val="tx1"/>
                </a:solidFill>
                <a:latin typeface="VAGRundschriftDLig" panose="00000400000000000000" pitchFamily="50" charset="0"/>
                <a:ea typeface="+mn-ea"/>
                <a:cs typeface="+mn-cs"/>
              </a:rPr>
              <a:t>Nikolić</a:t>
            </a:r>
            <a:endParaRPr lang="en-US" sz="1167" b="0" i="0" dirty="0">
              <a:solidFill>
                <a:schemeClr val="tx1"/>
              </a:solidFill>
              <a:latin typeface="VAGRundschriftDLig" panose="00000400000000000000" pitchFamily="50" charset="0"/>
              <a:ea typeface="+mn-ea"/>
              <a:cs typeface="+mn-cs"/>
            </a:endParaRPr>
          </a:p>
        </p:txBody>
      </p:sp>
      <p:pic>
        <p:nvPicPr>
          <p:cNvPr id="14" name="Picture 13">
            <a:extLst>
              <a:ext uri="{FF2B5EF4-FFF2-40B4-BE49-F238E27FC236}">
                <a16:creationId xmlns:a16="http://schemas.microsoft.com/office/drawing/2014/main" id="{8B45346C-6CDA-0242-B211-E679E89FE3EB}"/>
              </a:ext>
            </a:extLst>
          </p:cNvPr>
          <p:cNvPicPr>
            <a:picLocks noChangeAspect="1"/>
          </p:cNvPicPr>
          <p:nvPr userDrawn="1"/>
        </p:nvPicPr>
        <p:blipFill>
          <a:blip r:embed="rId5"/>
          <a:stretch>
            <a:fillRect/>
          </a:stretch>
        </p:blipFill>
        <p:spPr>
          <a:xfrm>
            <a:off x="11112283" y="6480099"/>
            <a:ext cx="1079717" cy="377901"/>
          </a:xfrm>
          <a:prstGeom prst="rect">
            <a:avLst/>
          </a:prstGeom>
        </p:spPr>
      </p:pic>
      <p:pic>
        <p:nvPicPr>
          <p:cNvPr id="16" name="Picture 15">
            <a:extLst>
              <a:ext uri="{FF2B5EF4-FFF2-40B4-BE49-F238E27FC236}">
                <a16:creationId xmlns:a16="http://schemas.microsoft.com/office/drawing/2014/main" id="{1D8CC368-03BC-234A-917E-B8B2D872148F}"/>
              </a:ext>
            </a:extLst>
          </p:cNvPr>
          <p:cNvPicPr>
            <a:picLocks noChangeAspect="1"/>
          </p:cNvPicPr>
          <p:nvPr userDrawn="1"/>
        </p:nvPicPr>
        <p:blipFill>
          <a:blip r:embed="rId6"/>
          <a:srcRect/>
          <a:stretch/>
        </p:blipFill>
        <p:spPr>
          <a:xfrm>
            <a:off x="101600" y="76200"/>
            <a:ext cx="812800" cy="812800"/>
          </a:xfrm>
          <a:prstGeom prst="rect">
            <a:avLst/>
          </a:prstGeom>
        </p:spPr>
      </p:pic>
      <p:pic>
        <p:nvPicPr>
          <p:cNvPr id="15" name="Picture 14">
            <a:extLst>
              <a:ext uri="{FF2B5EF4-FFF2-40B4-BE49-F238E27FC236}">
                <a16:creationId xmlns:a16="http://schemas.microsoft.com/office/drawing/2014/main" id="{FD6AA3AF-E757-5D40-AF18-590283A894E1}"/>
              </a:ext>
            </a:extLst>
          </p:cNvPr>
          <p:cNvPicPr>
            <a:picLocks noChangeAspect="1"/>
          </p:cNvPicPr>
          <p:nvPr userDrawn="1"/>
        </p:nvPicPr>
        <p:blipFill>
          <a:blip r:embed="rId7"/>
          <a:stretch>
            <a:fillRect/>
          </a:stretch>
        </p:blipFill>
        <p:spPr>
          <a:xfrm>
            <a:off x="3018141" y="6375400"/>
            <a:ext cx="1264675" cy="389467"/>
          </a:xfrm>
          <a:prstGeom prst="rect">
            <a:avLst/>
          </a:prstGeom>
        </p:spPr>
      </p:pic>
    </p:spTree>
    <p:extLst>
      <p:ext uri="{BB962C8B-B14F-4D97-AF65-F5344CB8AC3E}">
        <p14:creationId xmlns:p14="http://schemas.microsoft.com/office/powerpoint/2010/main" val="3445803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i="0">
                <a:latin typeface="VAG Rundschrift D Light" pitchFamily="2" charset="77"/>
              </a:defRPr>
            </a:lvl1pPr>
            <a:lvl2pPr>
              <a:defRPr b="0" i="0">
                <a:latin typeface="VAG Rundschrift D Light" pitchFamily="2" charset="77"/>
              </a:defRPr>
            </a:lvl2pPr>
            <a:lvl3pPr>
              <a:defRPr b="0" i="0">
                <a:solidFill>
                  <a:srgbClr val="00BEE2"/>
                </a:solidFill>
                <a:latin typeface="VAG Rundschrift D Light" pitchFamily="2" charset="77"/>
              </a:defRPr>
            </a:lvl3pPr>
            <a:lvl4pPr marL="1685519" indent="-457189">
              <a:buClr>
                <a:srgbClr val="FFC117"/>
              </a:buClr>
              <a:buFont typeface="Arial" panose="020B0604020202020204" pitchFamily="34" charset="0"/>
              <a:buChar char="•"/>
              <a:defRPr sz="2400" b="0" i="0">
                <a:solidFill>
                  <a:srgbClr val="FFC117"/>
                </a:solidFill>
                <a:latin typeface="VAG Rundschrift D Light" pitchFamily="2" charset="77"/>
              </a:defRPr>
            </a:lvl4pPr>
            <a:lvl5pPr>
              <a:buClr>
                <a:srgbClr val="E4DDD2"/>
              </a:buClr>
              <a:defRPr b="0" i="0">
                <a:solidFill>
                  <a:srgbClr val="E4DDD2"/>
                </a:solidFill>
                <a:latin typeface="VAG Rundschrift D Ligh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64A448BC-C94B-E240-BBCC-5B2F3975E19B}"/>
              </a:ext>
            </a:extLst>
          </p:cNvPr>
          <p:cNvSpPr>
            <a:spLocks noGrp="1"/>
          </p:cNvSpPr>
          <p:nvPr>
            <p:ph type="title"/>
          </p:nvPr>
        </p:nvSpPr>
        <p:spPr/>
        <p:txBody>
          <a:bodyPr/>
          <a:lstStyle>
            <a:lvl1pPr>
              <a:defRPr>
                <a:latin typeface="VAGRundschriftD" panose="00000500000000000000" pitchFamily="50" charset="0"/>
              </a:defRPr>
            </a:lvl1pPr>
          </a:lstStyle>
          <a:p>
            <a:r>
              <a:rPr lang="en-US" dirty="0"/>
              <a:t>Click to edit Master title style</a:t>
            </a:r>
          </a:p>
        </p:txBody>
      </p:sp>
    </p:spTree>
    <p:extLst>
      <p:ext uri="{BB962C8B-B14F-4D97-AF65-F5344CB8AC3E}">
        <p14:creationId xmlns:p14="http://schemas.microsoft.com/office/powerpoint/2010/main" val="1268896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wo Column">
    <p:spTree>
      <p:nvGrpSpPr>
        <p:cNvPr id="1" name=""/>
        <p:cNvGrpSpPr/>
        <p:nvPr/>
      </p:nvGrpSpPr>
      <p:grpSpPr>
        <a:xfrm>
          <a:off x="0" y="0"/>
          <a:ext cx="0" cy="0"/>
          <a:chOff x="0" y="0"/>
          <a:chExt cx="0" cy="0"/>
        </a:xfrm>
      </p:grpSpPr>
      <p:pic>
        <p:nvPicPr>
          <p:cNvPr id="13" name="Picture 12" descr="A picture containing food&#10;&#10;Description automatically generated">
            <a:extLst>
              <a:ext uri="{FF2B5EF4-FFF2-40B4-BE49-F238E27FC236}">
                <a16:creationId xmlns:a16="http://schemas.microsoft.com/office/drawing/2014/main" id="{2677E839-A4BD-EF4E-B7C9-4C82DFEEEF7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Content Placeholder 2"/>
          <p:cNvSpPr>
            <a:spLocks noGrp="1"/>
          </p:cNvSpPr>
          <p:nvPr>
            <p:ph sz="half" idx="1"/>
          </p:nvPr>
        </p:nvSpPr>
        <p:spPr>
          <a:xfrm>
            <a:off x="3048000" y="928127"/>
            <a:ext cx="3937000" cy="5368340"/>
          </a:xfrm>
        </p:spPr>
        <p:txBody>
          <a:bodyPr/>
          <a:lstStyle>
            <a:lvl1pPr>
              <a:defRPr sz="3333" b="0" i="0">
                <a:latin typeface="VAG Rundschrift D Light" pitchFamily="2" charset="77"/>
              </a:defRPr>
            </a:lvl1pPr>
            <a:lvl2pPr>
              <a:defRPr sz="2833" b="0" i="0">
                <a:latin typeface="VAG Rundschrift D Light" pitchFamily="2" charset="77"/>
              </a:defRPr>
            </a:lvl2pPr>
            <a:lvl3pPr>
              <a:defRPr sz="2417" b="0" i="0">
                <a:latin typeface="VAG Rundschrift D Light" pitchFamily="2" charset="77"/>
              </a:defRPr>
            </a:lvl3pPr>
            <a:lvl4pPr>
              <a:defRPr sz="2167" b="0" i="0">
                <a:latin typeface="VAG Rundschrift D Light" pitchFamily="2" charset="77"/>
              </a:defRPr>
            </a:lvl4pPr>
            <a:lvl5pPr>
              <a:defRPr sz="2133" b="0" i="0">
                <a:latin typeface="VAG Rundschrift D Ligh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620000" y="928127"/>
            <a:ext cx="4000501" cy="5368340"/>
          </a:xfrm>
        </p:spPr>
        <p:txBody>
          <a:bodyPr/>
          <a:lstStyle>
            <a:lvl1pPr>
              <a:defRPr sz="3333" b="0" i="0">
                <a:latin typeface="VAG Rundschrift D Light" pitchFamily="2" charset="77"/>
              </a:defRPr>
            </a:lvl1pPr>
            <a:lvl2pPr>
              <a:defRPr sz="2833" b="0" i="0">
                <a:latin typeface="VAG Rundschrift D Light" pitchFamily="2" charset="77"/>
              </a:defRPr>
            </a:lvl2pPr>
            <a:lvl3pPr>
              <a:defRPr sz="2417" b="0" i="0">
                <a:latin typeface="VAG Rundschrift D Light" pitchFamily="2" charset="77"/>
              </a:defRPr>
            </a:lvl3pPr>
            <a:lvl4pPr>
              <a:defRPr sz="2167" b="0" i="0">
                <a:latin typeface="VAG Rundschrift D Light" pitchFamily="2" charset="77"/>
              </a:defRPr>
            </a:lvl4pPr>
            <a:lvl5pPr>
              <a:defRPr sz="2167" b="0" i="0">
                <a:latin typeface="VAG Rundschrift D Ligh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46EA538D-CE12-4F4E-B8F9-BE50989C1758}"/>
              </a:ext>
            </a:extLst>
          </p:cNvPr>
          <p:cNvCxnSpPr>
            <a:cxnSpLocks/>
          </p:cNvCxnSpPr>
          <p:nvPr userDrawn="1"/>
        </p:nvCxnSpPr>
        <p:spPr>
          <a:xfrm>
            <a:off x="1115843" y="889000"/>
            <a:ext cx="10466559" cy="389"/>
          </a:xfrm>
          <a:prstGeom prst="line">
            <a:avLst/>
          </a:prstGeom>
          <a:ln>
            <a:solidFill>
              <a:schemeClr val="tx2"/>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
        <p:nvSpPr>
          <p:cNvPr id="14" name="Rectangle 10">
            <a:extLst>
              <a:ext uri="{FF2B5EF4-FFF2-40B4-BE49-F238E27FC236}">
                <a16:creationId xmlns:a16="http://schemas.microsoft.com/office/drawing/2014/main" id="{844558A7-D2FB-5F4B-864B-BFC87E4F4116}"/>
              </a:ext>
            </a:extLst>
          </p:cNvPr>
          <p:cNvSpPr>
            <a:spLocks noChangeArrowheads="1"/>
          </p:cNvSpPr>
          <p:nvPr userDrawn="1"/>
        </p:nvSpPr>
        <p:spPr bwMode="auto">
          <a:xfrm>
            <a:off x="3048000" y="6578929"/>
            <a:ext cx="9144000" cy="291897"/>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ctr" eaLnBrk="0" hangingPunct="0">
              <a:defRPr/>
            </a:pPr>
            <a:r>
              <a:rPr lang="en-US" sz="1500" b="1" dirty="0">
                <a:solidFill>
                  <a:srgbClr val="FFC117"/>
                </a:solidFill>
                <a:latin typeface="VAGRundschriftD" panose="00000500000000000000" pitchFamily="50" charset="0"/>
                <a:ea typeface="+mn-ea"/>
                <a:cs typeface="+mn-cs"/>
              </a:rPr>
              <a:t>Introduction</a:t>
            </a:r>
            <a:r>
              <a:rPr lang="en-US" sz="1500" b="1" dirty="0">
                <a:solidFill>
                  <a:srgbClr val="FFFF00"/>
                </a:solidFill>
                <a:latin typeface="VAGRundschriftD" panose="00000500000000000000" pitchFamily="50" charset="0"/>
                <a:ea typeface="+mn-ea"/>
                <a:cs typeface="+mn-cs"/>
              </a:rPr>
              <a:t> </a:t>
            </a:r>
            <a:r>
              <a:rPr lang="en-US" sz="1500" b="1" dirty="0">
                <a:solidFill>
                  <a:schemeClr val="tx1"/>
                </a:solidFill>
                <a:latin typeface="VAGRundschriftD" panose="00000500000000000000" pitchFamily="50" charset="0"/>
                <a:ea typeface="+mn-ea"/>
                <a:cs typeface="+mn-cs"/>
              </a:rPr>
              <a:t>(</a:t>
            </a:r>
            <a:fld id="{F6F39CF2-87E7-FF4A-9C8E-A745CB692DE9}" type="slidenum">
              <a:rPr lang="en-US" sz="1500" b="1">
                <a:solidFill>
                  <a:schemeClr val="tx1"/>
                </a:solidFill>
                <a:latin typeface="VAGRundschriftD" panose="00000500000000000000" pitchFamily="50" charset="0"/>
                <a:ea typeface="+mn-ea"/>
                <a:cs typeface="+mn-cs"/>
              </a:rPr>
              <a:pPr algn="ctr" eaLnBrk="0" hangingPunct="0">
                <a:defRPr/>
              </a:pPr>
              <a:t>‹#›</a:t>
            </a:fld>
            <a:r>
              <a:rPr lang="en-US" sz="1500" b="1" dirty="0">
                <a:solidFill>
                  <a:schemeClr val="tx1"/>
                </a:solidFill>
                <a:latin typeface="VAGRundschriftD" panose="00000500000000000000" pitchFamily="50" charset="0"/>
                <a:ea typeface="+mn-ea"/>
                <a:cs typeface="+mn-cs"/>
              </a:rPr>
              <a:t>)</a:t>
            </a:r>
          </a:p>
        </p:txBody>
      </p:sp>
      <p:sp>
        <p:nvSpPr>
          <p:cNvPr id="16" name="Rectangle 11">
            <a:extLst>
              <a:ext uri="{FF2B5EF4-FFF2-40B4-BE49-F238E27FC236}">
                <a16:creationId xmlns:a16="http://schemas.microsoft.com/office/drawing/2014/main" id="{8F52F5B9-E725-A74B-AAA1-88E65AD7B9DD}"/>
              </a:ext>
            </a:extLst>
          </p:cNvPr>
          <p:cNvSpPr>
            <a:spLocks noChangeArrowheads="1"/>
          </p:cNvSpPr>
          <p:nvPr userDrawn="1"/>
        </p:nvSpPr>
        <p:spPr bwMode="auto">
          <a:xfrm>
            <a:off x="10871201" y="6248400"/>
            <a:ext cx="1320801" cy="240666"/>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r" eaLnBrk="0" hangingPunct="0">
              <a:defRPr/>
            </a:pPr>
            <a:r>
              <a:rPr lang="en-US" sz="1167" b="0" i="0" dirty="0">
                <a:solidFill>
                  <a:schemeClr val="tx1"/>
                </a:solidFill>
                <a:latin typeface="VAGRundschriftDLig" panose="00000400000000000000" pitchFamily="50" charset="0"/>
                <a:ea typeface="+mn-ea"/>
                <a:cs typeface="+mn-cs"/>
              </a:rPr>
              <a:t>Garcia, </a:t>
            </a:r>
            <a:r>
              <a:rPr lang="en-US" sz="1167" b="0" i="0" dirty="0" err="1">
                <a:solidFill>
                  <a:schemeClr val="tx1"/>
                </a:solidFill>
                <a:latin typeface="VAGRundschriftDLig" panose="00000400000000000000" pitchFamily="50" charset="0"/>
                <a:ea typeface="+mn-ea"/>
                <a:cs typeface="+mn-cs"/>
              </a:rPr>
              <a:t>Nikolić</a:t>
            </a:r>
            <a:endParaRPr lang="en-US" sz="1167" b="0" i="0" dirty="0">
              <a:solidFill>
                <a:schemeClr val="tx1"/>
              </a:solidFill>
              <a:latin typeface="VAGRundschriftDLig" panose="00000400000000000000" pitchFamily="50" charset="0"/>
              <a:ea typeface="+mn-ea"/>
              <a:cs typeface="+mn-cs"/>
            </a:endParaRPr>
          </a:p>
        </p:txBody>
      </p:sp>
      <p:pic>
        <p:nvPicPr>
          <p:cNvPr id="17" name="Picture 16">
            <a:extLst>
              <a:ext uri="{FF2B5EF4-FFF2-40B4-BE49-F238E27FC236}">
                <a16:creationId xmlns:a16="http://schemas.microsoft.com/office/drawing/2014/main" id="{8160B7DD-B895-2049-804B-344CFFDA4DD8}"/>
              </a:ext>
            </a:extLst>
          </p:cNvPr>
          <p:cNvPicPr>
            <a:picLocks noChangeAspect="1"/>
          </p:cNvPicPr>
          <p:nvPr userDrawn="1"/>
        </p:nvPicPr>
        <p:blipFill>
          <a:blip r:embed="rId3"/>
          <a:srcRect/>
          <a:stretch/>
        </p:blipFill>
        <p:spPr>
          <a:xfrm>
            <a:off x="101600" y="76200"/>
            <a:ext cx="812800" cy="812800"/>
          </a:xfrm>
          <a:prstGeom prst="rect">
            <a:avLst/>
          </a:prstGeom>
        </p:spPr>
      </p:pic>
      <p:pic>
        <p:nvPicPr>
          <p:cNvPr id="18" name="Picture 17">
            <a:extLst>
              <a:ext uri="{FF2B5EF4-FFF2-40B4-BE49-F238E27FC236}">
                <a16:creationId xmlns:a16="http://schemas.microsoft.com/office/drawing/2014/main" id="{067B7BEE-7519-024E-B9B3-6388E1716D05}"/>
              </a:ext>
            </a:extLst>
          </p:cNvPr>
          <p:cNvPicPr>
            <a:picLocks noChangeAspect="1"/>
          </p:cNvPicPr>
          <p:nvPr userDrawn="1"/>
        </p:nvPicPr>
        <p:blipFill>
          <a:blip r:embed="rId4"/>
          <a:stretch>
            <a:fillRect/>
          </a:stretch>
        </p:blipFill>
        <p:spPr>
          <a:xfrm>
            <a:off x="11112283" y="6480099"/>
            <a:ext cx="1079717" cy="377901"/>
          </a:xfrm>
          <a:prstGeom prst="rect">
            <a:avLst/>
          </a:prstGeom>
        </p:spPr>
      </p:pic>
      <p:sp>
        <p:nvSpPr>
          <p:cNvPr id="11" name="Title Placeholder 21">
            <a:extLst>
              <a:ext uri="{FF2B5EF4-FFF2-40B4-BE49-F238E27FC236}">
                <a16:creationId xmlns:a16="http://schemas.microsoft.com/office/drawing/2014/main" id="{83907F55-8DA3-AB4E-B199-AF2531DB4EB0}"/>
              </a:ext>
            </a:extLst>
          </p:cNvPr>
          <p:cNvSpPr>
            <a:spLocks noGrp="1"/>
          </p:cNvSpPr>
          <p:nvPr>
            <p:ph type="title"/>
          </p:nvPr>
        </p:nvSpPr>
        <p:spPr>
          <a:xfrm>
            <a:off x="1117600" y="76200"/>
            <a:ext cx="10502901" cy="762000"/>
          </a:xfrm>
          <a:prstGeom prst="rect">
            <a:avLst/>
          </a:prstGeom>
        </p:spPr>
        <p:txBody>
          <a:bodyPr vert="horz" lIns="130622" tIns="65310" rIns="130622" bIns="65310" anchor="t">
            <a:noAutofit/>
          </a:bodyPr>
          <a:lstStyle>
            <a:lvl1pPr>
              <a:defRPr>
                <a:solidFill>
                  <a:srgbClr val="E4DDD2"/>
                </a:solidFill>
                <a:latin typeface="VAGRundschriftD" panose="00000500000000000000" pitchFamily="50" charset="0"/>
              </a:defRPr>
            </a:lvl1pPr>
          </a:lstStyle>
          <a:p>
            <a:r>
              <a:rPr lang="en-US" dirty="0"/>
              <a:t>Click to edit Master title style</a:t>
            </a:r>
          </a:p>
        </p:txBody>
      </p:sp>
      <p:pic>
        <p:nvPicPr>
          <p:cNvPr id="15" name="Picture 14">
            <a:extLst>
              <a:ext uri="{FF2B5EF4-FFF2-40B4-BE49-F238E27FC236}">
                <a16:creationId xmlns:a16="http://schemas.microsoft.com/office/drawing/2014/main" id="{7DD9E74F-8295-8546-AB63-B09A36C3C5C9}"/>
              </a:ext>
            </a:extLst>
          </p:cNvPr>
          <p:cNvPicPr>
            <a:picLocks noChangeAspect="1"/>
          </p:cNvPicPr>
          <p:nvPr userDrawn="1"/>
        </p:nvPicPr>
        <p:blipFill>
          <a:blip r:embed="rId5"/>
          <a:stretch>
            <a:fillRect/>
          </a:stretch>
        </p:blipFill>
        <p:spPr>
          <a:xfrm>
            <a:off x="3018141" y="6375400"/>
            <a:ext cx="1264675" cy="389467"/>
          </a:xfrm>
          <a:prstGeom prst="rect">
            <a:avLst/>
          </a:prstGeom>
        </p:spPr>
      </p:pic>
    </p:spTree>
    <p:extLst>
      <p:ext uri="{BB962C8B-B14F-4D97-AF65-F5344CB8AC3E}">
        <p14:creationId xmlns:p14="http://schemas.microsoft.com/office/powerpoint/2010/main" val="1322278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0" y="908050"/>
            <a:ext cx="10502901" cy="5365751"/>
          </a:xfrm>
        </p:spPr>
        <p:txBody>
          <a:bodyPr/>
          <a:lstStyle>
            <a:lvl1pPr>
              <a:defRPr b="0" i="0">
                <a:latin typeface="VAG Rundschrift D Light" pitchFamily="2" charset="77"/>
              </a:defRPr>
            </a:lvl1pPr>
            <a:lvl2pPr>
              <a:defRPr b="0" i="0">
                <a:latin typeface="VAG Rundschrift D Light" pitchFamily="2" charset="77"/>
              </a:defRPr>
            </a:lvl2pPr>
            <a:lvl3pPr>
              <a:defRPr b="0" i="0">
                <a:latin typeface="VAG Rundschrift D Light" pitchFamily="2" charset="77"/>
              </a:defRPr>
            </a:lvl3pPr>
            <a:lvl4pPr>
              <a:defRPr b="0" i="0">
                <a:latin typeface="VAG Rundschrift D Light" pitchFamily="2" charset="77"/>
              </a:defRPr>
            </a:lvl4pPr>
            <a:lvl5pPr>
              <a:defRPr b="0" i="0">
                <a:latin typeface="VAG Rundschrift D Ligh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64A448BC-C94B-E240-BBCC-5B2F3975E19B}"/>
              </a:ext>
            </a:extLst>
          </p:cNvPr>
          <p:cNvSpPr>
            <a:spLocks noGrp="1"/>
          </p:cNvSpPr>
          <p:nvPr>
            <p:ph type="title"/>
          </p:nvPr>
        </p:nvSpPr>
        <p:spPr/>
        <p:txBody>
          <a:bodyPr/>
          <a:lstStyle>
            <a:lvl1pPr>
              <a:defRPr>
                <a:latin typeface="VAGRundschriftD" panose="00000500000000000000" pitchFamily="50" charset="0"/>
              </a:defRPr>
            </a:lvl1pPr>
          </a:lstStyle>
          <a:p>
            <a:r>
              <a:rPr lang="en-US" dirty="0"/>
              <a:t>Click to edit Master title style</a:t>
            </a:r>
          </a:p>
        </p:txBody>
      </p:sp>
    </p:spTree>
    <p:extLst>
      <p:ext uri="{BB962C8B-B14F-4D97-AF65-F5344CB8AC3E}">
        <p14:creationId xmlns:p14="http://schemas.microsoft.com/office/powerpoint/2010/main" val="1169283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wo Column">
    <p:spTree>
      <p:nvGrpSpPr>
        <p:cNvPr id="1" name=""/>
        <p:cNvGrpSpPr/>
        <p:nvPr/>
      </p:nvGrpSpPr>
      <p:grpSpPr>
        <a:xfrm>
          <a:off x="0" y="0"/>
          <a:ext cx="0" cy="0"/>
          <a:chOff x="0" y="0"/>
          <a:chExt cx="0" cy="0"/>
        </a:xfrm>
      </p:grpSpPr>
      <p:pic>
        <p:nvPicPr>
          <p:cNvPr id="13" name="Picture 12" descr="A picture containing food&#10;&#10;Description automatically generated">
            <a:extLst>
              <a:ext uri="{FF2B5EF4-FFF2-40B4-BE49-F238E27FC236}">
                <a16:creationId xmlns:a16="http://schemas.microsoft.com/office/drawing/2014/main" id="{E29CF758-356F-D645-A544-8AD2373E333C}"/>
              </a:ext>
            </a:extLst>
          </p:cNvPr>
          <p:cNvPicPr>
            <a:picLocks noChangeAspect="1"/>
          </p:cNvPicPr>
          <p:nvPr userDrawn="1"/>
        </p:nvPicPr>
        <p:blipFill>
          <a:blip r:embed="rId2"/>
          <a:stretch>
            <a:fillRect/>
          </a:stretch>
        </p:blipFill>
        <p:spPr>
          <a:xfrm>
            <a:off x="0" y="12825"/>
            <a:ext cx="12192000" cy="6858000"/>
          </a:xfrm>
          <a:prstGeom prst="rect">
            <a:avLst/>
          </a:prstGeom>
        </p:spPr>
      </p:pic>
      <p:sp>
        <p:nvSpPr>
          <p:cNvPr id="3" name="Content Placeholder 2"/>
          <p:cNvSpPr>
            <a:spLocks noGrp="1"/>
          </p:cNvSpPr>
          <p:nvPr>
            <p:ph sz="half" idx="1"/>
          </p:nvPr>
        </p:nvSpPr>
        <p:spPr>
          <a:xfrm>
            <a:off x="1115843" y="901825"/>
            <a:ext cx="4980157" cy="5407467"/>
          </a:xfrm>
        </p:spPr>
        <p:txBody>
          <a:bodyPr/>
          <a:lstStyle>
            <a:lvl1pPr>
              <a:defRPr sz="3333" b="0" i="0">
                <a:latin typeface="VAG Rundschrift D Light" pitchFamily="2" charset="77"/>
              </a:defRPr>
            </a:lvl1pPr>
            <a:lvl2pPr>
              <a:defRPr sz="2833" b="0" i="0">
                <a:latin typeface="VAG Rundschrift D Light" pitchFamily="2" charset="77"/>
              </a:defRPr>
            </a:lvl2pPr>
            <a:lvl3pPr>
              <a:defRPr sz="2417" b="0" i="0">
                <a:latin typeface="VAG Rundschrift D Light" pitchFamily="2" charset="77"/>
              </a:defRPr>
            </a:lvl3pPr>
            <a:lvl4pPr>
              <a:defRPr sz="2167" b="0" i="0">
                <a:latin typeface="VAG Rundschrift D Light" pitchFamily="2" charset="77"/>
              </a:defRPr>
            </a:lvl4pPr>
            <a:lvl5pPr>
              <a:defRPr sz="2167" b="0" i="0">
                <a:latin typeface="VAG Rundschrift D Ligh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889000"/>
            <a:ext cx="5422901" cy="5407467"/>
          </a:xfrm>
        </p:spPr>
        <p:txBody>
          <a:bodyPr/>
          <a:lstStyle>
            <a:lvl1pPr>
              <a:defRPr sz="3333" b="0" i="0">
                <a:latin typeface="VAG Rundschrift D Light" pitchFamily="2" charset="77"/>
              </a:defRPr>
            </a:lvl1pPr>
            <a:lvl2pPr>
              <a:defRPr sz="2833" b="0" i="0">
                <a:latin typeface="VAG Rundschrift D Light" pitchFamily="2" charset="77"/>
              </a:defRPr>
            </a:lvl2pPr>
            <a:lvl3pPr>
              <a:defRPr sz="2417" b="0" i="0">
                <a:latin typeface="VAG Rundschrift D Light" pitchFamily="2" charset="77"/>
              </a:defRPr>
            </a:lvl3pPr>
            <a:lvl4pPr>
              <a:defRPr sz="2167" b="0" i="0">
                <a:latin typeface="VAG Rundschrift D Light" pitchFamily="2" charset="77"/>
              </a:defRPr>
            </a:lvl4pPr>
            <a:lvl5pPr>
              <a:defRPr sz="2167" b="0" i="0">
                <a:latin typeface="VAG Rundschrift D Ligh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46EA538D-CE12-4F4E-B8F9-BE50989C1758}"/>
              </a:ext>
            </a:extLst>
          </p:cNvPr>
          <p:cNvCxnSpPr>
            <a:cxnSpLocks/>
          </p:cNvCxnSpPr>
          <p:nvPr userDrawn="1"/>
        </p:nvCxnSpPr>
        <p:spPr>
          <a:xfrm>
            <a:off x="1115843" y="889000"/>
            <a:ext cx="10466559" cy="389"/>
          </a:xfrm>
          <a:prstGeom prst="line">
            <a:avLst/>
          </a:prstGeom>
          <a:ln>
            <a:solidFill>
              <a:schemeClr val="tx2"/>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
        <p:nvSpPr>
          <p:cNvPr id="14" name="Rectangle 10">
            <a:extLst>
              <a:ext uri="{FF2B5EF4-FFF2-40B4-BE49-F238E27FC236}">
                <a16:creationId xmlns:a16="http://schemas.microsoft.com/office/drawing/2014/main" id="{844558A7-D2FB-5F4B-864B-BFC87E4F4116}"/>
              </a:ext>
            </a:extLst>
          </p:cNvPr>
          <p:cNvSpPr>
            <a:spLocks noChangeArrowheads="1"/>
          </p:cNvSpPr>
          <p:nvPr userDrawn="1"/>
        </p:nvSpPr>
        <p:spPr bwMode="auto">
          <a:xfrm>
            <a:off x="3048000" y="6578929"/>
            <a:ext cx="9144000" cy="291897"/>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ctr" eaLnBrk="0" hangingPunct="0">
              <a:defRPr/>
            </a:pPr>
            <a:r>
              <a:rPr lang="en-US" sz="1500" b="1" dirty="0">
                <a:solidFill>
                  <a:srgbClr val="FFC117"/>
                </a:solidFill>
                <a:latin typeface="18 VAG Rounded Black   09390"/>
                <a:ea typeface="+mn-ea"/>
                <a:cs typeface="+mn-cs"/>
              </a:rPr>
              <a:t>Introduction</a:t>
            </a:r>
            <a:r>
              <a:rPr lang="en-US" sz="1500" b="1" dirty="0">
                <a:solidFill>
                  <a:srgbClr val="FFFF00"/>
                </a:solidFill>
                <a:latin typeface="18 VAG Rounded Black   09390"/>
                <a:ea typeface="+mn-ea"/>
                <a:cs typeface="+mn-cs"/>
              </a:rPr>
              <a:t> </a:t>
            </a:r>
            <a:r>
              <a:rPr lang="en-US" sz="1500" b="1" dirty="0">
                <a:solidFill>
                  <a:schemeClr val="tx1"/>
                </a:solidFill>
                <a:latin typeface="18 VAG Rounded Black   09390"/>
                <a:ea typeface="+mn-ea"/>
                <a:cs typeface="+mn-cs"/>
              </a:rPr>
              <a:t>(</a:t>
            </a:r>
            <a:fld id="{F6F39CF2-87E7-FF4A-9C8E-A745CB692DE9}" type="slidenum">
              <a:rPr lang="en-US" sz="1500" b="1">
                <a:solidFill>
                  <a:schemeClr val="tx1"/>
                </a:solidFill>
                <a:latin typeface="18 VAG Rounded Black   09390"/>
                <a:ea typeface="+mn-ea"/>
                <a:cs typeface="+mn-cs"/>
              </a:rPr>
              <a:pPr algn="ctr" eaLnBrk="0" hangingPunct="0">
                <a:defRPr/>
              </a:pPr>
              <a:t>‹#›</a:t>
            </a:fld>
            <a:r>
              <a:rPr lang="en-US" sz="1500" b="1" dirty="0">
                <a:solidFill>
                  <a:schemeClr val="tx1"/>
                </a:solidFill>
                <a:latin typeface="18 VAG Rounded Black   09390"/>
                <a:ea typeface="+mn-ea"/>
                <a:cs typeface="+mn-cs"/>
              </a:rPr>
              <a:t>)</a:t>
            </a:r>
          </a:p>
        </p:txBody>
      </p:sp>
      <p:sp>
        <p:nvSpPr>
          <p:cNvPr id="16" name="Rectangle 11">
            <a:extLst>
              <a:ext uri="{FF2B5EF4-FFF2-40B4-BE49-F238E27FC236}">
                <a16:creationId xmlns:a16="http://schemas.microsoft.com/office/drawing/2014/main" id="{8F52F5B9-E725-A74B-AAA1-88E65AD7B9DD}"/>
              </a:ext>
            </a:extLst>
          </p:cNvPr>
          <p:cNvSpPr>
            <a:spLocks noChangeArrowheads="1"/>
          </p:cNvSpPr>
          <p:nvPr userDrawn="1"/>
        </p:nvSpPr>
        <p:spPr bwMode="auto">
          <a:xfrm>
            <a:off x="10871201" y="6248400"/>
            <a:ext cx="1320801" cy="240666"/>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r" eaLnBrk="0" hangingPunct="0">
              <a:defRPr/>
            </a:pPr>
            <a:r>
              <a:rPr lang="en-US" sz="1167" b="0" i="0" dirty="0">
                <a:solidFill>
                  <a:schemeClr val="tx1"/>
                </a:solidFill>
                <a:latin typeface="18 VAG Rounded Thin   55390" pitchFamily="2" charset="0"/>
                <a:ea typeface="+mn-ea"/>
                <a:cs typeface="+mn-cs"/>
              </a:rPr>
              <a:t>Garcia, </a:t>
            </a:r>
            <a:r>
              <a:rPr lang="en-US" sz="1167" b="0" i="0" dirty="0" err="1">
                <a:solidFill>
                  <a:schemeClr val="tx1"/>
                </a:solidFill>
                <a:latin typeface="18 VAG Rounded Thin   55390" pitchFamily="2" charset="0"/>
                <a:ea typeface="+mn-ea"/>
                <a:cs typeface="+mn-cs"/>
              </a:rPr>
              <a:t>Nikolić</a:t>
            </a:r>
            <a:endParaRPr lang="en-US" sz="1167" b="0" i="0" dirty="0">
              <a:solidFill>
                <a:schemeClr val="tx1"/>
              </a:solidFill>
              <a:latin typeface="18 VAG Rounded Thin   55390" pitchFamily="2" charset="0"/>
              <a:ea typeface="+mn-ea"/>
              <a:cs typeface="+mn-cs"/>
            </a:endParaRPr>
          </a:p>
        </p:txBody>
      </p:sp>
      <p:pic>
        <p:nvPicPr>
          <p:cNvPr id="17" name="Picture 16">
            <a:extLst>
              <a:ext uri="{FF2B5EF4-FFF2-40B4-BE49-F238E27FC236}">
                <a16:creationId xmlns:a16="http://schemas.microsoft.com/office/drawing/2014/main" id="{8160B7DD-B895-2049-804B-344CFFDA4DD8}"/>
              </a:ext>
            </a:extLst>
          </p:cNvPr>
          <p:cNvPicPr>
            <a:picLocks noChangeAspect="1"/>
          </p:cNvPicPr>
          <p:nvPr userDrawn="1"/>
        </p:nvPicPr>
        <p:blipFill>
          <a:blip r:embed="rId3"/>
          <a:srcRect/>
          <a:stretch/>
        </p:blipFill>
        <p:spPr>
          <a:xfrm>
            <a:off x="101600" y="76200"/>
            <a:ext cx="812800" cy="812800"/>
          </a:xfrm>
          <a:prstGeom prst="rect">
            <a:avLst/>
          </a:prstGeom>
        </p:spPr>
      </p:pic>
      <p:pic>
        <p:nvPicPr>
          <p:cNvPr id="18" name="Picture 17">
            <a:extLst>
              <a:ext uri="{FF2B5EF4-FFF2-40B4-BE49-F238E27FC236}">
                <a16:creationId xmlns:a16="http://schemas.microsoft.com/office/drawing/2014/main" id="{067B7BEE-7519-024E-B9B3-6388E1716D05}"/>
              </a:ext>
            </a:extLst>
          </p:cNvPr>
          <p:cNvPicPr>
            <a:picLocks noChangeAspect="1"/>
          </p:cNvPicPr>
          <p:nvPr userDrawn="1"/>
        </p:nvPicPr>
        <p:blipFill>
          <a:blip r:embed="rId4"/>
          <a:stretch>
            <a:fillRect/>
          </a:stretch>
        </p:blipFill>
        <p:spPr>
          <a:xfrm>
            <a:off x="11112283" y="6480099"/>
            <a:ext cx="1079717" cy="377901"/>
          </a:xfrm>
          <a:prstGeom prst="rect">
            <a:avLst/>
          </a:prstGeom>
        </p:spPr>
      </p:pic>
      <p:sp>
        <p:nvSpPr>
          <p:cNvPr id="11" name="Title Placeholder 21">
            <a:extLst>
              <a:ext uri="{FF2B5EF4-FFF2-40B4-BE49-F238E27FC236}">
                <a16:creationId xmlns:a16="http://schemas.microsoft.com/office/drawing/2014/main" id="{83907F55-8DA3-AB4E-B199-AF2531DB4EB0}"/>
              </a:ext>
            </a:extLst>
          </p:cNvPr>
          <p:cNvSpPr>
            <a:spLocks noGrp="1"/>
          </p:cNvSpPr>
          <p:nvPr>
            <p:ph type="title"/>
          </p:nvPr>
        </p:nvSpPr>
        <p:spPr>
          <a:xfrm>
            <a:off x="1117600" y="76200"/>
            <a:ext cx="10502901" cy="762000"/>
          </a:xfrm>
          <a:prstGeom prst="rect">
            <a:avLst/>
          </a:prstGeom>
        </p:spPr>
        <p:txBody>
          <a:bodyPr vert="horz" lIns="130622" tIns="65310" rIns="130622" bIns="65310" anchor="t">
            <a:noAutofit/>
          </a:bodyPr>
          <a:lstStyle>
            <a:lvl1pPr>
              <a:defRPr>
                <a:solidFill>
                  <a:srgbClr val="E4DDD2"/>
                </a:solidFill>
              </a:defRPr>
            </a:lvl1pPr>
          </a:lstStyle>
          <a:p>
            <a:r>
              <a:rPr lang="en-US" dirty="0"/>
              <a:t>Click to edit Master title style</a:t>
            </a:r>
          </a:p>
        </p:txBody>
      </p:sp>
      <p:pic>
        <p:nvPicPr>
          <p:cNvPr id="15" name="Picture 14">
            <a:extLst>
              <a:ext uri="{FF2B5EF4-FFF2-40B4-BE49-F238E27FC236}">
                <a16:creationId xmlns:a16="http://schemas.microsoft.com/office/drawing/2014/main" id="{CA0BEC86-E652-F848-AA3E-EC0AC5D44BB2}"/>
              </a:ext>
            </a:extLst>
          </p:cNvPr>
          <p:cNvPicPr>
            <a:picLocks noChangeAspect="1"/>
          </p:cNvPicPr>
          <p:nvPr userDrawn="1"/>
        </p:nvPicPr>
        <p:blipFill>
          <a:blip r:embed="rId5"/>
          <a:stretch>
            <a:fillRect/>
          </a:stretch>
        </p:blipFill>
        <p:spPr>
          <a:xfrm>
            <a:off x="3018141" y="6375400"/>
            <a:ext cx="1264675" cy="389467"/>
          </a:xfrm>
          <a:prstGeom prst="rect">
            <a:avLst/>
          </a:prstGeom>
        </p:spPr>
      </p:pic>
    </p:spTree>
    <p:extLst>
      <p:ext uri="{BB962C8B-B14F-4D97-AF65-F5344CB8AC3E}">
        <p14:creationId xmlns:p14="http://schemas.microsoft.com/office/powerpoint/2010/main" val="26777006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0" y="908050"/>
            <a:ext cx="8572501" cy="53657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64A448BC-C94B-E240-BBCC-5B2F3975E19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74953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wo Column">
    <p:spTree>
      <p:nvGrpSpPr>
        <p:cNvPr id="1" name=""/>
        <p:cNvGrpSpPr/>
        <p:nvPr/>
      </p:nvGrpSpPr>
      <p:grpSpPr>
        <a:xfrm>
          <a:off x="0" y="0"/>
          <a:ext cx="0" cy="0"/>
          <a:chOff x="0" y="0"/>
          <a:chExt cx="0" cy="0"/>
        </a:xfrm>
      </p:grpSpPr>
      <p:pic>
        <p:nvPicPr>
          <p:cNvPr id="13" name="Picture 12" descr="A picture containing food&#10;&#10;Description automatically generated">
            <a:extLst>
              <a:ext uri="{FF2B5EF4-FFF2-40B4-BE49-F238E27FC236}">
                <a16:creationId xmlns:a16="http://schemas.microsoft.com/office/drawing/2014/main" id="{8ECFEE2E-863C-C649-AF97-D7D700C3CC1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Content Placeholder 2"/>
          <p:cNvSpPr>
            <a:spLocks noGrp="1"/>
          </p:cNvSpPr>
          <p:nvPr>
            <p:ph sz="half" idx="1"/>
          </p:nvPr>
        </p:nvSpPr>
        <p:spPr>
          <a:xfrm>
            <a:off x="1117600" y="889000"/>
            <a:ext cx="3937000" cy="5407467"/>
          </a:xfrm>
        </p:spPr>
        <p:txBody>
          <a:bodyPr/>
          <a:lstStyle>
            <a:lvl1pPr>
              <a:defRPr sz="3333" b="0" i="0">
                <a:latin typeface="VAG Rundschrift D Light" pitchFamily="2" charset="77"/>
              </a:defRPr>
            </a:lvl1pPr>
            <a:lvl2pPr>
              <a:defRPr sz="2833" b="0" i="0">
                <a:latin typeface="VAG Rundschrift D Light" pitchFamily="2" charset="77"/>
              </a:defRPr>
            </a:lvl2pPr>
            <a:lvl3pPr>
              <a:defRPr sz="2417" b="0" i="0">
                <a:latin typeface="VAG Rundschrift D Light" pitchFamily="2" charset="77"/>
              </a:defRPr>
            </a:lvl3pPr>
            <a:lvl4pPr>
              <a:defRPr sz="2167" b="0" i="0">
                <a:latin typeface="VAG Rundschrift D Light" pitchFamily="2" charset="77"/>
              </a:defRPr>
            </a:lvl4pPr>
            <a:lvl5pPr>
              <a:defRPr sz="2167" b="0" i="0">
                <a:latin typeface="VAG Rundschrift D Ligh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89600" y="889000"/>
            <a:ext cx="4000501" cy="5407467"/>
          </a:xfrm>
        </p:spPr>
        <p:txBody>
          <a:bodyPr/>
          <a:lstStyle>
            <a:lvl1pPr>
              <a:defRPr sz="3333" b="0" i="0">
                <a:latin typeface="VAG Rundschrift D Light" pitchFamily="2" charset="77"/>
              </a:defRPr>
            </a:lvl1pPr>
            <a:lvl2pPr>
              <a:defRPr sz="2833" b="0" i="0">
                <a:latin typeface="VAG Rundschrift D Light" pitchFamily="2" charset="77"/>
              </a:defRPr>
            </a:lvl2pPr>
            <a:lvl3pPr>
              <a:defRPr sz="2417" b="0" i="0">
                <a:latin typeface="VAG Rundschrift D Light" pitchFamily="2" charset="77"/>
              </a:defRPr>
            </a:lvl3pPr>
            <a:lvl4pPr>
              <a:defRPr sz="2167" b="0" i="0">
                <a:latin typeface="VAG Rundschrift D Light" pitchFamily="2" charset="77"/>
              </a:defRPr>
            </a:lvl4pPr>
            <a:lvl5pPr>
              <a:defRPr sz="2167" b="0" i="0">
                <a:latin typeface="VAG Rundschrift D Ligh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46EA538D-CE12-4F4E-B8F9-BE50989C1758}"/>
              </a:ext>
            </a:extLst>
          </p:cNvPr>
          <p:cNvCxnSpPr>
            <a:cxnSpLocks/>
          </p:cNvCxnSpPr>
          <p:nvPr userDrawn="1"/>
        </p:nvCxnSpPr>
        <p:spPr>
          <a:xfrm>
            <a:off x="1115843" y="889000"/>
            <a:ext cx="10466559" cy="389"/>
          </a:xfrm>
          <a:prstGeom prst="line">
            <a:avLst/>
          </a:prstGeom>
          <a:ln>
            <a:solidFill>
              <a:schemeClr val="tx2"/>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
        <p:nvSpPr>
          <p:cNvPr id="14" name="Rectangle 10">
            <a:extLst>
              <a:ext uri="{FF2B5EF4-FFF2-40B4-BE49-F238E27FC236}">
                <a16:creationId xmlns:a16="http://schemas.microsoft.com/office/drawing/2014/main" id="{844558A7-D2FB-5F4B-864B-BFC87E4F4116}"/>
              </a:ext>
            </a:extLst>
          </p:cNvPr>
          <p:cNvSpPr>
            <a:spLocks noChangeArrowheads="1"/>
          </p:cNvSpPr>
          <p:nvPr userDrawn="1"/>
        </p:nvSpPr>
        <p:spPr bwMode="auto">
          <a:xfrm>
            <a:off x="3048000" y="6578929"/>
            <a:ext cx="9144000" cy="291897"/>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ctr" eaLnBrk="0" hangingPunct="0">
              <a:defRPr/>
            </a:pPr>
            <a:r>
              <a:rPr lang="en-US" sz="1500" b="1" dirty="0">
                <a:solidFill>
                  <a:srgbClr val="FFC117"/>
                </a:solidFill>
                <a:latin typeface="VAGRundschriftD" panose="00000500000000000000" pitchFamily="50" charset="0"/>
                <a:ea typeface="+mn-ea"/>
                <a:cs typeface="+mn-cs"/>
              </a:rPr>
              <a:t>Introduction</a:t>
            </a:r>
            <a:r>
              <a:rPr lang="en-US" sz="1500" b="1" dirty="0">
                <a:solidFill>
                  <a:srgbClr val="FFFF00"/>
                </a:solidFill>
                <a:latin typeface="VAGRundschriftD" panose="00000500000000000000" pitchFamily="50" charset="0"/>
                <a:ea typeface="+mn-ea"/>
                <a:cs typeface="+mn-cs"/>
              </a:rPr>
              <a:t> </a:t>
            </a:r>
            <a:r>
              <a:rPr lang="en-US" sz="1500" b="1" dirty="0">
                <a:solidFill>
                  <a:schemeClr val="tx1"/>
                </a:solidFill>
                <a:latin typeface="VAGRundschriftD" panose="00000500000000000000" pitchFamily="50" charset="0"/>
                <a:ea typeface="+mn-ea"/>
                <a:cs typeface="+mn-cs"/>
              </a:rPr>
              <a:t>(</a:t>
            </a:r>
            <a:fld id="{F6F39CF2-87E7-FF4A-9C8E-A745CB692DE9}" type="slidenum">
              <a:rPr lang="en-US" sz="1500" b="1">
                <a:solidFill>
                  <a:schemeClr val="tx1"/>
                </a:solidFill>
                <a:latin typeface="VAGRundschriftD" panose="00000500000000000000" pitchFamily="50" charset="0"/>
                <a:ea typeface="+mn-ea"/>
                <a:cs typeface="+mn-cs"/>
              </a:rPr>
              <a:pPr algn="ctr" eaLnBrk="0" hangingPunct="0">
                <a:defRPr/>
              </a:pPr>
              <a:t>‹#›</a:t>
            </a:fld>
            <a:r>
              <a:rPr lang="en-US" sz="1500" b="1" dirty="0">
                <a:solidFill>
                  <a:schemeClr val="tx1"/>
                </a:solidFill>
                <a:latin typeface="VAGRundschriftD" panose="00000500000000000000" pitchFamily="50" charset="0"/>
                <a:ea typeface="+mn-ea"/>
                <a:cs typeface="+mn-cs"/>
              </a:rPr>
              <a:t>)</a:t>
            </a:r>
          </a:p>
        </p:txBody>
      </p:sp>
      <p:sp>
        <p:nvSpPr>
          <p:cNvPr id="16" name="Rectangle 11">
            <a:extLst>
              <a:ext uri="{FF2B5EF4-FFF2-40B4-BE49-F238E27FC236}">
                <a16:creationId xmlns:a16="http://schemas.microsoft.com/office/drawing/2014/main" id="{8F52F5B9-E725-A74B-AAA1-88E65AD7B9DD}"/>
              </a:ext>
            </a:extLst>
          </p:cNvPr>
          <p:cNvSpPr>
            <a:spLocks noChangeArrowheads="1"/>
          </p:cNvSpPr>
          <p:nvPr userDrawn="1"/>
        </p:nvSpPr>
        <p:spPr bwMode="auto">
          <a:xfrm>
            <a:off x="10871201" y="6248400"/>
            <a:ext cx="1320801" cy="240666"/>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r" eaLnBrk="0" hangingPunct="0">
              <a:defRPr/>
            </a:pPr>
            <a:r>
              <a:rPr lang="en-US" sz="1167" b="0" i="0" dirty="0">
                <a:solidFill>
                  <a:schemeClr val="tx1"/>
                </a:solidFill>
                <a:latin typeface="VAGRundschriftDLig" panose="00000400000000000000" pitchFamily="50" charset="0"/>
                <a:ea typeface="+mn-ea"/>
                <a:cs typeface="+mn-cs"/>
              </a:rPr>
              <a:t>Garcia, </a:t>
            </a:r>
            <a:r>
              <a:rPr lang="en-US" sz="1167" b="0" i="0" dirty="0" err="1">
                <a:solidFill>
                  <a:schemeClr val="tx1"/>
                </a:solidFill>
                <a:latin typeface="VAGRundschriftDLig" panose="00000400000000000000" pitchFamily="50" charset="0"/>
                <a:ea typeface="+mn-ea"/>
                <a:cs typeface="+mn-cs"/>
              </a:rPr>
              <a:t>Nikolić</a:t>
            </a:r>
            <a:endParaRPr lang="en-US" sz="1167" b="0" i="0" dirty="0">
              <a:solidFill>
                <a:schemeClr val="tx1"/>
              </a:solidFill>
              <a:latin typeface="VAGRundschriftDLig" panose="00000400000000000000" pitchFamily="50" charset="0"/>
              <a:ea typeface="+mn-ea"/>
              <a:cs typeface="+mn-cs"/>
            </a:endParaRPr>
          </a:p>
        </p:txBody>
      </p:sp>
      <p:pic>
        <p:nvPicPr>
          <p:cNvPr id="17" name="Picture 16">
            <a:extLst>
              <a:ext uri="{FF2B5EF4-FFF2-40B4-BE49-F238E27FC236}">
                <a16:creationId xmlns:a16="http://schemas.microsoft.com/office/drawing/2014/main" id="{8160B7DD-B895-2049-804B-344CFFDA4DD8}"/>
              </a:ext>
            </a:extLst>
          </p:cNvPr>
          <p:cNvPicPr>
            <a:picLocks noChangeAspect="1"/>
          </p:cNvPicPr>
          <p:nvPr userDrawn="1"/>
        </p:nvPicPr>
        <p:blipFill>
          <a:blip r:embed="rId3"/>
          <a:srcRect/>
          <a:stretch/>
        </p:blipFill>
        <p:spPr>
          <a:xfrm>
            <a:off x="101600" y="76200"/>
            <a:ext cx="812800" cy="812800"/>
          </a:xfrm>
          <a:prstGeom prst="rect">
            <a:avLst/>
          </a:prstGeom>
        </p:spPr>
      </p:pic>
      <p:pic>
        <p:nvPicPr>
          <p:cNvPr id="18" name="Picture 17">
            <a:extLst>
              <a:ext uri="{FF2B5EF4-FFF2-40B4-BE49-F238E27FC236}">
                <a16:creationId xmlns:a16="http://schemas.microsoft.com/office/drawing/2014/main" id="{067B7BEE-7519-024E-B9B3-6388E1716D05}"/>
              </a:ext>
            </a:extLst>
          </p:cNvPr>
          <p:cNvPicPr>
            <a:picLocks noChangeAspect="1"/>
          </p:cNvPicPr>
          <p:nvPr userDrawn="1"/>
        </p:nvPicPr>
        <p:blipFill>
          <a:blip r:embed="rId4"/>
          <a:stretch>
            <a:fillRect/>
          </a:stretch>
        </p:blipFill>
        <p:spPr>
          <a:xfrm>
            <a:off x="11112283" y="6480099"/>
            <a:ext cx="1079717" cy="377901"/>
          </a:xfrm>
          <a:prstGeom prst="rect">
            <a:avLst/>
          </a:prstGeom>
        </p:spPr>
      </p:pic>
      <p:sp>
        <p:nvSpPr>
          <p:cNvPr id="11" name="Title Placeholder 21">
            <a:extLst>
              <a:ext uri="{FF2B5EF4-FFF2-40B4-BE49-F238E27FC236}">
                <a16:creationId xmlns:a16="http://schemas.microsoft.com/office/drawing/2014/main" id="{83907F55-8DA3-AB4E-B199-AF2531DB4EB0}"/>
              </a:ext>
            </a:extLst>
          </p:cNvPr>
          <p:cNvSpPr>
            <a:spLocks noGrp="1"/>
          </p:cNvSpPr>
          <p:nvPr>
            <p:ph type="title"/>
          </p:nvPr>
        </p:nvSpPr>
        <p:spPr>
          <a:xfrm>
            <a:off x="1117600" y="76200"/>
            <a:ext cx="10502901" cy="762000"/>
          </a:xfrm>
          <a:prstGeom prst="rect">
            <a:avLst/>
          </a:prstGeom>
        </p:spPr>
        <p:txBody>
          <a:bodyPr vert="horz" lIns="130622" tIns="65310" rIns="130622" bIns="65310" anchor="t">
            <a:noAutofit/>
          </a:bodyPr>
          <a:lstStyle>
            <a:lvl1pPr>
              <a:defRPr>
                <a:solidFill>
                  <a:srgbClr val="E4DDD2"/>
                </a:solidFill>
                <a:latin typeface="VAGRundschriftD" panose="00000500000000000000" pitchFamily="50" charset="0"/>
              </a:defRPr>
            </a:lvl1pPr>
          </a:lstStyle>
          <a:p>
            <a:r>
              <a:rPr lang="en-US" dirty="0"/>
              <a:t>Click to edit Master title style</a:t>
            </a:r>
          </a:p>
        </p:txBody>
      </p:sp>
      <p:pic>
        <p:nvPicPr>
          <p:cNvPr id="15" name="Picture 14">
            <a:extLst>
              <a:ext uri="{FF2B5EF4-FFF2-40B4-BE49-F238E27FC236}">
                <a16:creationId xmlns:a16="http://schemas.microsoft.com/office/drawing/2014/main" id="{82AFCD5E-49BF-E247-8C97-949C07F042FD}"/>
              </a:ext>
            </a:extLst>
          </p:cNvPr>
          <p:cNvPicPr>
            <a:picLocks noChangeAspect="1"/>
          </p:cNvPicPr>
          <p:nvPr userDrawn="1"/>
        </p:nvPicPr>
        <p:blipFill>
          <a:blip r:embed="rId5"/>
          <a:stretch>
            <a:fillRect/>
          </a:stretch>
        </p:blipFill>
        <p:spPr>
          <a:xfrm>
            <a:off x="3018141" y="6375400"/>
            <a:ext cx="1264675" cy="389467"/>
          </a:xfrm>
          <a:prstGeom prst="rect">
            <a:avLst/>
          </a:prstGeom>
        </p:spPr>
      </p:pic>
    </p:spTree>
    <p:extLst>
      <p:ext uri="{BB962C8B-B14F-4D97-AF65-F5344CB8AC3E}">
        <p14:creationId xmlns:p14="http://schemas.microsoft.com/office/powerpoint/2010/main" val="3813541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185DB5B-BEBF-6B87-32BE-E3D2FAA3FCBC}"/>
              </a:ext>
            </a:extLst>
          </p:cNvPr>
          <p:cNvSpPr>
            <a:spLocks noGrp="1"/>
          </p:cNvSpPr>
          <p:nvPr>
            <p:ph type="title"/>
          </p:nvPr>
        </p:nvSpPr>
        <p:spPr>
          <a:xfrm>
            <a:off x="2201021" y="4561558"/>
            <a:ext cx="7789961" cy="761999"/>
          </a:xfrm>
          <a:prstGeom prst="rect">
            <a:avLst/>
          </a:prstGeom>
        </p:spPr>
        <p:txBody>
          <a:bodyPr/>
          <a:lstStyle>
            <a:lvl1pPr algn="ctr">
              <a:defRPr sz="4267" b="1" i="0">
                <a:solidFill>
                  <a:schemeClr val="accent3">
                    <a:alpha val="99000"/>
                  </a:schemeClr>
                </a:solidFill>
                <a:latin typeface="18 VAG Rounded Bold   07390" pitchFamily="2" charset="0"/>
              </a:defRPr>
            </a:lvl1pPr>
          </a:lstStyle>
          <a:p>
            <a:r>
              <a:rPr lang="en-US" dirty="0"/>
              <a:t>Click to edit Master title style</a:t>
            </a:r>
          </a:p>
        </p:txBody>
      </p:sp>
      <p:sp>
        <p:nvSpPr>
          <p:cNvPr id="12" name="Rectangle 4">
            <a:extLst>
              <a:ext uri="{FF2B5EF4-FFF2-40B4-BE49-F238E27FC236}">
                <a16:creationId xmlns:a16="http://schemas.microsoft.com/office/drawing/2014/main" id="{BD695780-6F13-8D58-9C18-35AACFB3588F}"/>
              </a:ext>
            </a:extLst>
          </p:cNvPr>
          <p:cNvSpPr>
            <a:spLocks noChangeArrowheads="1"/>
          </p:cNvSpPr>
          <p:nvPr/>
        </p:nvSpPr>
        <p:spPr bwMode="auto">
          <a:xfrm>
            <a:off x="2641600" y="405076"/>
            <a:ext cx="6908800" cy="1632842"/>
          </a:xfrm>
          <a:prstGeom prst="rect">
            <a:avLst/>
          </a:prstGeom>
          <a:noFill/>
          <a:ln w="12700">
            <a:noFill/>
            <a:miter lim="800000"/>
            <a:headEnd/>
            <a:tailEnd/>
          </a:ln>
          <a:scene3d>
            <a:camera prst="orthographicFront"/>
            <a:lightRig rig="threePt" dir="t"/>
          </a:scene3d>
          <a:sp3d>
            <a:contourClr>
              <a:schemeClr val="bg1"/>
            </a:contourClr>
          </a:sp3d>
        </p:spPr>
        <p:txBody>
          <a:bodyPr wrap="square" lIns="75592" tIns="30237" rIns="75592" bIns="30237" anchor="ctr">
            <a:prstTxWarp prst="textNoShape">
              <a:avLst/>
            </a:prstTxWarp>
            <a:spAutoFit/>
            <a:sp3d extrusionH="25400">
              <a:bevelT w="38100" h="31750"/>
              <a:contourClr>
                <a:srgbClr val="4991B1"/>
              </a:contourClr>
            </a:sp3d>
          </a:bodyPr>
          <a:lstStyle/>
          <a:p>
            <a:pPr algn="ctr" eaLnBrk="0" hangingPunct="0">
              <a:lnSpc>
                <a:spcPct val="77000"/>
              </a:lnSpc>
            </a:pPr>
            <a:r>
              <a:rPr lang="en-US" sz="12800" dirty="0">
                <a:ln w="0"/>
                <a:solidFill>
                  <a:srgbClr val="4991B1">
                    <a:alpha val="99000"/>
                  </a:srgbClr>
                </a:solidFill>
                <a:effectLst/>
                <a:latin typeface="18 VAG Rounded Bold   07390" charset="0"/>
              </a:rPr>
              <a:t>CS61C</a:t>
            </a:r>
            <a:endParaRPr lang="en-US" sz="6400" b="1" dirty="0">
              <a:solidFill>
                <a:srgbClr val="4991B1">
                  <a:alpha val="99000"/>
                </a:srgbClr>
              </a:solidFill>
              <a:latin typeface="18 VAG Rounded Bold   07390" charset="0"/>
            </a:endParaRPr>
          </a:p>
        </p:txBody>
      </p:sp>
      <p:pic>
        <p:nvPicPr>
          <p:cNvPr id="14" name="Picture 2">
            <a:extLst>
              <a:ext uri="{FF2B5EF4-FFF2-40B4-BE49-F238E27FC236}">
                <a16:creationId xmlns:a16="http://schemas.microsoft.com/office/drawing/2014/main" id="{2A4E86F2-B510-1AAB-B583-280494F90DB6}"/>
              </a:ext>
            </a:extLst>
          </p:cNvPr>
          <p:cNvPicPr>
            <a:picLocks noChangeAspect="1" noChangeArrowheads="1"/>
          </p:cNvPicPr>
          <p:nvPr/>
        </p:nvPicPr>
        <p:blipFill rotWithShape="1">
          <a:blip r:embed="rId2"/>
          <a:srcRect l="14185" t="1842" r="32155" b="47377"/>
          <a:stretch/>
        </p:blipFill>
        <p:spPr bwMode="auto">
          <a:xfrm>
            <a:off x="1954741" y="414398"/>
            <a:ext cx="1364768" cy="16905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Rectangle 4">
            <a:extLst>
              <a:ext uri="{FF2B5EF4-FFF2-40B4-BE49-F238E27FC236}">
                <a16:creationId xmlns:a16="http://schemas.microsoft.com/office/drawing/2014/main" id="{62D69298-76B5-35A4-3319-24FFE4F5CE8B}"/>
              </a:ext>
            </a:extLst>
          </p:cNvPr>
          <p:cNvSpPr>
            <a:spLocks noChangeArrowheads="1"/>
          </p:cNvSpPr>
          <p:nvPr/>
        </p:nvSpPr>
        <p:spPr bwMode="auto">
          <a:xfrm>
            <a:off x="2641600" y="1859824"/>
            <a:ext cx="6908800" cy="1540509"/>
          </a:xfrm>
          <a:prstGeom prst="rect">
            <a:avLst/>
          </a:prstGeom>
          <a:noFill/>
          <a:ln w="12700">
            <a:noFill/>
            <a:miter lim="800000"/>
            <a:headEnd/>
            <a:tailEnd/>
          </a:ln>
        </p:spPr>
        <p:txBody>
          <a:bodyPr wrap="square" lIns="75592" tIns="30237" rIns="75592" bIns="30237" anchor="ctr">
            <a:prstTxWarp prst="textNoShape">
              <a:avLst/>
            </a:prstTxWarp>
            <a:spAutoFit/>
          </a:bodyPr>
          <a:lstStyle/>
          <a:p>
            <a:pPr algn="ctr" eaLnBrk="0" hangingPunct="0">
              <a:lnSpc>
                <a:spcPct val="77000"/>
              </a:lnSpc>
            </a:pPr>
            <a:r>
              <a:rPr lang="en-US" sz="3333" b="1" dirty="0">
                <a:solidFill>
                  <a:schemeClr val="bg1">
                    <a:alpha val="99000"/>
                  </a:schemeClr>
                </a:solidFill>
                <a:latin typeface="18 VAG Rounded Bold   07390" charset="0"/>
              </a:rPr>
              <a:t>Great Ideas</a:t>
            </a:r>
          </a:p>
          <a:p>
            <a:pPr algn="ctr" eaLnBrk="0" hangingPunct="0">
              <a:lnSpc>
                <a:spcPct val="77000"/>
              </a:lnSpc>
            </a:pPr>
            <a:r>
              <a:rPr lang="en-US" sz="3333" b="1" dirty="0">
                <a:solidFill>
                  <a:schemeClr val="bg1">
                    <a:alpha val="99000"/>
                  </a:schemeClr>
                </a:solidFill>
                <a:latin typeface="18 VAG Rounded Bold   07390" charset="0"/>
              </a:rPr>
              <a:t>in</a:t>
            </a:r>
            <a:br>
              <a:rPr lang="en-US" sz="3333" b="1" dirty="0">
                <a:solidFill>
                  <a:schemeClr val="bg1">
                    <a:alpha val="99000"/>
                  </a:schemeClr>
                </a:solidFill>
                <a:latin typeface="18 VAG Rounded Bold   07390" charset="0"/>
              </a:rPr>
            </a:br>
            <a:r>
              <a:rPr lang="en-US" sz="3333" b="1" dirty="0">
                <a:solidFill>
                  <a:schemeClr val="bg1">
                    <a:alpha val="99000"/>
                  </a:schemeClr>
                </a:solidFill>
                <a:latin typeface="18 VAG Rounded Bold   07390" charset="0"/>
              </a:rPr>
              <a:t>Computer Architecture</a:t>
            </a:r>
          </a:p>
          <a:p>
            <a:pPr algn="ctr" eaLnBrk="0" hangingPunct="0">
              <a:lnSpc>
                <a:spcPct val="77000"/>
              </a:lnSpc>
            </a:pPr>
            <a:r>
              <a:rPr lang="en-US" sz="2400" dirty="0">
                <a:solidFill>
                  <a:schemeClr val="bg2">
                    <a:alpha val="99000"/>
                  </a:schemeClr>
                </a:solidFill>
                <a:latin typeface="18 VAG Rounded Thin   55390" pitchFamily="2" charset="0"/>
              </a:rPr>
              <a:t>(a.k.a. Machine Structures)</a:t>
            </a:r>
            <a:endParaRPr lang="en-US" sz="3833" b="1" dirty="0">
              <a:solidFill>
                <a:schemeClr val="bg2">
                  <a:alpha val="99000"/>
                </a:schemeClr>
              </a:solidFill>
              <a:latin typeface="18 VAG Rounded Bold   07390" charset="0"/>
            </a:endParaRPr>
          </a:p>
        </p:txBody>
      </p:sp>
      <p:pic>
        <p:nvPicPr>
          <p:cNvPr id="16" name="Google Shape;23;p49">
            <a:extLst>
              <a:ext uri="{FF2B5EF4-FFF2-40B4-BE49-F238E27FC236}">
                <a16:creationId xmlns:a16="http://schemas.microsoft.com/office/drawing/2014/main" id="{34967360-50B3-A7B0-0715-41A94158E827}"/>
              </a:ext>
            </a:extLst>
          </p:cNvPr>
          <p:cNvPicPr preferRelativeResize="0"/>
          <p:nvPr/>
        </p:nvPicPr>
        <p:blipFill>
          <a:blip r:embed="rId3"/>
          <a:srcRect l="481" r="481"/>
          <a:stretch/>
        </p:blipFill>
        <p:spPr>
          <a:xfrm>
            <a:off x="8888173" y="410681"/>
            <a:ext cx="1266560" cy="1705135"/>
          </a:xfrm>
          <a:prstGeom prst="roundRect">
            <a:avLst>
              <a:gd name="adj" fmla="val 8594"/>
            </a:avLst>
          </a:prstGeom>
          <a:solidFill>
            <a:srgbClr val="ECECEC"/>
          </a:solidFill>
          <a:ln>
            <a:noFill/>
          </a:ln>
          <a:effectLst>
            <a:reflection stA="38000" endPos="28000" dist="5000" dir="5400000" sy="-100000" algn="bl" rotWithShape="0"/>
          </a:effectLst>
        </p:spPr>
      </p:pic>
      <p:sp>
        <p:nvSpPr>
          <p:cNvPr id="13" name="TextBox 12">
            <a:extLst>
              <a:ext uri="{FF2B5EF4-FFF2-40B4-BE49-F238E27FC236}">
                <a16:creationId xmlns:a16="http://schemas.microsoft.com/office/drawing/2014/main" id="{DEF0425D-9510-EA86-9E9B-A03D38309F39}"/>
              </a:ext>
            </a:extLst>
          </p:cNvPr>
          <p:cNvSpPr txBox="1"/>
          <p:nvPr/>
        </p:nvSpPr>
        <p:spPr>
          <a:xfrm>
            <a:off x="1525875" y="2494613"/>
            <a:ext cx="2222500" cy="861967"/>
          </a:xfrm>
          <a:prstGeom prst="rect">
            <a:avLst/>
          </a:prstGeom>
          <a:noFill/>
        </p:spPr>
        <p:txBody>
          <a:bodyPr wrap="square">
            <a:spAutoFit/>
          </a:bodyPr>
          <a:lstStyle/>
          <a:p>
            <a:pPr algn="ctr">
              <a:defRPr/>
            </a:pPr>
            <a:r>
              <a:rPr lang="en-US" sz="1667" b="1">
                <a:solidFill>
                  <a:schemeClr val="bg1">
                    <a:lumMod val="50000"/>
                    <a:alpha val="99000"/>
                  </a:schemeClr>
                </a:solidFill>
                <a:latin typeface="18 VAG Rounded Bold   07390"/>
              </a:rPr>
              <a:t>UC Berkeley</a:t>
            </a:r>
            <a:br>
              <a:rPr lang="en-US" sz="1667" b="1">
                <a:solidFill>
                  <a:schemeClr val="bg1">
                    <a:lumMod val="50000"/>
                    <a:alpha val="99000"/>
                  </a:schemeClr>
                </a:solidFill>
                <a:latin typeface="18 VAG Rounded Bold   07390"/>
              </a:rPr>
            </a:br>
            <a:r>
              <a:rPr lang="en-US" sz="1667" b="1">
                <a:solidFill>
                  <a:schemeClr val="bg1">
                    <a:lumMod val="50000"/>
                    <a:alpha val="99000"/>
                  </a:schemeClr>
                </a:solidFill>
                <a:latin typeface="18 VAG Rounded Bold   07390"/>
              </a:rPr>
              <a:t>Teaching Professor </a:t>
            </a:r>
            <a:br>
              <a:rPr lang="en-US" sz="1667" b="1">
                <a:solidFill>
                  <a:schemeClr val="bg1">
                    <a:lumMod val="50000"/>
                    <a:alpha val="99000"/>
                  </a:schemeClr>
                </a:solidFill>
                <a:latin typeface="18 VAG Rounded Bold   07390"/>
              </a:rPr>
            </a:br>
            <a:r>
              <a:rPr lang="en-US" sz="1667" b="1">
                <a:solidFill>
                  <a:schemeClr val="bg1">
                    <a:lumMod val="50000"/>
                    <a:alpha val="99000"/>
                  </a:schemeClr>
                </a:solidFill>
                <a:latin typeface="18 VAG Rounded Bold   07390"/>
              </a:rPr>
              <a:t>Dan Garcia</a:t>
            </a:r>
          </a:p>
        </p:txBody>
      </p:sp>
      <p:sp>
        <p:nvSpPr>
          <p:cNvPr id="17" name="TextBox 16">
            <a:extLst>
              <a:ext uri="{FF2B5EF4-FFF2-40B4-BE49-F238E27FC236}">
                <a16:creationId xmlns:a16="http://schemas.microsoft.com/office/drawing/2014/main" id="{3BECC42E-4CE3-4707-674B-71A0975151E3}"/>
              </a:ext>
            </a:extLst>
          </p:cNvPr>
          <p:cNvSpPr txBox="1"/>
          <p:nvPr/>
        </p:nvSpPr>
        <p:spPr>
          <a:xfrm>
            <a:off x="8410205" y="2493787"/>
            <a:ext cx="2222500" cy="861967"/>
          </a:xfrm>
          <a:prstGeom prst="rect">
            <a:avLst/>
          </a:prstGeom>
          <a:noFill/>
        </p:spPr>
        <p:txBody>
          <a:bodyPr wrap="square">
            <a:spAutoFit/>
          </a:bodyPr>
          <a:lstStyle/>
          <a:p>
            <a:pPr algn="ctr">
              <a:defRPr/>
            </a:pPr>
            <a:r>
              <a:rPr lang="en-US" sz="1667" b="1">
                <a:solidFill>
                  <a:schemeClr val="bg1">
                    <a:lumMod val="50000"/>
                    <a:alpha val="99000"/>
                  </a:schemeClr>
                </a:solidFill>
                <a:latin typeface="18 VAG Rounded Bold   07390"/>
              </a:rPr>
              <a:t>UC Berkeley</a:t>
            </a:r>
            <a:br>
              <a:rPr lang="en-US" sz="1667" b="1">
                <a:solidFill>
                  <a:schemeClr val="bg1">
                    <a:lumMod val="50000"/>
                    <a:alpha val="99000"/>
                  </a:schemeClr>
                </a:solidFill>
                <a:latin typeface="18 VAG Rounded Bold   07390"/>
              </a:rPr>
            </a:br>
            <a:r>
              <a:rPr lang="en-US" sz="1667" b="1">
                <a:solidFill>
                  <a:schemeClr val="bg1">
                    <a:lumMod val="50000"/>
                    <a:alpha val="99000"/>
                  </a:schemeClr>
                </a:solidFill>
                <a:latin typeface="18 VAG Rounded Bold   07390"/>
              </a:rPr>
              <a:t>Teaching Professor</a:t>
            </a:r>
            <a:br>
              <a:rPr lang="en-US" sz="1667" b="1">
                <a:solidFill>
                  <a:schemeClr val="bg1">
                    <a:lumMod val="50000"/>
                    <a:alpha val="99000"/>
                  </a:schemeClr>
                </a:solidFill>
                <a:latin typeface="18 VAG Rounded Bold   07390"/>
              </a:rPr>
            </a:br>
            <a:r>
              <a:rPr lang="en-US" sz="1667" b="1">
                <a:solidFill>
                  <a:schemeClr val="bg1">
                    <a:lumMod val="50000"/>
                    <a:alpha val="99000"/>
                  </a:schemeClr>
                </a:solidFill>
                <a:latin typeface="18 VAG Rounded Bold   07390"/>
              </a:rPr>
              <a:t>Lisa Yan</a:t>
            </a:r>
          </a:p>
        </p:txBody>
      </p:sp>
      <p:sp>
        <p:nvSpPr>
          <p:cNvPr id="19" name="Google Shape;24;p49">
            <a:extLst>
              <a:ext uri="{FF2B5EF4-FFF2-40B4-BE49-F238E27FC236}">
                <a16:creationId xmlns:a16="http://schemas.microsoft.com/office/drawing/2014/main" id="{55D34F2F-A07D-B6C8-15A2-8BEA5F388780}"/>
              </a:ext>
            </a:extLst>
          </p:cNvPr>
          <p:cNvSpPr/>
          <p:nvPr/>
        </p:nvSpPr>
        <p:spPr>
          <a:xfrm>
            <a:off x="3450733" y="6370191"/>
            <a:ext cx="5290534" cy="492388"/>
          </a:xfrm>
          <a:prstGeom prst="rect">
            <a:avLst/>
          </a:prstGeom>
          <a:gradFill>
            <a:gsLst>
              <a:gs pos="0">
                <a:srgbClr val="002A52"/>
              </a:gs>
              <a:gs pos="100000">
                <a:srgbClr val="003262"/>
              </a:gs>
            </a:gsLst>
            <a:lin ang="5400000" scaled="0"/>
          </a:grad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867" b="1" i="0" u="none" strike="noStrike" cap="none">
                <a:solidFill>
                  <a:schemeClr val="lt1"/>
                </a:solidFill>
                <a:latin typeface="Courier"/>
                <a:ea typeface="Courier"/>
                <a:cs typeface="Courier"/>
                <a:sym typeface="Courier"/>
              </a:rPr>
              <a:t>cs61c.org</a:t>
            </a:r>
            <a:r>
              <a:rPr lang="en-US" sz="2400" b="1" i="0" u="none" strike="noStrike" cap="none">
                <a:solidFill>
                  <a:schemeClr val="lt1"/>
                </a:solidFill>
                <a:latin typeface="Helvetica Neue"/>
                <a:ea typeface="Helvetica Neue"/>
                <a:cs typeface="Helvetica Neue"/>
                <a:sym typeface="Helvetica Neue"/>
              </a:rPr>
              <a:t> </a:t>
            </a:r>
            <a:endParaRPr sz="21199" b="0" i="0" u="none" strike="noStrike" cap="none">
              <a:solidFill>
                <a:schemeClr val="lt1"/>
              </a:solidFill>
              <a:latin typeface="Helvetica Neue"/>
              <a:ea typeface="Helvetica Neue"/>
              <a:cs typeface="Helvetica Neue"/>
              <a:sym typeface="Helvetica Neue"/>
            </a:endParaRPr>
          </a:p>
        </p:txBody>
      </p:sp>
      <p:sp>
        <p:nvSpPr>
          <p:cNvPr id="20" name="Google Shape;19;p49">
            <a:extLst>
              <a:ext uri="{FF2B5EF4-FFF2-40B4-BE49-F238E27FC236}">
                <a16:creationId xmlns:a16="http://schemas.microsoft.com/office/drawing/2014/main" id="{6FB1CB93-C34B-732D-69A5-FDC99B477111}"/>
              </a:ext>
            </a:extLst>
          </p:cNvPr>
          <p:cNvSpPr/>
          <p:nvPr/>
        </p:nvSpPr>
        <p:spPr>
          <a:xfrm>
            <a:off x="3108960" y="5135309"/>
            <a:ext cx="5974080" cy="471948"/>
          </a:xfrm>
          <a:prstGeom prst="ellipse">
            <a:avLst/>
          </a:prstGeom>
          <a:solidFill>
            <a:srgbClr val="3A7EA2">
              <a:alpha val="16862"/>
            </a:srgbClr>
          </a:solidFill>
          <a:ln>
            <a:noFill/>
          </a:ln>
        </p:spPr>
        <p:txBody>
          <a:bodyPr spcFirstLastPara="1" wrap="square" lIns="108833" tIns="54400" rIns="108833" bIns="54400" anchor="ctr" anchorCtr="0">
            <a:noAutofit/>
          </a:bodyPr>
          <a:lstStyle/>
          <a:p>
            <a:pPr marL="0" marR="0" lvl="0" indent="0" algn="ctr" rtl="0">
              <a:spcBef>
                <a:spcPts val="0"/>
              </a:spcBef>
              <a:spcAft>
                <a:spcPts val="0"/>
              </a:spcAft>
              <a:buNone/>
            </a:pPr>
            <a:endParaRPr sz="19062" b="0" i="0" u="none" strike="noStrike" cap="none">
              <a:solidFill>
                <a:schemeClr val="lt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754323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ub Title">
    <p:spTree>
      <p:nvGrpSpPr>
        <p:cNvPr id="1" name=""/>
        <p:cNvGrpSpPr/>
        <p:nvPr/>
      </p:nvGrpSpPr>
      <p:grpSpPr>
        <a:xfrm>
          <a:off x="0" y="0"/>
          <a:ext cx="0" cy="0"/>
          <a:chOff x="0" y="0"/>
          <a:chExt cx="0" cy="0"/>
        </a:xfrm>
      </p:grpSpPr>
      <p:pic>
        <p:nvPicPr>
          <p:cNvPr id="8" name="Picture 7" descr="A picture containing food&#10;&#10;Description automatically generated">
            <a:extLst>
              <a:ext uri="{FF2B5EF4-FFF2-40B4-BE49-F238E27FC236}">
                <a16:creationId xmlns:a16="http://schemas.microsoft.com/office/drawing/2014/main" id="{2DF9A1AA-6E36-A244-B9C8-150E2F1D418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p:cNvSpPr/>
          <p:nvPr/>
        </p:nvSpPr>
        <p:spPr>
          <a:xfrm>
            <a:off x="412756" y="681039"/>
            <a:ext cx="61383"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dirty="0"/>
          </a:p>
        </p:txBody>
      </p:sp>
      <p:sp>
        <p:nvSpPr>
          <p:cNvPr id="5" name="Rectangle 4"/>
          <p:cNvSpPr/>
          <p:nvPr/>
        </p:nvSpPr>
        <p:spPr>
          <a:xfrm>
            <a:off x="357719" y="681039"/>
            <a:ext cx="38100"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dirty="0"/>
          </a:p>
        </p:txBody>
      </p:sp>
      <p:sp>
        <p:nvSpPr>
          <p:cNvPr id="6" name="Rectangle 5"/>
          <p:cNvSpPr/>
          <p:nvPr/>
        </p:nvSpPr>
        <p:spPr>
          <a:xfrm>
            <a:off x="332319" y="681039"/>
            <a:ext cx="12700"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a:p>
        </p:txBody>
      </p:sp>
      <p:sp>
        <p:nvSpPr>
          <p:cNvPr id="7" name="Rectangle 6"/>
          <p:cNvSpPr/>
          <p:nvPr/>
        </p:nvSpPr>
        <p:spPr>
          <a:xfrm>
            <a:off x="296333" y="681039"/>
            <a:ext cx="10584"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dirty="0"/>
          </a:p>
        </p:txBody>
      </p:sp>
      <p:sp>
        <p:nvSpPr>
          <p:cNvPr id="9" name="Subtitle 8"/>
          <p:cNvSpPr>
            <a:spLocks noGrp="1"/>
          </p:cNvSpPr>
          <p:nvPr>
            <p:ph type="subTitle" idx="1"/>
          </p:nvPr>
        </p:nvSpPr>
        <p:spPr>
          <a:xfrm>
            <a:off x="3657600" y="2834640"/>
            <a:ext cx="7924800" cy="1508760"/>
          </a:xfrm>
        </p:spPr>
        <p:txBody>
          <a:bodyPr lIns="143685" anchor="ctr">
            <a:scene3d>
              <a:camera prst="orthographicFront"/>
              <a:lightRig rig="flat" dir="tl">
                <a:rot lat="0" lon="0" rev="6600000"/>
              </a:lightRig>
            </a:scene3d>
            <a:sp3d extrusionH="25400" contourW="8890">
              <a:bevelT w="38100" h="31750"/>
              <a:contourClr>
                <a:srgbClr val="D0940C"/>
              </a:contourClr>
            </a:sp3d>
          </a:bodyPr>
          <a:lstStyle>
            <a:lvl1pPr marL="0" indent="0" algn="ctr">
              <a:spcBef>
                <a:spcPts val="0"/>
              </a:spcBef>
              <a:buNone/>
              <a:defRPr sz="8417" b="1" cap="none" spc="0">
                <a:ln w="11430"/>
                <a:solidFill>
                  <a:srgbClr val="D0940C"/>
                </a:solidFill>
                <a:effectLst>
                  <a:outerShdw blurRad="50800" dist="39000" dir="5460000" algn="tl">
                    <a:srgbClr val="000000">
                      <a:alpha val="38000"/>
                    </a:srgbClr>
                  </a:outerShdw>
                </a:effectLst>
                <a:latin typeface="VAGRundschriftD" panose="00000500000000000000" pitchFamily="50" charset="0"/>
              </a:defRPr>
            </a:lvl1pPr>
            <a:lvl2pPr marL="544245" indent="0" algn="ctr">
              <a:buNone/>
            </a:lvl2pPr>
            <a:lvl3pPr marL="1088490" indent="0" algn="ctr">
              <a:buNone/>
            </a:lvl3pPr>
            <a:lvl4pPr marL="1632735" indent="0" algn="ctr">
              <a:buNone/>
            </a:lvl4pPr>
            <a:lvl5pPr marL="2176980" indent="0" algn="ctr">
              <a:buNone/>
            </a:lvl5pPr>
            <a:lvl6pPr marL="2721224" indent="0" algn="ctr">
              <a:buNone/>
            </a:lvl6pPr>
            <a:lvl7pPr marL="3265469" indent="0" algn="ctr">
              <a:buNone/>
            </a:lvl7pPr>
            <a:lvl8pPr marL="3809714" indent="0" algn="ctr">
              <a:buNone/>
            </a:lvl8pPr>
            <a:lvl9pPr marL="4353959" indent="0" algn="ctr">
              <a:buNone/>
            </a:lvl9pPr>
          </a:lstStyle>
          <a:p>
            <a:r>
              <a:rPr lang="en-US" dirty="0"/>
              <a:t>Click to edit Master subtitle style</a:t>
            </a:r>
          </a:p>
        </p:txBody>
      </p:sp>
      <p:sp>
        <p:nvSpPr>
          <p:cNvPr id="11" name="Oval 10"/>
          <p:cNvSpPr/>
          <p:nvPr userDrawn="1"/>
        </p:nvSpPr>
        <p:spPr>
          <a:xfrm>
            <a:off x="3692918" y="5575709"/>
            <a:ext cx="7864084" cy="393291"/>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76200" tIns="38100" rIns="76200" bIns="38100" anchor="ctr"/>
          <a:lstStyle/>
          <a:p>
            <a:pPr algn="ctr">
              <a:defRPr/>
            </a:pPr>
            <a:endParaRPr lang="en-US" sz="19062" dirty="0"/>
          </a:p>
        </p:txBody>
      </p:sp>
    </p:spTree>
    <p:extLst>
      <p:ext uri="{BB962C8B-B14F-4D97-AF65-F5344CB8AC3E}">
        <p14:creationId xmlns:p14="http://schemas.microsoft.com/office/powerpoint/2010/main" val="38010211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Lines">
    <p:spTree>
      <p:nvGrpSpPr>
        <p:cNvPr id="1" name=""/>
        <p:cNvGrpSpPr/>
        <p:nvPr/>
      </p:nvGrpSpPr>
      <p:grpSpPr>
        <a:xfrm>
          <a:off x="0" y="0"/>
          <a:ext cx="0" cy="0"/>
          <a:chOff x="0" y="0"/>
          <a:chExt cx="0" cy="0"/>
        </a:xfrm>
      </p:grpSpPr>
      <p:pic>
        <p:nvPicPr>
          <p:cNvPr id="17" name="Picture 16" descr="A picture containing food&#10;&#10;Description automatically generated">
            <a:extLst>
              <a:ext uri="{FF2B5EF4-FFF2-40B4-BE49-F238E27FC236}">
                <a16:creationId xmlns:a16="http://schemas.microsoft.com/office/drawing/2014/main" id="{68AA9D09-0281-BC43-ACED-6D4085FEB572}"/>
              </a:ext>
            </a:extLst>
          </p:cNvPr>
          <p:cNvPicPr>
            <a:picLocks noChangeAspect="1"/>
          </p:cNvPicPr>
          <p:nvPr userDrawn="1"/>
        </p:nvPicPr>
        <p:blipFill>
          <a:blip r:embed="rId2"/>
          <a:stretch>
            <a:fillRect/>
          </a:stretch>
        </p:blipFill>
        <p:spPr>
          <a:xfrm>
            <a:off x="-1" y="0"/>
            <a:ext cx="12192000" cy="6858000"/>
          </a:xfrm>
          <a:prstGeom prst="rect">
            <a:avLst/>
          </a:prstGeom>
        </p:spPr>
      </p:pic>
      <p:pic>
        <p:nvPicPr>
          <p:cNvPr id="15" name="Picture 14" descr="A picture containing light&#10;&#10;Description automatically generated">
            <a:extLst>
              <a:ext uri="{FF2B5EF4-FFF2-40B4-BE49-F238E27FC236}">
                <a16:creationId xmlns:a16="http://schemas.microsoft.com/office/drawing/2014/main" id="{019910D7-85CB-0247-9141-23A994520677}"/>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3748BE3-3690-A64C-B81F-5D4836EADD7A}"/>
              </a:ext>
            </a:extLst>
          </p:cNvPr>
          <p:cNvSpPr>
            <a:spLocks noGrp="1"/>
          </p:cNvSpPr>
          <p:nvPr>
            <p:ph type="title"/>
          </p:nvPr>
        </p:nvSpPr>
        <p:spPr>
          <a:xfrm>
            <a:off x="3714751" y="4561556"/>
            <a:ext cx="7823200" cy="762000"/>
          </a:xfrm>
        </p:spPr>
        <p:txBody>
          <a:bodyPr/>
          <a:lstStyle>
            <a:lvl1pPr algn="ctr">
              <a:defRPr>
                <a:solidFill>
                  <a:srgbClr val="FFC117"/>
                </a:solidFill>
                <a:latin typeface="VAGRundschriftD" panose="00000500000000000000" pitchFamily="50" charset="0"/>
              </a:defRPr>
            </a:lvl1pPr>
          </a:lstStyle>
          <a:p>
            <a:r>
              <a:rPr lang="en-US" dirty="0"/>
              <a:t>Click to edit Master title style</a:t>
            </a:r>
          </a:p>
        </p:txBody>
      </p:sp>
      <p:sp>
        <p:nvSpPr>
          <p:cNvPr id="5" name="Oval 4">
            <a:extLst>
              <a:ext uri="{FF2B5EF4-FFF2-40B4-BE49-F238E27FC236}">
                <a16:creationId xmlns:a16="http://schemas.microsoft.com/office/drawing/2014/main" id="{62742FAC-A915-9940-B071-1ACD580B8818}"/>
              </a:ext>
            </a:extLst>
          </p:cNvPr>
          <p:cNvSpPr/>
          <p:nvPr userDrawn="1"/>
        </p:nvSpPr>
        <p:spPr>
          <a:xfrm>
            <a:off x="3670301" y="5754635"/>
            <a:ext cx="7912099"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8852" tIns="54425" rIns="108852" bIns="54425" anchor="ctr"/>
          <a:lstStyle/>
          <a:p>
            <a:pPr algn="ctr" eaLnBrk="0" hangingPunct="0">
              <a:defRPr/>
            </a:pPr>
            <a:endParaRPr lang="en-US" sz="19062" dirty="0"/>
          </a:p>
        </p:txBody>
      </p:sp>
      <p:sp>
        <p:nvSpPr>
          <p:cNvPr id="6" name="TextBox 5">
            <a:extLst>
              <a:ext uri="{FF2B5EF4-FFF2-40B4-BE49-F238E27FC236}">
                <a16:creationId xmlns:a16="http://schemas.microsoft.com/office/drawing/2014/main" id="{1B67045E-1D2A-D347-9A70-A92ECBAE1DA8}"/>
              </a:ext>
            </a:extLst>
          </p:cNvPr>
          <p:cNvSpPr txBox="1"/>
          <p:nvPr userDrawn="1"/>
        </p:nvSpPr>
        <p:spPr>
          <a:xfrm>
            <a:off x="3083166" y="2494613"/>
            <a:ext cx="2222500" cy="861967"/>
          </a:xfrm>
          <a:prstGeom prst="rect">
            <a:avLst/>
          </a:prstGeom>
          <a:noFill/>
        </p:spPr>
        <p:txBody>
          <a:bodyPr wrap="square">
            <a:spAutoFit/>
          </a:bodyPr>
          <a:lstStyle/>
          <a:p>
            <a:pPr algn="ctr">
              <a:defRPr/>
            </a:pPr>
            <a:r>
              <a:rPr lang="en-US" sz="1667" b="1" dirty="0">
                <a:solidFill>
                  <a:schemeClr val="tx1">
                    <a:lumMod val="50000"/>
                  </a:schemeClr>
                </a:solidFill>
                <a:latin typeface="18 VAG Rounded Bold   07390"/>
              </a:rPr>
              <a:t>UC Berkeley</a:t>
            </a:r>
            <a:br>
              <a:rPr lang="en-US" sz="1667" b="1" dirty="0">
                <a:solidFill>
                  <a:schemeClr val="tx1">
                    <a:lumMod val="50000"/>
                  </a:schemeClr>
                </a:solidFill>
                <a:latin typeface="18 VAG Rounded Bold   07390"/>
              </a:rPr>
            </a:br>
            <a:r>
              <a:rPr lang="en-US" sz="1667" b="1" dirty="0">
                <a:solidFill>
                  <a:schemeClr val="tx1">
                    <a:lumMod val="50000"/>
                  </a:schemeClr>
                </a:solidFill>
                <a:latin typeface="18 VAG Rounded Bold   07390"/>
              </a:rPr>
              <a:t>Teaching Professor </a:t>
            </a:r>
            <a:br>
              <a:rPr lang="en-US" sz="1667" b="1" dirty="0">
                <a:solidFill>
                  <a:schemeClr val="tx1">
                    <a:lumMod val="50000"/>
                  </a:schemeClr>
                </a:solidFill>
                <a:latin typeface="18 VAG Rounded Bold   07390"/>
              </a:rPr>
            </a:br>
            <a:r>
              <a:rPr lang="en-US" sz="1667" b="1" dirty="0">
                <a:solidFill>
                  <a:schemeClr val="tx1">
                    <a:lumMod val="50000"/>
                  </a:schemeClr>
                </a:solidFill>
                <a:latin typeface="18 VAG Rounded Bold   07390"/>
              </a:rPr>
              <a:t>Dan Garcia</a:t>
            </a:r>
          </a:p>
        </p:txBody>
      </p:sp>
      <p:sp>
        <p:nvSpPr>
          <p:cNvPr id="7" name="TextBox 6">
            <a:extLst>
              <a:ext uri="{FF2B5EF4-FFF2-40B4-BE49-F238E27FC236}">
                <a16:creationId xmlns:a16="http://schemas.microsoft.com/office/drawing/2014/main" id="{84E8C054-0436-F542-9F61-8E0911ABF73E}"/>
              </a:ext>
            </a:extLst>
          </p:cNvPr>
          <p:cNvSpPr txBox="1"/>
          <p:nvPr userDrawn="1"/>
        </p:nvSpPr>
        <p:spPr>
          <a:xfrm>
            <a:off x="10318235" y="2493787"/>
            <a:ext cx="1672165" cy="861967"/>
          </a:xfrm>
          <a:prstGeom prst="rect">
            <a:avLst/>
          </a:prstGeom>
          <a:noFill/>
        </p:spPr>
        <p:txBody>
          <a:bodyPr wrap="square">
            <a:spAutoFit/>
          </a:bodyPr>
          <a:lstStyle/>
          <a:p>
            <a:pPr algn="ctr">
              <a:defRPr/>
            </a:pPr>
            <a:r>
              <a:rPr lang="en-US" sz="1667" b="1" dirty="0">
                <a:solidFill>
                  <a:schemeClr val="tx1">
                    <a:lumMod val="50000"/>
                  </a:schemeClr>
                </a:solidFill>
                <a:latin typeface="18 VAG Rounded Bold   07390"/>
              </a:rPr>
              <a:t>UC Berkeley</a:t>
            </a:r>
            <a:br>
              <a:rPr lang="en-US" sz="1667" b="1" dirty="0">
                <a:solidFill>
                  <a:schemeClr val="tx1">
                    <a:lumMod val="50000"/>
                  </a:schemeClr>
                </a:solidFill>
                <a:latin typeface="18 VAG Rounded Bold   07390"/>
              </a:rPr>
            </a:br>
            <a:r>
              <a:rPr lang="en-US" sz="1667" b="1" dirty="0">
                <a:solidFill>
                  <a:schemeClr val="tx1">
                    <a:lumMod val="50000"/>
                  </a:schemeClr>
                </a:solidFill>
                <a:latin typeface="18 VAG Rounded Bold   07390"/>
              </a:rPr>
              <a:t>Professor </a:t>
            </a:r>
            <a:br>
              <a:rPr lang="en-US" sz="1667" b="1" dirty="0">
                <a:solidFill>
                  <a:schemeClr val="tx1">
                    <a:lumMod val="50000"/>
                  </a:schemeClr>
                </a:solidFill>
                <a:latin typeface="18 VAG Rounded Bold   07390"/>
              </a:rPr>
            </a:br>
            <a:r>
              <a:rPr lang="en-US" sz="1667" b="1" dirty="0">
                <a:solidFill>
                  <a:schemeClr val="tx1">
                    <a:lumMod val="50000"/>
                  </a:schemeClr>
                </a:solidFill>
                <a:latin typeface="18 VAG Rounded Bold   07390"/>
              </a:rPr>
              <a:t>Bora </a:t>
            </a:r>
            <a:r>
              <a:rPr lang="en-US" sz="1667" b="1" dirty="0" err="1">
                <a:solidFill>
                  <a:schemeClr val="tx1">
                    <a:lumMod val="50000"/>
                  </a:schemeClr>
                </a:solidFill>
                <a:latin typeface="18 VAG Rounded Bold   07390"/>
              </a:rPr>
              <a:t>Nikolić</a:t>
            </a:r>
            <a:endParaRPr lang="en-US" sz="1667" b="1" dirty="0">
              <a:solidFill>
                <a:schemeClr val="tx1">
                  <a:lumMod val="50000"/>
                </a:schemeClr>
              </a:solidFill>
              <a:latin typeface="18 VAG Rounded Bold   07390"/>
            </a:endParaRPr>
          </a:p>
        </p:txBody>
      </p:sp>
      <p:pic>
        <p:nvPicPr>
          <p:cNvPr id="8" name="Picture 2">
            <a:extLst>
              <a:ext uri="{FF2B5EF4-FFF2-40B4-BE49-F238E27FC236}">
                <a16:creationId xmlns:a16="http://schemas.microsoft.com/office/drawing/2014/main" id="{57237754-4208-E64E-8670-01EE7AED6B0E}"/>
              </a:ext>
            </a:extLst>
          </p:cNvPr>
          <p:cNvPicPr>
            <a:picLocks noChangeAspect="1" noChangeArrowheads="1"/>
          </p:cNvPicPr>
          <p:nvPr userDrawn="1"/>
        </p:nvPicPr>
        <p:blipFill rotWithShape="1">
          <a:blip r:embed="rId4"/>
          <a:srcRect l="14185" t="1842" r="32155" b="47377"/>
          <a:stretch/>
        </p:blipFill>
        <p:spPr bwMode="auto">
          <a:xfrm>
            <a:off x="3512032" y="414398"/>
            <a:ext cx="1364768" cy="16905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2DD0B12-55F7-2546-8672-7E2D289F690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6757" t="8236" r="5233" b="12909"/>
          <a:stretch/>
        </p:blipFill>
        <p:spPr>
          <a:xfrm>
            <a:off x="10521036" y="399773"/>
            <a:ext cx="1266560" cy="1705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4">
            <a:extLst>
              <a:ext uri="{FF2B5EF4-FFF2-40B4-BE49-F238E27FC236}">
                <a16:creationId xmlns:a16="http://schemas.microsoft.com/office/drawing/2014/main" id="{4983A71A-E6AB-F34C-BE07-4CD0CE150AA1}"/>
              </a:ext>
            </a:extLst>
          </p:cNvPr>
          <p:cNvSpPr>
            <a:spLocks noChangeArrowheads="1"/>
          </p:cNvSpPr>
          <p:nvPr userDrawn="1"/>
        </p:nvSpPr>
        <p:spPr bwMode="auto">
          <a:xfrm>
            <a:off x="4160129" y="1859888"/>
            <a:ext cx="6908800" cy="1540380"/>
          </a:xfrm>
          <a:prstGeom prst="rect">
            <a:avLst/>
          </a:prstGeom>
          <a:noFill/>
          <a:ln w="12700">
            <a:noFill/>
            <a:miter lim="800000"/>
            <a:headEnd/>
            <a:tailEnd/>
          </a:ln>
        </p:spPr>
        <p:txBody>
          <a:bodyPr wrap="square" lIns="75592" tIns="30237" rIns="75592" bIns="30237" anchor="ctr">
            <a:prstTxWarp prst="textNoShape">
              <a:avLst/>
            </a:prstTxWarp>
            <a:spAutoFit/>
          </a:bodyPr>
          <a:lstStyle/>
          <a:p>
            <a:pPr algn="ctr" eaLnBrk="0" hangingPunct="0">
              <a:lnSpc>
                <a:spcPct val="77000"/>
              </a:lnSpc>
            </a:pPr>
            <a:r>
              <a:rPr lang="en-US" sz="3333" b="1" dirty="0">
                <a:solidFill>
                  <a:schemeClr val="tx1"/>
                </a:solidFill>
                <a:latin typeface="VAGRundschriftD" panose="00000500000000000000" pitchFamily="50" charset="0"/>
              </a:rPr>
              <a:t>Great Ideas</a:t>
            </a:r>
          </a:p>
          <a:p>
            <a:pPr algn="ctr" eaLnBrk="0" hangingPunct="0">
              <a:lnSpc>
                <a:spcPct val="77000"/>
              </a:lnSpc>
            </a:pPr>
            <a:r>
              <a:rPr lang="en-US" sz="3333" b="1" dirty="0">
                <a:solidFill>
                  <a:schemeClr val="tx1"/>
                </a:solidFill>
                <a:latin typeface="VAGRundschriftD" panose="00000500000000000000" pitchFamily="50" charset="0"/>
              </a:rPr>
              <a:t>in</a:t>
            </a:r>
            <a:br>
              <a:rPr lang="en-US" sz="3333" b="1" dirty="0">
                <a:solidFill>
                  <a:schemeClr val="tx1"/>
                </a:solidFill>
                <a:latin typeface="VAGRundschriftD" panose="00000500000000000000" pitchFamily="50" charset="0"/>
              </a:rPr>
            </a:br>
            <a:r>
              <a:rPr lang="en-US" sz="3333" b="1" dirty="0">
                <a:solidFill>
                  <a:schemeClr val="tx1"/>
                </a:solidFill>
                <a:latin typeface="VAGRundschriftD" panose="00000500000000000000" pitchFamily="50" charset="0"/>
              </a:rPr>
              <a:t>Computer Architecture</a:t>
            </a:r>
          </a:p>
          <a:p>
            <a:pPr algn="ctr" eaLnBrk="0" hangingPunct="0">
              <a:lnSpc>
                <a:spcPct val="77000"/>
              </a:lnSpc>
            </a:pPr>
            <a:r>
              <a:rPr lang="en-US" sz="2400" dirty="0">
                <a:solidFill>
                  <a:schemeClr val="tx1">
                    <a:lumMod val="50000"/>
                  </a:schemeClr>
                </a:solidFill>
                <a:latin typeface="VAGRundschriftD" panose="00000500000000000000" pitchFamily="50" charset="0"/>
              </a:rPr>
              <a:t>(a.k.a. Machine Structures)</a:t>
            </a:r>
            <a:endParaRPr lang="en-US" sz="3833" b="1" dirty="0">
              <a:solidFill>
                <a:schemeClr val="bg2"/>
              </a:solidFill>
              <a:latin typeface="VAGRundschriftD" panose="00000500000000000000" pitchFamily="50" charset="0"/>
            </a:endParaRPr>
          </a:p>
        </p:txBody>
      </p:sp>
      <p:sp>
        <p:nvSpPr>
          <p:cNvPr id="13" name="Rectangle 11">
            <a:extLst>
              <a:ext uri="{FF2B5EF4-FFF2-40B4-BE49-F238E27FC236}">
                <a16:creationId xmlns:a16="http://schemas.microsoft.com/office/drawing/2014/main" id="{EB3944F9-06D2-8C43-B653-2C25027065D0}"/>
              </a:ext>
            </a:extLst>
          </p:cNvPr>
          <p:cNvSpPr>
            <a:spLocks noChangeArrowheads="1"/>
          </p:cNvSpPr>
          <p:nvPr userDrawn="1"/>
        </p:nvSpPr>
        <p:spPr bwMode="auto">
          <a:xfrm>
            <a:off x="10871201" y="6248400"/>
            <a:ext cx="1320801" cy="240666"/>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r" eaLnBrk="0" hangingPunct="0">
              <a:defRPr/>
            </a:pPr>
            <a:r>
              <a:rPr lang="en-US" sz="1167" b="0" i="0" dirty="0">
                <a:solidFill>
                  <a:schemeClr val="tx1"/>
                </a:solidFill>
                <a:latin typeface="VAGRundschriftDLig" panose="00000400000000000000" pitchFamily="50" charset="0"/>
                <a:ea typeface="+mn-ea"/>
                <a:cs typeface="+mn-cs"/>
              </a:rPr>
              <a:t>Garcia, </a:t>
            </a:r>
            <a:r>
              <a:rPr lang="en-US" sz="1167" b="0" i="0" dirty="0" err="1">
                <a:solidFill>
                  <a:schemeClr val="tx1"/>
                </a:solidFill>
                <a:latin typeface="VAGRundschriftDLig" panose="00000400000000000000" pitchFamily="50" charset="0"/>
                <a:ea typeface="+mn-ea"/>
                <a:cs typeface="+mn-cs"/>
              </a:rPr>
              <a:t>Nikolić</a:t>
            </a:r>
            <a:endParaRPr lang="en-US" sz="1167" b="0" i="0" dirty="0">
              <a:solidFill>
                <a:schemeClr val="tx1"/>
              </a:solidFill>
              <a:latin typeface="VAGRundschriftDLig" panose="00000400000000000000" pitchFamily="50" charset="0"/>
              <a:ea typeface="+mn-ea"/>
              <a:cs typeface="+mn-cs"/>
            </a:endParaRPr>
          </a:p>
        </p:txBody>
      </p:sp>
      <p:pic>
        <p:nvPicPr>
          <p:cNvPr id="14" name="Picture 13">
            <a:extLst>
              <a:ext uri="{FF2B5EF4-FFF2-40B4-BE49-F238E27FC236}">
                <a16:creationId xmlns:a16="http://schemas.microsoft.com/office/drawing/2014/main" id="{8B45346C-6CDA-0242-B211-E679E89FE3EB}"/>
              </a:ext>
            </a:extLst>
          </p:cNvPr>
          <p:cNvPicPr>
            <a:picLocks noChangeAspect="1"/>
          </p:cNvPicPr>
          <p:nvPr userDrawn="1"/>
        </p:nvPicPr>
        <p:blipFill>
          <a:blip r:embed="rId6"/>
          <a:stretch>
            <a:fillRect/>
          </a:stretch>
        </p:blipFill>
        <p:spPr>
          <a:xfrm>
            <a:off x="11112283" y="6480099"/>
            <a:ext cx="1079717" cy="377901"/>
          </a:xfrm>
          <a:prstGeom prst="rect">
            <a:avLst/>
          </a:prstGeom>
        </p:spPr>
      </p:pic>
      <p:pic>
        <p:nvPicPr>
          <p:cNvPr id="18" name="Picture 17">
            <a:extLst>
              <a:ext uri="{FF2B5EF4-FFF2-40B4-BE49-F238E27FC236}">
                <a16:creationId xmlns:a16="http://schemas.microsoft.com/office/drawing/2014/main" id="{DA07AA5D-B271-D84F-A242-5CBE7971CFF9}"/>
              </a:ext>
            </a:extLst>
          </p:cNvPr>
          <p:cNvPicPr>
            <a:picLocks noChangeAspect="1"/>
          </p:cNvPicPr>
          <p:nvPr userDrawn="1"/>
        </p:nvPicPr>
        <p:blipFill>
          <a:blip r:embed="rId7"/>
          <a:srcRect/>
          <a:stretch/>
        </p:blipFill>
        <p:spPr>
          <a:xfrm>
            <a:off x="101600" y="76200"/>
            <a:ext cx="812800" cy="812800"/>
          </a:xfrm>
          <a:prstGeom prst="rect">
            <a:avLst/>
          </a:prstGeom>
        </p:spPr>
      </p:pic>
      <p:pic>
        <p:nvPicPr>
          <p:cNvPr id="19" name="Picture 18">
            <a:extLst>
              <a:ext uri="{FF2B5EF4-FFF2-40B4-BE49-F238E27FC236}">
                <a16:creationId xmlns:a16="http://schemas.microsoft.com/office/drawing/2014/main" id="{D1A36E3C-0B8E-D148-80CC-68FAAB4D55A7}"/>
              </a:ext>
            </a:extLst>
          </p:cNvPr>
          <p:cNvPicPr>
            <a:picLocks noChangeAspect="1"/>
          </p:cNvPicPr>
          <p:nvPr userDrawn="1"/>
        </p:nvPicPr>
        <p:blipFill>
          <a:blip r:embed="rId8"/>
          <a:stretch>
            <a:fillRect/>
          </a:stretch>
        </p:blipFill>
        <p:spPr>
          <a:xfrm>
            <a:off x="3018141" y="6375400"/>
            <a:ext cx="1264675" cy="389467"/>
          </a:xfrm>
          <a:prstGeom prst="rect">
            <a:avLst/>
          </a:prstGeom>
        </p:spPr>
      </p:pic>
      <p:sp>
        <p:nvSpPr>
          <p:cNvPr id="20" name="Rectangle 19">
            <a:extLst>
              <a:ext uri="{FF2B5EF4-FFF2-40B4-BE49-F238E27FC236}">
                <a16:creationId xmlns:a16="http://schemas.microsoft.com/office/drawing/2014/main" id="{06BABD46-61F1-7C48-91F4-12BDB7C8B8CB}"/>
              </a:ext>
            </a:extLst>
          </p:cNvPr>
          <p:cNvSpPr/>
          <p:nvPr userDrawn="1"/>
        </p:nvSpPr>
        <p:spPr>
          <a:xfrm>
            <a:off x="6297061" y="6390958"/>
            <a:ext cx="2643739" cy="461665"/>
          </a:xfrm>
          <a:prstGeom prst="rect">
            <a:avLst/>
          </a:prstGeom>
        </p:spPr>
        <p:txBody>
          <a:bodyPr wrap="square">
            <a:spAutoFit/>
          </a:bodyPr>
          <a:lstStyle/>
          <a:p>
            <a:pPr algn="ctr"/>
            <a:r>
              <a:rPr lang="sr-Latn-RS" sz="1867" b="1" dirty="0">
                <a:solidFill>
                  <a:schemeClr val="tx1"/>
                </a:solidFill>
                <a:latin typeface="Courier" charset="0"/>
                <a:ea typeface="ＭＳ Ｐゴシック" charset="0"/>
                <a:cs typeface="Courier" charset="0"/>
                <a:sym typeface="Courier" charset="0"/>
              </a:rPr>
              <a:t>c</a:t>
            </a:r>
            <a:r>
              <a:rPr lang="en-US" sz="1867" b="1" dirty="0">
                <a:solidFill>
                  <a:schemeClr val="tx1"/>
                </a:solidFill>
                <a:latin typeface="Courier" charset="0"/>
                <a:ea typeface="ＭＳ Ｐゴシック" charset="0"/>
                <a:cs typeface="Courier" charset="0"/>
                <a:sym typeface="Courier" charset="0"/>
              </a:rPr>
              <a:t>s61c</a:t>
            </a:r>
            <a:r>
              <a:rPr lang="sr-Latn-RS" sz="1867" b="1" dirty="0">
                <a:solidFill>
                  <a:schemeClr val="tx1"/>
                </a:solidFill>
                <a:latin typeface="Courier" charset="0"/>
                <a:ea typeface="ＭＳ Ｐゴシック" charset="0"/>
                <a:cs typeface="Courier" charset="0"/>
                <a:sym typeface="Courier" charset="0"/>
              </a:rPr>
              <a:t>.org</a:t>
            </a:r>
            <a:r>
              <a:rPr lang="en-US" sz="2400" b="1" dirty="0">
                <a:solidFill>
                  <a:schemeClr val="tx1"/>
                </a:solidFill>
                <a:latin typeface="Helvetica" charset="0"/>
                <a:ea typeface="ＭＳ Ｐゴシック" charset="0"/>
                <a:cs typeface="Helvetica" charset="0"/>
                <a:sym typeface="Helvetica" charset="0"/>
              </a:rPr>
              <a:t> </a:t>
            </a:r>
            <a:endParaRPr lang="en-US" sz="21199" dirty="0">
              <a:solidFill>
                <a:schemeClr val="tx1"/>
              </a:solidFill>
            </a:endParaRPr>
          </a:p>
        </p:txBody>
      </p:sp>
      <p:sp>
        <p:nvSpPr>
          <p:cNvPr id="23" name="Rectangle 4">
            <a:extLst>
              <a:ext uri="{FF2B5EF4-FFF2-40B4-BE49-F238E27FC236}">
                <a16:creationId xmlns:a16="http://schemas.microsoft.com/office/drawing/2014/main" id="{FC28AFEE-91A4-6C48-A147-EC214E5A8FE8}"/>
              </a:ext>
            </a:extLst>
          </p:cNvPr>
          <p:cNvSpPr>
            <a:spLocks noChangeArrowheads="1"/>
          </p:cNvSpPr>
          <p:nvPr userDrawn="1"/>
        </p:nvSpPr>
        <p:spPr bwMode="auto">
          <a:xfrm>
            <a:off x="4164531" y="405525"/>
            <a:ext cx="6908800" cy="1631944"/>
          </a:xfrm>
          <a:prstGeom prst="rect">
            <a:avLst/>
          </a:prstGeom>
          <a:noFill/>
          <a:ln w="12700">
            <a:noFill/>
            <a:miter lim="800000"/>
            <a:headEnd/>
            <a:tailEnd/>
          </a:ln>
          <a:scene3d>
            <a:camera prst="orthographicFront"/>
            <a:lightRig rig="threePt" dir="t"/>
          </a:scene3d>
          <a:sp3d>
            <a:contourClr>
              <a:schemeClr val="bg1"/>
            </a:contourClr>
          </a:sp3d>
        </p:spPr>
        <p:txBody>
          <a:bodyPr wrap="square" lIns="75592" tIns="30237" rIns="75592" bIns="30237" anchor="ctr">
            <a:prstTxWarp prst="textNoShape">
              <a:avLst/>
            </a:prstTxWarp>
            <a:spAutoFit/>
            <a:sp3d extrusionH="25400">
              <a:bevelT w="38100" h="31750"/>
              <a:contourClr>
                <a:srgbClr val="4991B1"/>
              </a:contourClr>
            </a:sp3d>
          </a:bodyPr>
          <a:lstStyle/>
          <a:p>
            <a:pPr algn="ctr" eaLnBrk="0" hangingPunct="0">
              <a:lnSpc>
                <a:spcPct val="77000"/>
              </a:lnSpc>
            </a:pPr>
            <a:r>
              <a:rPr lang="en-US" sz="12800" dirty="0">
                <a:ln w="0"/>
                <a:solidFill>
                  <a:srgbClr val="4991B1"/>
                </a:solidFill>
                <a:effectLst/>
                <a:latin typeface="VAGRundschriftD" panose="00000500000000000000" pitchFamily="50" charset="0"/>
              </a:rPr>
              <a:t>CS61C</a:t>
            </a:r>
            <a:endParaRPr lang="en-US" sz="6400" b="1" dirty="0">
              <a:solidFill>
                <a:srgbClr val="4991B1"/>
              </a:solidFill>
              <a:latin typeface="VAGRundschriftD" panose="00000500000000000000" pitchFamily="50" charset="0"/>
            </a:endParaRPr>
          </a:p>
        </p:txBody>
      </p:sp>
    </p:spTree>
    <p:extLst>
      <p:ext uri="{BB962C8B-B14F-4D97-AF65-F5344CB8AC3E}">
        <p14:creationId xmlns:p14="http://schemas.microsoft.com/office/powerpoint/2010/main" val="17449919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One Column Li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VAGRundschriftD" panose="00000500000000000000" pitchFamily="50"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VAGRundschriftD" panose="00000500000000000000" pitchFamily="50" charset="0"/>
              </a:defRPr>
            </a:lvl1pPr>
            <a:lvl2pPr>
              <a:defRPr>
                <a:latin typeface="VAGRundschriftD" panose="00000500000000000000" pitchFamily="50" charset="0"/>
              </a:defRPr>
            </a:lvl2pPr>
            <a:lvl3pPr>
              <a:defRPr>
                <a:latin typeface="VAGRundschriftD" panose="00000500000000000000" pitchFamily="50" charset="0"/>
              </a:defRPr>
            </a:lvl3pPr>
            <a:lvl4pPr>
              <a:defRPr>
                <a:latin typeface="VAGRundschriftD" panose="00000500000000000000" pitchFamily="50" charset="0"/>
              </a:defRPr>
            </a:lvl4pPr>
            <a:lvl5pPr>
              <a:defRPr>
                <a:latin typeface="VAGRundschriftD"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9997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wo Column Lines">
    <p:spTree>
      <p:nvGrpSpPr>
        <p:cNvPr id="1" name=""/>
        <p:cNvGrpSpPr/>
        <p:nvPr/>
      </p:nvGrpSpPr>
      <p:grpSpPr>
        <a:xfrm>
          <a:off x="0" y="0"/>
          <a:ext cx="0" cy="0"/>
          <a:chOff x="0" y="0"/>
          <a:chExt cx="0" cy="0"/>
        </a:xfrm>
      </p:grpSpPr>
      <p:pic>
        <p:nvPicPr>
          <p:cNvPr id="12" name="Picture 11" descr="A picture containing food&#10;&#10;Description automatically generated">
            <a:extLst>
              <a:ext uri="{FF2B5EF4-FFF2-40B4-BE49-F238E27FC236}">
                <a16:creationId xmlns:a16="http://schemas.microsoft.com/office/drawing/2014/main" id="{8ED939BA-A982-714F-AC2A-BE41FDE6573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3" name="Picture 12" descr="A picture containing light&#10;&#10;Description automatically generated">
            <a:extLst>
              <a:ext uri="{FF2B5EF4-FFF2-40B4-BE49-F238E27FC236}">
                <a16:creationId xmlns:a16="http://schemas.microsoft.com/office/drawing/2014/main" id="{EC63A20D-21AB-2B40-91E4-4FDA4EB93B45}"/>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3" name="Content Placeholder 2"/>
          <p:cNvSpPr>
            <a:spLocks noGrp="1"/>
          </p:cNvSpPr>
          <p:nvPr>
            <p:ph sz="half" idx="1"/>
          </p:nvPr>
        </p:nvSpPr>
        <p:spPr>
          <a:xfrm>
            <a:off x="3048000" y="889000"/>
            <a:ext cx="3937000" cy="5407467"/>
          </a:xfrm>
        </p:spPr>
        <p:txBody>
          <a:bodyPr/>
          <a:lstStyle>
            <a:lvl1pPr>
              <a:defRPr sz="3333">
                <a:latin typeface="VAGRundschriftD" panose="00000500000000000000" pitchFamily="50" charset="0"/>
              </a:defRPr>
            </a:lvl1pPr>
            <a:lvl2pPr>
              <a:defRPr sz="2833">
                <a:latin typeface="VAGRundschriftD" panose="00000500000000000000" pitchFamily="50" charset="0"/>
              </a:defRPr>
            </a:lvl2pPr>
            <a:lvl3pPr>
              <a:defRPr sz="2417">
                <a:latin typeface="VAGRundschriftD" panose="00000500000000000000" pitchFamily="50" charset="0"/>
              </a:defRPr>
            </a:lvl3pPr>
            <a:lvl4pPr>
              <a:defRPr sz="2167">
                <a:latin typeface="VAGRundschriftD" panose="00000500000000000000" pitchFamily="50" charset="0"/>
              </a:defRPr>
            </a:lvl4pPr>
            <a:lvl5pPr>
              <a:defRPr sz="2167">
                <a:latin typeface="VAGRundschriftD"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620000" y="889000"/>
            <a:ext cx="3971925" cy="5407467"/>
          </a:xfrm>
        </p:spPr>
        <p:txBody>
          <a:bodyPr/>
          <a:lstStyle>
            <a:lvl1pPr>
              <a:defRPr sz="3333">
                <a:latin typeface="VAGRundschriftD" panose="00000500000000000000" pitchFamily="50" charset="0"/>
              </a:defRPr>
            </a:lvl1pPr>
            <a:lvl2pPr>
              <a:defRPr sz="2833">
                <a:latin typeface="VAGRundschriftD" panose="00000500000000000000" pitchFamily="50" charset="0"/>
              </a:defRPr>
            </a:lvl2pPr>
            <a:lvl3pPr>
              <a:defRPr sz="2417">
                <a:latin typeface="VAGRundschriftD" panose="00000500000000000000" pitchFamily="50" charset="0"/>
              </a:defRPr>
            </a:lvl3pPr>
            <a:lvl4pPr>
              <a:defRPr sz="2167">
                <a:latin typeface="VAGRundschriftD" panose="00000500000000000000" pitchFamily="50" charset="0"/>
              </a:defRPr>
            </a:lvl4pPr>
            <a:lvl5pPr>
              <a:defRPr sz="2167">
                <a:latin typeface="VAGRundschriftD"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21">
            <a:extLst>
              <a:ext uri="{FF2B5EF4-FFF2-40B4-BE49-F238E27FC236}">
                <a16:creationId xmlns:a16="http://schemas.microsoft.com/office/drawing/2014/main" id="{83907F55-8DA3-AB4E-B199-AF2531DB4EB0}"/>
              </a:ext>
            </a:extLst>
          </p:cNvPr>
          <p:cNvSpPr>
            <a:spLocks noGrp="1"/>
          </p:cNvSpPr>
          <p:nvPr>
            <p:ph type="title"/>
          </p:nvPr>
        </p:nvSpPr>
        <p:spPr>
          <a:xfrm>
            <a:off x="1117600" y="76200"/>
            <a:ext cx="10502901" cy="762000"/>
          </a:xfrm>
          <a:prstGeom prst="rect">
            <a:avLst/>
          </a:prstGeom>
        </p:spPr>
        <p:txBody>
          <a:bodyPr vert="horz" lIns="130622" tIns="65310" rIns="130622" bIns="65310" anchor="t">
            <a:noAutofit/>
          </a:bodyPr>
          <a:lstStyle>
            <a:lvl1pPr>
              <a:defRPr>
                <a:latin typeface="VAGRundschriftD" panose="00000500000000000000" pitchFamily="50" charset="0"/>
              </a:defRPr>
            </a:lvl1pPr>
          </a:lstStyle>
          <a:p>
            <a:r>
              <a:rPr lang="en-US" dirty="0"/>
              <a:t>Click to edit Master title style</a:t>
            </a:r>
          </a:p>
        </p:txBody>
      </p:sp>
      <p:sp>
        <p:nvSpPr>
          <p:cNvPr id="14" name="Rectangle 10">
            <a:extLst>
              <a:ext uri="{FF2B5EF4-FFF2-40B4-BE49-F238E27FC236}">
                <a16:creationId xmlns:a16="http://schemas.microsoft.com/office/drawing/2014/main" id="{844558A7-D2FB-5F4B-864B-BFC87E4F4116}"/>
              </a:ext>
            </a:extLst>
          </p:cNvPr>
          <p:cNvSpPr>
            <a:spLocks noChangeArrowheads="1"/>
          </p:cNvSpPr>
          <p:nvPr userDrawn="1"/>
        </p:nvSpPr>
        <p:spPr bwMode="auto">
          <a:xfrm>
            <a:off x="3048000" y="6578929"/>
            <a:ext cx="9144000" cy="291897"/>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ctr" eaLnBrk="0" hangingPunct="0">
              <a:defRPr/>
            </a:pPr>
            <a:r>
              <a:rPr lang="en-US" sz="1500" b="1" dirty="0">
                <a:solidFill>
                  <a:srgbClr val="FFC117"/>
                </a:solidFill>
                <a:latin typeface="VAGRundschriftD" panose="00000500000000000000" pitchFamily="50" charset="0"/>
                <a:ea typeface="+mn-ea"/>
                <a:cs typeface="+mn-cs"/>
              </a:rPr>
              <a:t>Introduction</a:t>
            </a:r>
            <a:r>
              <a:rPr lang="en-US" sz="1500" b="1" dirty="0">
                <a:solidFill>
                  <a:srgbClr val="FFFF00"/>
                </a:solidFill>
                <a:latin typeface="VAGRundschriftD" panose="00000500000000000000" pitchFamily="50" charset="0"/>
                <a:ea typeface="+mn-ea"/>
                <a:cs typeface="+mn-cs"/>
              </a:rPr>
              <a:t> </a:t>
            </a:r>
            <a:r>
              <a:rPr lang="en-US" sz="1500" b="1" dirty="0">
                <a:solidFill>
                  <a:schemeClr val="tx1"/>
                </a:solidFill>
                <a:latin typeface="VAGRundschriftD" panose="00000500000000000000" pitchFamily="50" charset="0"/>
                <a:ea typeface="+mn-ea"/>
                <a:cs typeface="+mn-cs"/>
              </a:rPr>
              <a:t>(</a:t>
            </a:r>
            <a:fld id="{F6F39CF2-87E7-FF4A-9C8E-A745CB692DE9}" type="slidenum">
              <a:rPr lang="en-US" sz="1500" b="1">
                <a:solidFill>
                  <a:schemeClr val="tx1"/>
                </a:solidFill>
                <a:latin typeface="VAGRundschriftD" panose="00000500000000000000" pitchFamily="50" charset="0"/>
                <a:ea typeface="+mn-ea"/>
                <a:cs typeface="+mn-cs"/>
              </a:rPr>
              <a:pPr algn="ctr" eaLnBrk="0" hangingPunct="0">
                <a:defRPr/>
              </a:pPr>
              <a:t>‹#›</a:t>
            </a:fld>
            <a:r>
              <a:rPr lang="en-US" sz="1500" b="1" dirty="0">
                <a:solidFill>
                  <a:schemeClr val="tx1"/>
                </a:solidFill>
                <a:latin typeface="VAGRundschriftD" panose="00000500000000000000" pitchFamily="50" charset="0"/>
                <a:ea typeface="+mn-ea"/>
                <a:cs typeface="+mn-cs"/>
              </a:rPr>
              <a:t>)</a:t>
            </a:r>
          </a:p>
        </p:txBody>
      </p:sp>
      <p:sp>
        <p:nvSpPr>
          <p:cNvPr id="16" name="Rectangle 11">
            <a:extLst>
              <a:ext uri="{FF2B5EF4-FFF2-40B4-BE49-F238E27FC236}">
                <a16:creationId xmlns:a16="http://schemas.microsoft.com/office/drawing/2014/main" id="{8F52F5B9-E725-A74B-AAA1-88E65AD7B9DD}"/>
              </a:ext>
            </a:extLst>
          </p:cNvPr>
          <p:cNvSpPr>
            <a:spLocks noChangeArrowheads="1"/>
          </p:cNvSpPr>
          <p:nvPr userDrawn="1"/>
        </p:nvSpPr>
        <p:spPr bwMode="auto">
          <a:xfrm>
            <a:off x="10871201" y="6248400"/>
            <a:ext cx="1320801" cy="240666"/>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r" eaLnBrk="0" hangingPunct="0">
              <a:defRPr/>
            </a:pPr>
            <a:r>
              <a:rPr lang="en-US" sz="1167" b="0" i="0" dirty="0">
                <a:solidFill>
                  <a:schemeClr val="tx1"/>
                </a:solidFill>
                <a:latin typeface="VAGRundschriftDLig" panose="00000400000000000000" pitchFamily="50" charset="0"/>
                <a:ea typeface="+mn-ea"/>
                <a:cs typeface="+mn-cs"/>
              </a:rPr>
              <a:t>Garcia, </a:t>
            </a:r>
            <a:r>
              <a:rPr lang="en-US" sz="1167" b="0" i="0" dirty="0" err="1">
                <a:solidFill>
                  <a:schemeClr val="tx1"/>
                </a:solidFill>
                <a:latin typeface="VAGRundschriftDLig" panose="00000400000000000000" pitchFamily="50" charset="0"/>
                <a:ea typeface="+mn-ea"/>
                <a:cs typeface="+mn-cs"/>
              </a:rPr>
              <a:t>Nikolić</a:t>
            </a:r>
            <a:endParaRPr lang="en-US" sz="1167" b="0" i="0" dirty="0">
              <a:solidFill>
                <a:schemeClr val="tx1"/>
              </a:solidFill>
              <a:latin typeface="VAGRundschriftDLig" panose="00000400000000000000" pitchFamily="50" charset="0"/>
              <a:ea typeface="+mn-ea"/>
              <a:cs typeface="+mn-cs"/>
            </a:endParaRPr>
          </a:p>
        </p:txBody>
      </p:sp>
      <p:pic>
        <p:nvPicPr>
          <p:cNvPr id="17" name="Picture 16">
            <a:extLst>
              <a:ext uri="{FF2B5EF4-FFF2-40B4-BE49-F238E27FC236}">
                <a16:creationId xmlns:a16="http://schemas.microsoft.com/office/drawing/2014/main" id="{8160B7DD-B895-2049-804B-344CFFDA4DD8}"/>
              </a:ext>
            </a:extLst>
          </p:cNvPr>
          <p:cNvPicPr>
            <a:picLocks noChangeAspect="1"/>
          </p:cNvPicPr>
          <p:nvPr userDrawn="1"/>
        </p:nvPicPr>
        <p:blipFill>
          <a:blip r:embed="rId4"/>
          <a:srcRect/>
          <a:stretch/>
        </p:blipFill>
        <p:spPr>
          <a:xfrm>
            <a:off x="101600" y="76200"/>
            <a:ext cx="812800" cy="812800"/>
          </a:xfrm>
          <a:prstGeom prst="rect">
            <a:avLst/>
          </a:prstGeom>
        </p:spPr>
      </p:pic>
      <p:pic>
        <p:nvPicPr>
          <p:cNvPr id="18" name="Picture 17">
            <a:extLst>
              <a:ext uri="{FF2B5EF4-FFF2-40B4-BE49-F238E27FC236}">
                <a16:creationId xmlns:a16="http://schemas.microsoft.com/office/drawing/2014/main" id="{067B7BEE-7519-024E-B9B3-6388E1716D05}"/>
              </a:ext>
            </a:extLst>
          </p:cNvPr>
          <p:cNvPicPr>
            <a:picLocks noChangeAspect="1"/>
          </p:cNvPicPr>
          <p:nvPr userDrawn="1"/>
        </p:nvPicPr>
        <p:blipFill>
          <a:blip r:embed="rId5"/>
          <a:stretch>
            <a:fillRect/>
          </a:stretch>
        </p:blipFill>
        <p:spPr>
          <a:xfrm>
            <a:off x="11112283" y="6480099"/>
            <a:ext cx="1079717" cy="377901"/>
          </a:xfrm>
          <a:prstGeom prst="rect">
            <a:avLst/>
          </a:prstGeom>
        </p:spPr>
      </p:pic>
      <p:cxnSp>
        <p:nvCxnSpPr>
          <p:cNvPr id="19" name="Straight Connector 18">
            <a:extLst>
              <a:ext uri="{FF2B5EF4-FFF2-40B4-BE49-F238E27FC236}">
                <a16:creationId xmlns:a16="http://schemas.microsoft.com/office/drawing/2014/main" id="{BBC76881-1B14-4D4F-83AB-0BD4F70F885A}"/>
              </a:ext>
            </a:extLst>
          </p:cNvPr>
          <p:cNvCxnSpPr>
            <a:cxnSpLocks/>
          </p:cNvCxnSpPr>
          <p:nvPr userDrawn="1"/>
        </p:nvCxnSpPr>
        <p:spPr>
          <a:xfrm>
            <a:off x="1115843" y="889000"/>
            <a:ext cx="10466559" cy="389"/>
          </a:xfrm>
          <a:prstGeom prst="line">
            <a:avLst/>
          </a:prstGeom>
          <a:ln>
            <a:solidFill>
              <a:schemeClr val="tx2"/>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F1BAD8DF-85B5-244D-B7EE-8DE77A729BC9}"/>
              </a:ext>
            </a:extLst>
          </p:cNvPr>
          <p:cNvPicPr>
            <a:picLocks noChangeAspect="1"/>
          </p:cNvPicPr>
          <p:nvPr userDrawn="1"/>
        </p:nvPicPr>
        <p:blipFill>
          <a:blip r:embed="rId6"/>
          <a:stretch>
            <a:fillRect/>
          </a:stretch>
        </p:blipFill>
        <p:spPr>
          <a:xfrm>
            <a:off x="3018141" y="6375400"/>
            <a:ext cx="1264675" cy="389467"/>
          </a:xfrm>
          <a:prstGeom prst="rect">
            <a:avLst/>
          </a:prstGeom>
        </p:spPr>
      </p:pic>
    </p:spTree>
    <p:extLst>
      <p:ext uri="{BB962C8B-B14F-4D97-AF65-F5344CB8AC3E}">
        <p14:creationId xmlns:p14="http://schemas.microsoft.com/office/powerpoint/2010/main" val="5951068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ub Title Lines">
    <p:spTree>
      <p:nvGrpSpPr>
        <p:cNvPr id="1" name=""/>
        <p:cNvGrpSpPr/>
        <p:nvPr/>
      </p:nvGrpSpPr>
      <p:grpSpPr>
        <a:xfrm>
          <a:off x="0" y="0"/>
          <a:ext cx="0" cy="0"/>
          <a:chOff x="0" y="0"/>
          <a:chExt cx="0" cy="0"/>
        </a:xfrm>
      </p:grpSpPr>
      <p:pic>
        <p:nvPicPr>
          <p:cNvPr id="10" name="Picture 9" descr="A picture containing food&#10;&#10;Description automatically generated">
            <a:extLst>
              <a:ext uri="{FF2B5EF4-FFF2-40B4-BE49-F238E27FC236}">
                <a16:creationId xmlns:a16="http://schemas.microsoft.com/office/drawing/2014/main" id="{6BD88787-61C8-AE47-8735-AE6C83007A2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descr="A picture containing light&#10;&#10;Description automatically generated">
            <a:extLst>
              <a:ext uri="{FF2B5EF4-FFF2-40B4-BE49-F238E27FC236}">
                <a16:creationId xmlns:a16="http://schemas.microsoft.com/office/drawing/2014/main" id="{ADF33AB0-2DBB-E042-B8C0-EC348F7CC18C}"/>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4" name="Rectangle 3"/>
          <p:cNvSpPr/>
          <p:nvPr/>
        </p:nvSpPr>
        <p:spPr>
          <a:xfrm>
            <a:off x="412756" y="681039"/>
            <a:ext cx="61383"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dirty="0"/>
          </a:p>
        </p:txBody>
      </p:sp>
      <p:sp>
        <p:nvSpPr>
          <p:cNvPr id="5" name="Rectangle 4"/>
          <p:cNvSpPr/>
          <p:nvPr/>
        </p:nvSpPr>
        <p:spPr>
          <a:xfrm>
            <a:off x="357719" y="681039"/>
            <a:ext cx="38100"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dirty="0"/>
          </a:p>
        </p:txBody>
      </p:sp>
      <p:sp>
        <p:nvSpPr>
          <p:cNvPr id="6" name="Rectangle 5"/>
          <p:cNvSpPr/>
          <p:nvPr/>
        </p:nvSpPr>
        <p:spPr>
          <a:xfrm>
            <a:off x="332319" y="681039"/>
            <a:ext cx="12700"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a:p>
        </p:txBody>
      </p:sp>
      <p:sp>
        <p:nvSpPr>
          <p:cNvPr id="7" name="Rectangle 6"/>
          <p:cNvSpPr/>
          <p:nvPr/>
        </p:nvSpPr>
        <p:spPr>
          <a:xfrm>
            <a:off x="296333" y="681039"/>
            <a:ext cx="10584"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dirty="0"/>
          </a:p>
        </p:txBody>
      </p:sp>
      <p:sp>
        <p:nvSpPr>
          <p:cNvPr id="9" name="Subtitle 8"/>
          <p:cNvSpPr>
            <a:spLocks noGrp="1"/>
          </p:cNvSpPr>
          <p:nvPr>
            <p:ph type="subTitle" idx="1"/>
          </p:nvPr>
        </p:nvSpPr>
        <p:spPr>
          <a:xfrm>
            <a:off x="3657600" y="2834640"/>
            <a:ext cx="7924800" cy="1508760"/>
          </a:xfrm>
        </p:spPr>
        <p:txBody>
          <a:bodyPr lIns="143685" anchor="ctr">
            <a:scene3d>
              <a:camera prst="orthographicFront"/>
              <a:lightRig rig="flat" dir="tl">
                <a:rot lat="0" lon="0" rev="6600000"/>
              </a:lightRig>
            </a:scene3d>
            <a:sp3d extrusionH="25400" contourW="8890">
              <a:bevelT w="38100" h="31750"/>
              <a:contourClr>
                <a:srgbClr val="D0940C"/>
              </a:contourClr>
            </a:sp3d>
          </a:bodyPr>
          <a:lstStyle>
            <a:lvl1pPr marL="0" indent="0" algn="ctr">
              <a:spcBef>
                <a:spcPts val="0"/>
              </a:spcBef>
              <a:buNone/>
              <a:defRPr sz="8417" b="1" cap="none" spc="0">
                <a:ln w="11430"/>
                <a:solidFill>
                  <a:srgbClr val="D0940C"/>
                </a:solidFill>
                <a:effectLst>
                  <a:outerShdw blurRad="50800" dist="39000" dir="5460000" algn="tl">
                    <a:srgbClr val="000000">
                      <a:alpha val="38000"/>
                    </a:srgbClr>
                  </a:outerShdw>
                </a:effectLst>
                <a:latin typeface="VAGRundschriftD" panose="00000500000000000000" pitchFamily="50" charset="0"/>
              </a:defRPr>
            </a:lvl1pPr>
            <a:lvl2pPr marL="544245" indent="0" algn="ctr">
              <a:buNone/>
            </a:lvl2pPr>
            <a:lvl3pPr marL="1088490" indent="0" algn="ctr">
              <a:buNone/>
            </a:lvl3pPr>
            <a:lvl4pPr marL="1632735" indent="0" algn="ctr">
              <a:buNone/>
            </a:lvl4pPr>
            <a:lvl5pPr marL="2176980" indent="0" algn="ctr">
              <a:buNone/>
            </a:lvl5pPr>
            <a:lvl6pPr marL="2721224" indent="0" algn="ctr">
              <a:buNone/>
            </a:lvl6pPr>
            <a:lvl7pPr marL="3265469" indent="0" algn="ctr">
              <a:buNone/>
            </a:lvl7pPr>
            <a:lvl8pPr marL="3809714" indent="0" algn="ctr">
              <a:buNone/>
            </a:lvl8pPr>
            <a:lvl9pPr marL="4353959" indent="0" algn="ctr">
              <a:buNone/>
            </a:lvl9pPr>
          </a:lstStyle>
          <a:p>
            <a:r>
              <a:rPr lang="en-US" dirty="0"/>
              <a:t>Click to edit Master subtitle style</a:t>
            </a:r>
          </a:p>
        </p:txBody>
      </p:sp>
      <p:sp>
        <p:nvSpPr>
          <p:cNvPr id="11" name="Oval 10"/>
          <p:cNvSpPr/>
          <p:nvPr userDrawn="1"/>
        </p:nvSpPr>
        <p:spPr>
          <a:xfrm>
            <a:off x="3692918" y="5575709"/>
            <a:ext cx="7864084" cy="393291"/>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76200" tIns="38100" rIns="76200" bIns="38100" anchor="ctr"/>
          <a:lstStyle/>
          <a:p>
            <a:pPr algn="ctr">
              <a:defRPr/>
            </a:pPr>
            <a:endParaRPr lang="en-US" sz="19062" dirty="0"/>
          </a:p>
        </p:txBody>
      </p:sp>
    </p:spTree>
    <p:extLst>
      <p:ext uri="{BB962C8B-B14F-4D97-AF65-F5344CB8AC3E}">
        <p14:creationId xmlns:p14="http://schemas.microsoft.com/office/powerpoint/2010/main" val="16543147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1" descr="A picture containing food&#10;&#10;Description automatically generated">
            <a:extLst>
              <a:ext uri="{FF2B5EF4-FFF2-40B4-BE49-F238E27FC236}">
                <a16:creationId xmlns:a16="http://schemas.microsoft.com/office/drawing/2014/main" id="{6C194DF9-C0AF-304B-88A9-02036DD4062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118122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Lines">
    <p:spTree>
      <p:nvGrpSpPr>
        <p:cNvPr id="1" name=""/>
        <p:cNvGrpSpPr/>
        <p:nvPr/>
      </p:nvGrpSpPr>
      <p:grpSpPr>
        <a:xfrm>
          <a:off x="0" y="0"/>
          <a:ext cx="0" cy="0"/>
          <a:chOff x="0" y="0"/>
          <a:chExt cx="0" cy="0"/>
        </a:xfrm>
      </p:grpSpPr>
      <p:pic>
        <p:nvPicPr>
          <p:cNvPr id="8" name="Picture 7" descr="A picture containing food&#10;&#10;Description automatically generated">
            <a:extLst>
              <a:ext uri="{FF2B5EF4-FFF2-40B4-BE49-F238E27FC236}">
                <a16:creationId xmlns:a16="http://schemas.microsoft.com/office/drawing/2014/main" id="{F8288F7D-1E3A-1E47-9FDA-D20C05CD808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p:cNvSpPr/>
          <p:nvPr/>
        </p:nvSpPr>
        <p:spPr>
          <a:xfrm>
            <a:off x="412756" y="681039"/>
            <a:ext cx="61383"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dirty="0"/>
          </a:p>
        </p:txBody>
      </p:sp>
      <p:sp>
        <p:nvSpPr>
          <p:cNvPr id="5" name="Rectangle 4"/>
          <p:cNvSpPr/>
          <p:nvPr/>
        </p:nvSpPr>
        <p:spPr>
          <a:xfrm>
            <a:off x="357719" y="681039"/>
            <a:ext cx="38100"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dirty="0"/>
          </a:p>
        </p:txBody>
      </p:sp>
      <p:sp>
        <p:nvSpPr>
          <p:cNvPr id="6" name="Rectangle 5"/>
          <p:cNvSpPr/>
          <p:nvPr/>
        </p:nvSpPr>
        <p:spPr>
          <a:xfrm>
            <a:off x="332319" y="681039"/>
            <a:ext cx="12700"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a:p>
        </p:txBody>
      </p:sp>
      <p:sp>
        <p:nvSpPr>
          <p:cNvPr id="7" name="Rectangle 6"/>
          <p:cNvSpPr/>
          <p:nvPr/>
        </p:nvSpPr>
        <p:spPr>
          <a:xfrm>
            <a:off x="296333" y="681039"/>
            <a:ext cx="10584"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dirty="0"/>
          </a:p>
        </p:txBody>
      </p:sp>
      <p:sp>
        <p:nvSpPr>
          <p:cNvPr id="11" name="Oval 10"/>
          <p:cNvSpPr/>
          <p:nvPr userDrawn="1"/>
        </p:nvSpPr>
        <p:spPr>
          <a:xfrm>
            <a:off x="3692918" y="5575709"/>
            <a:ext cx="7864084" cy="393291"/>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76200" tIns="38100" rIns="76200" bIns="38100" anchor="ctr"/>
          <a:lstStyle/>
          <a:p>
            <a:pPr algn="ctr">
              <a:defRPr/>
            </a:pPr>
            <a:endParaRPr lang="en-US" sz="19062" dirty="0"/>
          </a:p>
        </p:txBody>
      </p:sp>
      <p:pic>
        <p:nvPicPr>
          <p:cNvPr id="12" name="Picture 11" descr="A picture containing light&#10;&#10;Description automatically generated">
            <a:extLst>
              <a:ext uri="{FF2B5EF4-FFF2-40B4-BE49-F238E27FC236}">
                <a16:creationId xmlns:a16="http://schemas.microsoft.com/office/drawing/2014/main" id="{3F85B7C0-ACB5-AB44-8C40-83F8FCB8A383}"/>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077133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386419392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27AE-C995-6797-2C40-9C48BCC624EE}"/>
              </a:ext>
            </a:extLst>
          </p:cNvPr>
          <p:cNvSpPr>
            <a:spLocks noGrp="1"/>
          </p:cNvSpPr>
          <p:nvPr>
            <p:ph type="title"/>
          </p:nvPr>
        </p:nvSpPr>
        <p:spPr>
          <a:xfrm>
            <a:off x="1104901" y="76199"/>
            <a:ext cx="10509504" cy="768096"/>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2C64BA-0D42-6AAA-24D0-2B99AC9097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AD4CD3E-7661-9ED1-E307-83D9CDBD2C60}"/>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EEA16AC-3D5F-DAA1-4E0B-B5CF4BF5390A}"/>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5540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D8D4BA-5CFB-7F64-C19D-CFBCDCDDFD60}"/>
              </a:ext>
            </a:extLst>
          </p:cNvPr>
          <p:cNvSpPr>
            <a:spLocks noGrp="1"/>
          </p:cNvSpPr>
          <p:nvPr>
            <p:ph type="body" idx="1"/>
          </p:nvPr>
        </p:nvSpPr>
        <p:spPr>
          <a:xfrm>
            <a:off x="5842475" y="909321"/>
            <a:ext cx="5998909" cy="5364480"/>
          </a:xfrm>
        </p:spPr>
        <p:txBody>
          <a:bodyPr anchor="ctr">
            <a:normAutofit/>
          </a:bodyPr>
          <a:lstStyle>
            <a:lvl1pPr marL="609585" indent="-531271">
              <a:lnSpc>
                <a:spcPct val="100000"/>
              </a:lnSpc>
              <a:buFont typeface="Arial" panose="020B0604020202020204" pitchFamily="34" charset="0"/>
              <a:buChar char="•"/>
              <a:tabLst/>
              <a:defRPr sz="3600" b="0" i="0">
                <a:solidFill>
                  <a:schemeClr val="bg1"/>
                </a:solidFill>
                <a:latin typeface="18 VAG Rounded Light   02390"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9" name="Rectangle 8">
            <a:extLst>
              <a:ext uri="{FF2B5EF4-FFF2-40B4-BE49-F238E27FC236}">
                <a16:creationId xmlns:a16="http://schemas.microsoft.com/office/drawing/2014/main" id="{F25CEBC6-3272-877B-6FC0-88185C9300D1}"/>
              </a:ext>
            </a:extLst>
          </p:cNvPr>
          <p:cNvSpPr/>
          <p:nvPr/>
        </p:nvSpPr>
        <p:spPr>
          <a:xfrm>
            <a:off x="0" y="908051"/>
            <a:ext cx="5514021" cy="5365751"/>
          </a:xfrm>
          <a:prstGeom prst="rect">
            <a:avLst/>
          </a:prstGeom>
          <a:gradFill>
            <a:gsLst>
              <a:gs pos="0">
                <a:schemeClr val="tx1">
                  <a:alpha val="15000"/>
                </a:schemeClr>
              </a:gs>
              <a:gs pos="100000">
                <a:srgbClr val="3A7EA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18 VAG Rounded Light   02390" pitchFamily="2" charset="0"/>
            </a:endParaRPr>
          </a:p>
        </p:txBody>
      </p:sp>
      <p:cxnSp>
        <p:nvCxnSpPr>
          <p:cNvPr id="7" name="Straight Connector 6">
            <a:extLst>
              <a:ext uri="{FF2B5EF4-FFF2-40B4-BE49-F238E27FC236}">
                <a16:creationId xmlns:a16="http://schemas.microsoft.com/office/drawing/2014/main" id="{61C5CA34-43CE-D2B0-CA59-D41610FD01AD}"/>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5A31750-A405-1B89-FEC0-D5EA9AD8CE83}"/>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36AF6151-774C-D88A-F797-71D61040CA9B}"/>
              </a:ext>
            </a:extLst>
          </p:cNvPr>
          <p:cNvSpPr>
            <a:spLocks noGrp="1"/>
          </p:cNvSpPr>
          <p:nvPr>
            <p:ph type="title"/>
          </p:nvPr>
        </p:nvSpPr>
        <p:spPr>
          <a:xfrm>
            <a:off x="330437" y="886850"/>
            <a:ext cx="5181600" cy="5365751"/>
          </a:xfrm>
          <a:prstGeom prst="rect">
            <a:avLst/>
          </a:prstGeom>
        </p:spPr>
        <p:txBody>
          <a:bodyPr anchor="ctr">
            <a:normAutofit/>
          </a:bodyPr>
          <a:lstStyle>
            <a:lvl1pPr marL="78315" indent="0">
              <a:tabLst/>
              <a:defRPr sz="5867" b="1" i="0">
                <a:solidFill>
                  <a:schemeClr val="accent3">
                    <a:alpha val="99000"/>
                  </a:schemeClr>
                </a:solidFill>
                <a:latin typeface="18 VAG Rounded Bold   07390" pitchFamily="2" charset="0"/>
              </a:defRPr>
            </a:lvl1pPr>
          </a:lstStyle>
          <a:p>
            <a:r>
              <a:rPr lang="en-US"/>
              <a:t>Click to edit Master title style</a:t>
            </a:r>
            <a:endParaRPr lang="en-US" dirty="0"/>
          </a:p>
        </p:txBody>
      </p:sp>
      <p:sp>
        <p:nvSpPr>
          <p:cNvPr id="13" name="Google Shape;19;p49">
            <a:extLst>
              <a:ext uri="{FF2B5EF4-FFF2-40B4-BE49-F238E27FC236}">
                <a16:creationId xmlns:a16="http://schemas.microsoft.com/office/drawing/2014/main" id="{EE6D3610-51E7-072A-C443-EB48D2CE05B3}"/>
              </a:ext>
            </a:extLst>
          </p:cNvPr>
          <p:cNvSpPr/>
          <p:nvPr/>
        </p:nvSpPr>
        <p:spPr>
          <a:xfrm>
            <a:off x="330438" y="5084098"/>
            <a:ext cx="4740068" cy="471948"/>
          </a:xfrm>
          <a:prstGeom prst="ellipse">
            <a:avLst/>
          </a:prstGeom>
          <a:solidFill>
            <a:srgbClr val="3A7EA2">
              <a:alpha val="16862"/>
            </a:srgbClr>
          </a:solidFill>
          <a:ln>
            <a:noFill/>
          </a:ln>
        </p:spPr>
        <p:txBody>
          <a:bodyPr spcFirstLastPara="1" wrap="square" lIns="108833" tIns="54400" rIns="108833" bIns="54400" anchor="ctr" anchorCtr="0">
            <a:noAutofit/>
          </a:bodyPr>
          <a:lstStyle/>
          <a:p>
            <a:pPr marL="0" marR="0" lvl="0" indent="0" algn="ctr" rtl="0">
              <a:spcBef>
                <a:spcPts val="0"/>
              </a:spcBef>
              <a:spcAft>
                <a:spcPts val="0"/>
              </a:spcAft>
              <a:buNone/>
            </a:pPr>
            <a:endParaRPr sz="19062" b="0" i="0" u="none" strike="noStrike" cap="none">
              <a:solidFill>
                <a:schemeClr val="lt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102920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3AF8-3354-C1AF-87B5-7D4A7143ADD8}"/>
              </a:ext>
            </a:extLst>
          </p:cNvPr>
          <p:cNvSpPr>
            <a:spLocks noGrp="1"/>
          </p:cNvSpPr>
          <p:nvPr>
            <p:ph type="title"/>
          </p:nvPr>
        </p:nvSpPr>
        <p:spPr>
          <a:xfrm>
            <a:off x="1104901" y="76199"/>
            <a:ext cx="10509504" cy="768096"/>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41D4C7F-8368-7F6B-D89B-1288477CF36D}"/>
              </a:ext>
            </a:extLst>
          </p:cNvPr>
          <p:cNvSpPr>
            <a:spLocks noGrp="1"/>
          </p:cNvSpPr>
          <p:nvPr>
            <p:ph sz="half" idx="1"/>
          </p:nvPr>
        </p:nvSpPr>
        <p:spPr>
          <a:xfrm>
            <a:off x="288413" y="916710"/>
            <a:ext cx="5303520" cy="5260254"/>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9006F8F-A65B-D532-67B0-48E3513EBCAF}"/>
              </a:ext>
            </a:extLst>
          </p:cNvPr>
          <p:cNvSpPr>
            <a:spLocks noGrp="1"/>
          </p:cNvSpPr>
          <p:nvPr>
            <p:ph sz="half" idx="2"/>
          </p:nvPr>
        </p:nvSpPr>
        <p:spPr>
          <a:xfrm>
            <a:off x="6172200" y="933316"/>
            <a:ext cx="5394960" cy="5243648"/>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8B77D10F-3A40-C609-3618-CF470B0B02F3}"/>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17E0520-96D2-C5AA-6269-0C2469184946}"/>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5543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11067-BA44-3904-7E43-138A62BA99D5}"/>
              </a:ext>
            </a:extLst>
          </p:cNvPr>
          <p:cNvSpPr>
            <a:spLocks noGrp="1"/>
          </p:cNvSpPr>
          <p:nvPr>
            <p:ph type="title"/>
          </p:nvPr>
        </p:nvSpPr>
        <p:spPr>
          <a:xfrm>
            <a:off x="1104901" y="76199"/>
            <a:ext cx="10509504" cy="768096"/>
          </a:xfrm>
          <a:prstGeom prst="rect">
            <a:avLst/>
          </a:prstGeom>
        </p:spPr>
        <p:txBody>
          <a:body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BE714379-5477-4D73-C7EF-823FDEF56496}"/>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C46669C0-8787-EED5-07F5-111A4D70AA8F}"/>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811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12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enter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9A3CF7-6031-BD55-66FF-DEF78D03F467}"/>
              </a:ext>
            </a:extLst>
          </p:cNvPr>
          <p:cNvSpPr>
            <a:spLocks noGrp="1"/>
          </p:cNvSpPr>
          <p:nvPr>
            <p:ph type="title"/>
          </p:nvPr>
        </p:nvSpPr>
        <p:spPr>
          <a:xfrm>
            <a:off x="2027465" y="2306249"/>
            <a:ext cx="8137073" cy="2245505"/>
          </a:xfrm>
        </p:spPr>
        <p:txBody>
          <a:bodyPr>
            <a:noAutofit/>
          </a:bodyPr>
          <a:lstStyle>
            <a:lvl1pPr algn="ctr">
              <a:defRPr sz="8533">
                <a:solidFill>
                  <a:schemeClr val="accent3"/>
                </a:solidFill>
              </a:defRPr>
            </a:lvl1pPr>
          </a:lstStyle>
          <a:p>
            <a:r>
              <a:rPr lang="en-US"/>
              <a:t>Click to edit Master title style</a:t>
            </a:r>
            <a:endParaRPr lang="en-US" dirty="0"/>
          </a:p>
        </p:txBody>
      </p:sp>
    </p:spTree>
    <p:extLst>
      <p:ext uri="{BB962C8B-B14F-4D97-AF65-F5344CB8AC3E}">
        <p14:creationId xmlns:p14="http://schemas.microsoft.com/office/powerpoint/2010/main" val="1030830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center">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75D6C36-AF3C-3D5D-85D0-B0BCB39B2FA3}"/>
              </a:ext>
            </a:extLst>
          </p:cNvPr>
          <p:cNvCxnSpPr/>
          <p:nvPr/>
        </p:nvCxnSpPr>
        <p:spPr>
          <a:xfrm>
            <a:off x="6096000" y="0"/>
            <a:ext cx="0" cy="68580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656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2.tiff"/><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7.png"/><Relationship Id="rId2" Type="http://schemas.openxmlformats.org/officeDocument/2006/relationships/slideLayout" Target="../slideLayouts/slideLayout14.xml"/><Relationship Id="rId16" Type="http://schemas.openxmlformats.org/officeDocument/2006/relationships/theme" Target="../theme/theme2.xml"/><Relationship Id="rId20"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8.emf"/><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50000">
              <a:schemeClr val="tx1"/>
            </a:gs>
            <a:gs pos="100000">
              <a:srgbClr val="003262"/>
            </a:gs>
          </a:gsLst>
          <a:lin ang="5400000" scaled="0"/>
        </a:gradFill>
        <a:effectLst/>
      </p:bgPr>
    </p:bg>
    <p:spTree>
      <p:nvGrpSpPr>
        <p:cNvPr id="1" name=""/>
        <p:cNvGrpSpPr/>
        <p:nvPr/>
      </p:nvGrpSpPr>
      <p:grpSpPr>
        <a:xfrm>
          <a:off x="0" y="0"/>
          <a:ext cx="0" cy="0"/>
          <a:chOff x="0" y="0"/>
          <a:chExt cx="0" cy="0"/>
        </a:xfrm>
      </p:grpSpPr>
      <p:sp>
        <p:nvSpPr>
          <p:cNvPr id="19" name="Title Placeholder 18">
            <a:extLst>
              <a:ext uri="{FF2B5EF4-FFF2-40B4-BE49-F238E27FC236}">
                <a16:creationId xmlns:a16="http://schemas.microsoft.com/office/drawing/2014/main" id="{07444E4B-B667-204F-6CBC-6541042F7916}"/>
              </a:ext>
            </a:extLst>
          </p:cNvPr>
          <p:cNvSpPr>
            <a:spLocks noGrp="1"/>
          </p:cNvSpPr>
          <p:nvPr>
            <p:ph type="title"/>
          </p:nvPr>
        </p:nvSpPr>
        <p:spPr>
          <a:xfrm>
            <a:off x="1110997" y="76200"/>
            <a:ext cx="10509504" cy="7680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10BFD2F-B4A1-0BFE-9946-F9ACEA1C1769}"/>
              </a:ext>
            </a:extLst>
          </p:cNvPr>
          <p:cNvSpPr>
            <a:spLocks noGrp="1"/>
          </p:cNvSpPr>
          <p:nvPr>
            <p:ph type="body" idx="1"/>
          </p:nvPr>
        </p:nvSpPr>
        <p:spPr>
          <a:xfrm>
            <a:off x="288413" y="916710"/>
            <a:ext cx="11332079" cy="528796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Google Shape;13;p48">
            <a:extLst>
              <a:ext uri="{FF2B5EF4-FFF2-40B4-BE49-F238E27FC236}">
                <a16:creationId xmlns:a16="http://schemas.microsoft.com/office/drawing/2014/main" id="{86EC8A50-6ED8-8792-AC2D-624D27BA987D}"/>
              </a:ext>
            </a:extLst>
          </p:cNvPr>
          <p:cNvPicPr preferRelativeResize="0"/>
          <p:nvPr/>
        </p:nvPicPr>
        <p:blipFill rotWithShape="1">
          <a:blip r:embed="rId14">
            <a:alphaModFix/>
          </a:blip>
          <a:srcRect/>
          <a:stretch/>
        </p:blipFill>
        <p:spPr>
          <a:xfrm>
            <a:off x="109176" y="6362905"/>
            <a:ext cx="1264675" cy="389467"/>
          </a:xfrm>
          <a:prstGeom prst="rect">
            <a:avLst/>
          </a:prstGeom>
          <a:noFill/>
          <a:ln>
            <a:noFill/>
          </a:ln>
        </p:spPr>
      </p:pic>
      <p:sp>
        <p:nvSpPr>
          <p:cNvPr id="8" name="Rectangle 11">
            <a:extLst>
              <a:ext uri="{FF2B5EF4-FFF2-40B4-BE49-F238E27FC236}">
                <a16:creationId xmlns:a16="http://schemas.microsoft.com/office/drawing/2014/main" id="{08B9CA94-F131-E614-7E81-A8439B33C32B}"/>
              </a:ext>
            </a:extLst>
          </p:cNvPr>
          <p:cNvSpPr>
            <a:spLocks noChangeArrowheads="1"/>
          </p:cNvSpPr>
          <p:nvPr/>
        </p:nvSpPr>
        <p:spPr bwMode="auto">
          <a:xfrm>
            <a:off x="10871201" y="6248400"/>
            <a:ext cx="1320801" cy="240666"/>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r" eaLnBrk="0" hangingPunct="0">
              <a:defRPr/>
            </a:pPr>
            <a:r>
              <a:rPr lang="en-US" sz="1167" b="0" i="0">
                <a:solidFill>
                  <a:schemeClr val="bg1"/>
                </a:solidFill>
                <a:latin typeface="18 VAG Rounded Thin   55390" pitchFamily="2" charset="0"/>
                <a:ea typeface="+mn-ea"/>
                <a:cs typeface="+mn-cs"/>
              </a:rPr>
              <a:t>Garcia, Yan</a:t>
            </a:r>
          </a:p>
        </p:txBody>
      </p:sp>
      <p:pic>
        <p:nvPicPr>
          <p:cNvPr id="9" name="Picture 8">
            <a:extLst>
              <a:ext uri="{FF2B5EF4-FFF2-40B4-BE49-F238E27FC236}">
                <a16:creationId xmlns:a16="http://schemas.microsoft.com/office/drawing/2014/main" id="{2D6FE450-8072-3EB0-9EC8-CEC906BCB0A4}"/>
              </a:ext>
            </a:extLst>
          </p:cNvPr>
          <p:cNvPicPr>
            <a:picLocks noChangeAspect="1"/>
          </p:cNvPicPr>
          <p:nvPr/>
        </p:nvPicPr>
        <p:blipFill>
          <a:blip r:embed="rId15"/>
          <a:stretch>
            <a:fillRect/>
          </a:stretch>
        </p:blipFill>
        <p:spPr>
          <a:xfrm>
            <a:off x="11112283" y="6480099"/>
            <a:ext cx="1079717" cy="377901"/>
          </a:xfrm>
          <a:prstGeom prst="rect">
            <a:avLst/>
          </a:prstGeom>
        </p:spPr>
      </p:pic>
      <p:pic>
        <p:nvPicPr>
          <p:cNvPr id="10" name="Picture 9">
            <a:extLst>
              <a:ext uri="{FF2B5EF4-FFF2-40B4-BE49-F238E27FC236}">
                <a16:creationId xmlns:a16="http://schemas.microsoft.com/office/drawing/2014/main" id="{40F0B3E7-42CF-CC16-BDE1-F34A834A2E4D}"/>
              </a:ext>
            </a:extLst>
          </p:cNvPr>
          <p:cNvPicPr>
            <a:picLocks noChangeAspect="1"/>
          </p:cNvPicPr>
          <p:nvPr/>
        </p:nvPicPr>
        <p:blipFill>
          <a:blip r:embed="rId16"/>
          <a:srcRect/>
          <a:stretch/>
        </p:blipFill>
        <p:spPr>
          <a:xfrm>
            <a:off x="101600" y="76200"/>
            <a:ext cx="812800" cy="812800"/>
          </a:xfrm>
          <a:prstGeom prst="rect">
            <a:avLst/>
          </a:prstGeom>
        </p:spPr>
      </p:pic>
      <p:sp>
        <p:nvSpPr>
          <p:cNvPr id="15" name="Footer Placeholder 4">
            <a:extLst>
              <a:ext uri="{FF2B5EF4-FFF2-40B4-BE49-F238E27FC236}">
                <a16:creationId xmlns:a16="http://schemas.microsoft.com/office/drawing/2014/main" id="{2A0FAD0D-407A-AF39-C897-CF71FFDD5768}"/>
              </a:ext>
            </a:extLst>
          </p:cNvPr>
          <p:cNvSpPr txBox="1">
            <a:spLocks/>
          </p:cNvSpPr>
          <p:nvPr/>
        </p:nvSpPr>
        <p:spPr>
          <a:xfrm>
            <a:off x="2243221" y="6512634"/>
            <a:ext cx="7705556" cy="291889"/>
          </a:xfrm>
          <a:prstGeom prst="rect">
            <a:avLst/>
          </a:prstGeom>
        </p:spPr>
        <p:txBody>
          <a:bodyPr vert="horz" lIns="91440" tIns="45720" rIns="91440" bIns="45720" rtlCol="0" anchor="ctr"/>
          <a:lstStyle>
            <a:defPPr>
              <a:defRPr lang="en-US"/>
            </a:defPPr>
            <a:lvl1pPr marL="0" algn="ctr" defTabSz="685800" rtl="0" eaLnBrk="1" latinLnBrk="0" hangingPunct="1">
              <a:defRPr sz="1507" b="1" i="0" kern="1200">
                <a:solidFill>
                  <a:schemeClr val="accent3"/>
                </a:solidFill>
                <a:latin typeface="18 VAG Rounded Black   09390" pitchFamily="2"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t>23-Pipeline III: More Hazards, Superscalar Processors </a:t>
            </a:r>
            <a:r>
              <a:rPr lang="en-US" dirty="0">
                <a:solidFill>
                  <a:schemeClr val="bg1"/>
                </a:solidFill>
              </a:rPr>
              <a:t>(</a:t>
            </a:r>
            <a:fld id="{3EDD3F8F-BC2B-154F-AF31-E00B26DD77F2}" type="slidenum">
              <a:rPr lang="en-US" smtClean="0">
                <a:solidFill>
                  <a:schemeClr val="bg1"/>
                </a:solidFill>
              </a:rPr>
              <a:pPr/>
              <a:t>‹#›</a:t>
            </a:fld>
            <a:r>
              <a:rPr lang="en-US" dirty="0">
                <a:solidFill>
                  <a:schemeClr val="bg1"/>
                </a:solidFill>
              </a:rPr>
              <a:t>)</a:t>
            </a:r>
          </a:p>
        </p:txBody>
      </p:sp>
    </p:spTree>
    <p:extLst>
      <p:ext uri="{BB962C8B-B14F-4D97-AF65-F5344CB8AC3E}">
        <p14:creationId xmlns:p14="http://schemas.microsoft.com/office/powerpoint/2010/main" val="384236229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l" defTabSz="914377" rtl="0" eaLnBrk="1" latinLnBrk="0" hangingPunct="1">
        <a:lnSpc>
          <a:spcPct val="90000"/>
        </a:lnSpc>
        <a:spcBef>
          <a:spcPct val="0"/>
        </a:spcBef>
        <a:buNone/>
        <a:defRPr sz="4267" b="1" i="0" kern="1200">
          <a:solidFill>
            <a:schemeClr val="bg2">
              <a:alpha val="99099"/>
            </a:schemeClr>
          </a:solidFill>
          <a:latin typeface="18 VAG Rounded Bold   07390" pitchFamily="2" charset="0"/>
          <a:ea typeface="+mj-ea"/>
          <a:cs typeface="+mj-cs"/>
        </a:defRPr>
      </a:lvl1pPr>
    </p:titleStyle>
    <p:body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2"/>
      </p:bgRef>
    </p:bg>
    <p:spTree>
      <p:nvGrpSpPr>
        <p:cNvPr id="1" name=""/>
        <p:cNvGrpSpPr/>
        <p:nvPr/>
      </p:nvGrpSpPr>
      <p:grpSpPr>
        <a:xfrm>
          <a:off x="0" y="0"/>
          <a:ext cx="0" cy="0"/>
          <a:chOff x="0" y="0"/>
          <a:chExt cx="0" cy="0"/>
        </a:xfrm>
      </p:grpSpPr>
      <p:pic>
        <p:nvPicPr>
          <p:cNvPr id="12" name="Picture 11" descr="A picture containing food&#10;&#10;Description automatically generated">
            <a:extLst>
              <a:ext uri="{FF2B5EF4-FFF2-40B4-BE49-F238E27FC236}">
                <a16:creationId xmlns:a16="http://schemas.microsoft.com/office/drawing/2014/main" id="{DD4C6C20-F48B-6B49-86FF-DB6B770C5747}"/>
              </a:ext>
            </a:extLst>
          </p:cNvPr>
          <p:cNvPicPr>
            <a:picLocks noChangeAspect="1"/>
          </p:cNvPicPr>
          <p:nvPr userDrawn="1"/>
        </p:nvPicPr>
        <p:blipFill>
          <a:blip r:embed="rId17"/>
          <a:stretch>
            <a:fillRect/>
          </a:stretch>
        </p:blipFill>
        <p:spPr>
          <a:xfrm>
            <a:off x="0" y="0"/>
            <a:ext cx="12192000" cy="6858000"/>
          </a:xfrm>
          <a:prstGeom prst="rect">
            <a:avLst/>
          </a:prstGeom>
        </p:spPr>
      </p:pic>
      <p:sp>
        <p:nvSpPr>
          <p:cNvPr id="18" name="Rectangle 10"/>
          <p:cNvSpPr>
            <a:spLocks noChangeArrowheads="1"/>
          </p:cNvSpPr>
          <p:nvPr userDrawn="1"/>
        </p:nvSpPr>
        <p:spPr bwMode="auto">
          <a:xfrm>
            <a:off x="3048000" y="6578929"/>
            <a:ext cx="9144000" cy="291897"/>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ctr" eaLnBrk="0" hangingPunct="0">
              <a:defRPr/>
            </a:pPr>
            <a:r>
              <a:rPr lang="en-US" sz="1500" b="1" dirty="0">
                <a:solidFill>
                  <a:srgbClr val="FFC115"/>
                </a:solidFill>
                <a:latin typeface="VAGRundschriftD" panose="00000500000000000000" pitchFamily="50" charset="0"/>
                <a:ea typeface="+mn-ea"/>
                <a:cs typeface="+mn-cs"/>
              </a:rPr>
              <a:t>RISC-V</a:t>
            </a:r>
            <a:r>
              <a:rPr lang="en-US" sz="1500" b="1" dirty="0">
                <a:solidFill>
                  <a:srgbClr val="FFFF00"/>
                </a:solidFill>
                <a:latin typeface="VAGRundschriftD" panose="00000500000000000000" pitchFamily="50" charset="0"/>
                <a:ea typeface="+mn-ea"/>
                <a:cs typeface="+mn-cs"/>
              </a:rPr>
              <a:t> </a:t>
            </a:r>
            <a:r>
              <a:rPr lang="en-US" sz="1500" b="1" dirty="0">
                <a:solidFill>
                  <a:schemeClr val="tx1"/>
                </a:solidFill>
                <a:latin typeface="VAGRundschriftD" panose="00000500000000000000" pitchFamily="50" charset="0"/>
                <a:ea typeface="+mn-ea"/>
                <a:cs typeface="+mn-cs"/>
              </a:rPr>
              <a:t>(</a:t>
            </a:r>
            <a:fld id="{F6F39CF2-87E7-FF4A-9C8E-A745CB692DE9}" type="slidenum">
              <a:rPr lang="en-US" sz="1500" b="1">
                <a:solidFill>
                  <a:schemeClr val="tx1"/>
                </a:solidFill>
                <a:latin typeface="VAGRundschriftD" panose="00000500000000000000" pitchFamily="50" charset="0"/>
                <a:ea typeface="+mn-ea"/>
                <a:cs typeface="+mn-cs"/>
              </a:rPr>
              <a:pPr algn="ctr" eaLnBrk="0" hangingPunct="0">
                <a:defRPr/>
              </a:pPr>
              <a:t>‹#›</a:t>
            </a:fld>
            <a:r>
              <a:rPr lang="en-US" sz="1500" b="1" dirty="0">
                <a:solidFill>
                  <a:schemeClr val="tx1"/>
                </a:solidFill>
                <a:latin typeface="VAGRundschriftD" panose="00000500000000000000" pitchFamily="50" charset="0"/>
                <a:ea typeface="+mn-ea"/>
                <a:cs typeface="+mn-cs"/>
              </a:rPr>
              <a:t>)</a:t>
            </a:r>
          </a:p>
        </p:txBody>
      </p:sp>
      <p:cxnSp>
        <p:nvCxnSpPr>
          <p:cNvPr id="13" name="Straight Connector 12"/>
          <p:cNvCxnSpPr>
            <a:cxnSpLocks/>
          </p:cNvCxnSpPr>
          <p:nvPr userDrawn="1"/>
        </p:nvCxnSpPr>
        <p:spPr>
          <a:xfrm>
            <a:off x="1115843" y="888611"/>
            <a:ext cx="10466559" cy="389"/>
          </a:xfrm>
          <a:prstGeom prst="line">
            <a:avLst/>
          </a:prstGeom>
          <a:ln>
            <a:solidFill>
              <a:schemeClr val="tx2"/>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
        <p:nvSpPr>
          <p:cNvPr id="1027" name="Text Placeholder 12"/>
          <p:cNvSpPr>
            <a:spLocks noGrp="1"/>
          </p:cNvSpPr>
          <p:nvPr>
            <p:ph type="body" idx="1"/>
          </p:nvPr>
        </p:nvSpPr>
        <p:spPr bwMode="auto">
          <a:xfrm>
            <a:off x="3048000" y="908050"/>
            <a:ext cx="8572501" cy="5365751"/>
          </a:xfrm>
          <a:prstGeom prst="rect">
            <a:avLst/>
          </a:prstGeom>
          <a:noFill/>
          <a:ln w="9525">
            <a:noFill/>
            <a:miter lim="800000"/>
            <a:headEnd/>
            <a:tailEnd/>
          </a:ln>
        </p:spPr>
        <p:txBody>
          <a:bodyPr vert="horz" wrap="square" lIns="130622" tIns="65310" rIns="130622" bIns="6531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1"/>
          <p:cNvSpPr>
            <a:spLocks noChangeArrowheads="1"/>
          </p:cNvSpPr>
          <p:nvPr userDrawn="1"/>
        </p:nvSpPr>
        <p:spPr bwMode="auto">
          <a:xfrm>
            <a:off x="10871201" y="6248400"/>
            <a:ext cx="1320801" cy="240666"/>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r" eaLnBrk="0" hangingPunct="0">
              <a:defRPr/>
            </a:pPr>
            <a:r>
              <a:rPr lang="en-US" sz="1167" b="0" i="0" dirty="0">
                <a:solidFill>
                  <a:schemeClr val="tx1"/>
                </a:solidFill>
                <a:latin typeface="18 VAG Rounded Thin   55390" pitchFamily="2" charset="0"/>
                <a:ea typeface="+mn-ea"/>
                <a:cs typeface="+mn-cs"/>
              </a:rPr>
              <a:t>Garcia, </a:t>
            </a:r>
            <a:r>
              <a:rPr lang="en-US" sz="1167" b="0" i="0" dirty="0" err="1">
                <a:solidFill>
                  <a:schemeClr val="tx1"/>
                </a:solidFill>
                <a:latin typeface="18 VAG Rounded Thin   55390" pitchFamily="2" charset="0"/>
                <a:ea typeface="+mn-ea"/>
                <a:cs typeface="+mn-cs"/>
              </a:rPr>
              <a:t>Nikolić</a:t>
            </a:r>
            <a:endParaRPr lang="en-US" sz="1167" b="0" i="0" dirty="0">
              <a:solidFill>
                <a:schemeClr val="tx1"/>
              </a:solidFill>
              <a:latin typeface="18 VAG Rounded Thin   55390" pitchFamily="2" charset="0"/>
              <a:ea typeface="+mn-ea"/>
              <a:cs typeface="+mn-cs"/>
            </a:endParaRPr>
          </a:p>
        </p:txBody>
      </p:sp>
      <p:pic>
        <p:nvPicPr>
          <p:cNvPr id="4" name="Picture 3">
            <a:extLst>
              <a:ext uri="{FF2B5EF4-FFF2-40B4-BE49-F238E27FC236}">
                <a16:creationId xmlns:a16="http://schemas.microsoft.com/office/drawing/2014/main" id="{544926C7-7ABA-BC4B-B059-3F085BB916B3}"/>
              </a:ext>
            </a:extLst>
          </p:cNvPr>
          <p:cNvPicPr>
            <a:picLocks noChangeAspect="1"/>
          </p:cNvPicPr>
          <p:nvPr userDrawn="1"/>
        </p:nvPicPr>
        <p:blipFill>
          <a:blip r:embed="rId18"/>
          <a:stretch>
            <a:fillRect/>
          </a:stretch>
        </p:blipFill>
        <p:spPr>
          <a:xfrm>
            <a:off x="11112283" y="6480099"/>
            <a:ext cx="1079717" cy="377901"/>
          </a:xfrm>
          <a:prstGeom prst="rect">
            <a:avLst/>
          </a:prstGeom>
        </p:spPr>
      </p:pic>
      <p:sp>
        <p:nvSpPr>
          <p:cNvPr id="22" name="Title Placeholder 21"/>
          <p:cNvSpPr>
            <a:spLocks noGrp="1"/>
          </p:cNvSpPr>
          <p:nvPr>
            <p:ph type="title"/>
          </p:nvPr>
        </p:nvSpPr>
        <p:spPr>
          <a:xfrm>
            <a:off x="1117600" y="76200"/>
            <a:ext cx="10502901" cy="762000"/>
          </a:xfrm>
          <a:prstGeom prst="rect">
            <a:avLst/>
          </a:prstGeom>
        </p:spPr>
        <p:txBody>
          <a:bodyPr vert="horz" lIns="130622" tIns="65310" rIns="130622" bIns="65310" anchor="t">
            <a:noAutofit/>
          </a:bodyPr>
          <a:lstStyle/>
          <a:p>
            <a:r>
              <a:rPr lang="en-US" dirty="0"/>
              <a:t>Click to edit Master title style</a:t>
            </a:r>
          </a:p>
        </p:txBody>
      </p:sp>
      <p:pic>
        <p:nvPicPr>
          <p:cNvPr id="10" name="Picture 9">
            <a:extLst>
              <a:ext uri="{FF2B5EF4-FFF2-40B4-BE49-F238E27FC236}">
                <a16:creationId xmlns:a16="http://schemas.microsoft.com/office/drawing/2014/main" id="{B073723A-86A7-6746-8062-52657EB054C9}"/>
              </a:ext>
            </a:extLst>
          </p:cNvPr>
          <p:cNvPicPr>
            <a:picLocks noChangeAspect="1"/>
          </p:cNvPicPr>
          <p:nvPr userDrawn="1"/>
        </p:nvPicPr>
        <p:blipFill>
          <a:blip r:embed="rId19"/>
          <a:stretch>
            <a:fillRect/>
          </a:stretch>
        </p:blipFill>
        <p:spPr>
          <a:xfrm>
            <a:off x="3018141" y="6375400"/>
            <a:ext cx="1264675" cy="389467"/>
          </a:xfrm>
          <a:prstGeom prst="rect">
            <a:avLst/>
          </a:prstGeom>
        </p:spPr>
      </p:pic>
      <p:pic>
        <p:nvPicPr>
          <p:cNvPr id="11" name="Picture 10">
            <a:extLst>
              <a:ext uri="{FF2B5EF4-FFF2-40B4-BE49-F238E27FC236}">
                <a16:creationId xmlns:a16="http://schemas.microsoft.com/office/drawing/2014/main" id="{5154BFA1-742A-6040-9A02-17161CC49CF5}"/>
              </a:ext>
            </a:extLst>
          </p:cNvPr>
          <p:cNvPicPr>
            <a:picLocks noChangeAspect="1"/>
          </p:cNvPicPr>
          <p:nvPr userDrawn="1"/>
        </p:nvPicPr>
        <p:blipFill>
          <a:blip r:embed="rId20"/>
          <a:srcRect/>
          <a:stretch/>
        </p:blipFill>
        <p:spPr>
          <a:xfrm>
            <a:off x="101600" y="76200"/>
            <a:ext cx="812800" cy="812800"/>
          </a:xfrm>
          <a:prstGeom prst="rect">
            <a:avLst/>
          </a:prstGeom>
        </p:spPr>
      </p:pic>
    </p:spTree>
    <p:extLst>
      <p:ext uri="{BB962C8B-B14F-4D97-AF65-F5344CB8AC3E}">
        <p14:creationId xmlns:p14="http://schemas.microsoft.com/office/powerpoint/2010/main" val="174852140"/>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Lst>
  <p:txStyles>
    <p:titleStyle>
      <a:lvl1pPr algn="l" rtl="0" eaLnBrk="0" fontAlgn="base" hangingPunct="0">
        <a:spcBef>
          <a:spcPct val="0"/>
        </a:spcBef>
        <a:spcAft>
          <a:spcPct val="0"/>
        </a:spcAft>
        <a:defRPr sz="4267" kern="1200" spc="-119">
          <a:solidFill>
            <a:srgbClr val="E4DDD2"/>
          </a:solidFill>
          <a:latin typeface="18 VAG Rounded Bold   07390"/>
          <a:ea typeface="ＭＳ Ｐゴシック" charset="-128"/>
          <a:cs typeface="AppleGaramond Bd"/>
        </a:defRPr>
      </a:lvl1pPr>
      <a:lvl2pPr algn="l" rtl="0" eaLnBrk="0" fontAlgn="base" hangingPunct="0">
        <a:spcBef>
          <a:spcPct val="0"/>
        </a:spcBef>
        <a:spcAft>
          <a:spcPct val="0"/>
        </a:spcAft>
        <a:defRPr sz="4833">
          <a:solidFill>
            <a:srgbClr val="C1EEFF"/>
          </a:solidFill>
          <a:latin typeface="18 VAG Rounded Bold   07390" charset="0"/>
          <a:ea typeface="ＭＳ Ｐゴシック" charset="-128"/>
          <a:cs typeface="ＭＳ Ｐゴシック" charset="-128"/>
        </a:defRPr>
      </a:lvl2pPr>
      <a:lvl3pPr algn="l" rtl="0" eaLnBrk="0" fontAlgn="base" hangingPunct="0">
        <a:spcBef>
          <a:spcPct val="0"/>
        </a:spcBef>
        <a:spcAft>
          <a:spcPct val="0"/>
        </a:spcAft>
        <a:defRPr sz="4833">
          <a:solidFill>
            <a:srgbClr val="C1EEFF"/>
          </a:solidFill>
          <a:latin typeface="18 VAG Rounded Bold   07390" charset="0"/>
          <a:ea typeface="ＭＳ Ｐゴシック" charset="-128"/>
          <a:cs typeface="ＭＳ Ｐゴシック" charset="-128"/>
        </a:defRPr>
      </a:lvl3pPr>
      <a:lvl4pPr algn="l" rtl="0" eaLnBrk="0" fontAlgn="base" hangingPunct="0">
        <a:spcBef>
          <a:spcPct val="0"/>
        </a:spcBef>
        <a:spcAft>
          <a:spcPct val="0"/>
        </a:spcAft>
        <a:defRPr sz="4833">
          <a:solidFill>
            <a:srgbClr val="C1EEFF"/>
          </a:solidFill>
          <a:latin typeface="18 VAG Rounded Bold   07390" charset="0"/>
          <a:ea typeface="ＭＳ Ｐゴシック" charset="-128"/>
          <a:cs typeface="ＭＳ Ｐゴシック" charset="-128"/>
        </a:defRPr>
      </a:lvl4pPr>
      <a:lvl5pPr algn="l" rtl="0" eaLnBrk="0" fontAlgn="base" hangingPunct="0">
        <a:spcBef>
          <a:spcPct val="0"/>
        </a:spcBef>
        <a:spcAft>
          <a:spcPct val="0"/>
        </a:spcAft>
        <a:defRPr sz="4833">
          <a:solidFill>
            <a:srgbClr val="C1EEFF"/>
          </a:solidFill>
          <a:latin typeface="18 VAG Rounded Bold   07390" charset="0"/>
          <a:ea typeface="ＭＳ Ｐゴシック" charset="-128"/>
          <a:cs typeface="ＭＳ Ｐゴシック" charset="-128"/>
        </a:defRPr>
      </a:lvl5pPr>
      <a:lvl6pPr marL="544245" algn="l" rtl="0" fontAlgn="base">
        <a:spcBef>
          <a:spcPct val="0"/>
        </a:spcBef>
        <a:spcAft>
          <a:spcPct val="0"/>
        </a:spcAft>
        <a:defRPr sz="4833" b="1">
          <a:solidFill>
            <a:srgbClr val="C1EEFF"/>
          </a:solidFill>
          <a:latin typeface="Corbel" charset="0"/>
          <a:ea typeface="ＭＳ Ｐゴシック" charset="-128"/>
          <a:cs typeface="ＭＳ Ｐゴシック" charset="-128"/>
        </a:defRPr>
      </a:lvl6pPr>
      <a:lvl7pPr marL="1088490" algn="l" rtl="0" fontAlgn="base">
        <a:spcBef>
          <a:spcPct val="0"/>
        </a:spcBef>
        <a:spcAft>
          <a:spcPct val="0"/>
        </a:spcAft>
        <a:defRPr sz="4833" b="1">
          <a:solidFill>
            <a:srgbClr val="C1EEFF"/>
          </a:solidFill>
          <a:latin typeface="Corbel" charset="0"/>
          <a:ea typeface="ＭＳ Ｐゴシック" charset="-128"/>
          <a:cs typeface="ＭＳ Ｐゴシック" charset="-128"/>
        </a:defRPr>
      </a:lvl7pPr>
      <a:lvl8pPr marL="1632735" algn="l" rtl="0" fontAlgn="base">
        <a:spcBef>
          <a:spcPct val="0"/>
        </a:spcBef>
        <a:spcAft>
          <a:spcPct val="0"/>
        </a:spcAft>
        <a:defRPr sz="4833" b="1">
          <a:solidFill>
            <a:srgbClr val="C1EEFF"/>
          </a:solidFill>
          <a:latin typeface="Corbel" charset="0"/>
          <a:ea typeface="ＭＳ Ｐゴシック" charset="-128"/>
          <a:cs typeface="ＭＳ Ｐゴシック" charset="-128"/>
        </a:defRPr>
      </a:lvl8pPr>
      <a:lvl9pPr marL="2176980" algn="l" rtl="0" fontAlgn="base">
        <a:spcBef>
          <a:spcPct val="0"/>
        </a:spcBef>
        <a:spcAft>
          <a:spcPct val="0"/>
        </a:spcAft>
        <a:defRPr sz="4833" b="1">
          <a:solidFill>
            <a:srgbClr val="C1EEFF"/>
          </a:solidFill>
          <a:latin typeface="Corbel" charset="0"/>
          <a:ea typeface="ＭＳ Ｐゴシック" charset="-128"/>
          <a:cs typeface="ＭＳ Ｐゴシック" charset="-128"/>
        </a:defRPr>
      </a:lvl9pPr>
    </p:titleStyle>
    <p:bodyStyle>
      <a:lvl1pPr marL="489442" indent="-408184" algn="l" rtl="0" eaLnBrk="0" fontAlgn="base" hangingPunct="0">
        <a:spcBef>
          <a:spcPts val="833"/>
        </a:spcBef>
        <a:spcAft>
          <a:spcPct val="0"/>
        </a:spcAft>
        <a:buClr>
          <a:srgbClr val="E4DDD2"/>
        </a:buClr>
        <a:buSzPct val="95000"/>
        <a:buFont typeface="Wingdings" pitchFamily="-1" charset="2"/>
        <a:buChar char=""/>
        <a:defRPr sz="3200" b="0" i="0" kern="1200">
          <a:solidFill>
            <a:schemeClr val="tx1"/>
          </a:solidFill>
          <a:latin typeface="VAG Rundschrift D Light" pitchFamily="2" charset="77"/>
          <a:ea typeface="ＭＳ Ｐゴシック" charset="-128"/>
          <a:cs typeface="VAG Rundschrift D Light" pitchFamily="2" charset="77"/>
        </a:defRPr>
      </a:lvl1pPr>
      <a:lvl2pPr marL="880619" indent="-340153" algn="l" rtl="0" eaLnBrk="0" fontAlgn="base" hangingPunct="0">
        <a:spcBef>
          <a:spcPct val="20000"/>
        </a:spcBef>
        <a:spcAft>
          <a:spcPct val="0"/>
        </a:spcAft>
        <a:buSzPct val="90000"/>
        <a:buFont typeface="Wingdings" pitchFamily="-1" charset="2"/>
        <a:buChar char=""/>
        <a:defRPr sz="2667" b="0" i="0" kern="1200">
          <a:solidFill>
            <a:srgbClr val="C5DBC3"/>
          </a:solidFill>
          <a:latin typeface="VAG Rundschrift D Light" pitchFamily="2" charset="77"/>
          <a:ea typeface="ＭＳ Ｐゴシック" charset="-128"/>
          <a:cs typeface="+mn-cs"/>
        </a:defRPr>
      </a:lvl2pPr>
      <a:lvl3pPr marL="1184868" indent="-272123" algn="l" rtl="0" eaLnBrk="0" fontAlgn="base" hangingPunct="0">
        <a:spcBef>
          <a:spcPct val="20000"/>
        </a:spcBef>
        <a:spcAft>
          <a:spcPct val="0"/>
        </a:spcAft>
        <a:buFont typeface="Wingdings 2" pitchFamily="-1" charset="2"/>
        <a:buChar char=""/>
        <a:defRPr sz="2667" b="0" i="0" kern="1200">
          <a:solidFill>
            <a:srgbClr val="00BEE2"/>
          </a:solidFill>
          <a:latin typeface="VAG Rundschrift D Light" pitchFamily="2" charset="77"/>
          <a:ea typeface="ＭＳ Ｐゴシック" charset="-128"/>
          <a:cs typeface="+mn-cs"/>
        </a:defRPr>
      </a:lvl3pPr>
      <a:lvl4pPr marL="1685519" indent="-457189" algn="l" rtl="0" eaLnBrk="0" fontAlgn="base" hangingPunct="0">
        <a:spcBef>
          <a:spcPct val="20000"/>
        </a:spcBef>
        <a:spcAft>
          <a:spcPct val="0"/>
        </a:spcAft>
        <a:buClr>
          <a:srgbClr val="FFC000"/>
        </a:buClr>
        <a:buFont typeface="Arial" panose="020B0604020202020204" pitchFamily="34" charset="0"/>
        <a:buChar char="•"/>
        <a:defRPr sz="2500" b="0" i="0" kern="1200">
          <a:solidFill>
            <a:srgbClr val="FFC117"/>
          </a:solidFill>
          <a:latin typeface="VAG Rundschrift D Light" pitchFamily="2" charset="77"/>
          <a:ea typeface="ＭＳ Ｐゴシック" charset="-128"/>
          <a:cs typeface="+mn-cs"/>
        </a:defRPr>
      </a:lvl4pPr>
      <a:lvl5pPr marL="1763128" indent="-249446" algn="l" rtl="0" eaLnBrk="0" fontAlgn="base" hangingPunct="0">
        <a:spcBef>
          <a:spcPct val="20000"/>
        </a:spcBef>
        <a:spcAft>
          <a:spcPct val="0"/>
        </a:spcAft>
        <a:buClr>
          <a:schemeClr val="tx1"/>
        </a:buClr>
        <a:buFont typeface="Wingdings 2" pitchFamily="-1" charset="2"/>
        <a:buChar char=""/>
        <a:defRPr sz="2400" b="0" i="0" kern="1200">
          <a:solidFill>
            <a:srgbClr val="E4DDD2"/>
          </a:solidFill>
          <a:latin typeface="VAG Rundschrift D Light" pitchFamily="2" charset="77"/>
          <a:ea typeface="ＭＳ Ｐゴシック" charset="-128"/>
          <a:cs typeface="+mn-cs"/>
        </a:defRPr>
      </a:lvl5pPr>
      <a:lvl6pPr marL="2035476" indent="-250352" algn="l" rtl="0" eaLnBrk="1" latinLnBrk="0" hangingPunct="1">
        <a:spcBef>
          <a:spcPct val="20000"/>
        </a:spcBef>
        <a:buClr>
          <a:schemeClr val="accent3"/>
        </a:buClr>
        <a:buFont typeface="Wingdings 2"/>
        <a:buChar char=""/>
        <a:defRPr kumimoji="0" sz="2167" kern="1200">
          <a:solidFill>
            <a:schemeClr val="tx1"/>
          </a:solidFill>
          <a:latin typeface="+mn-lt"/>
          <a:ea typeface="+mn-ea"/>
          <a:cs typeface="+mn-cs"/>
        </a:defRPr>
      </a:lvl6pPr>
      <a:lvl7pPr marL="2264058" indent="-217699" algn="l" rtl="0" eaLnBrk="1" latinLnBrk="0" hangingPunct="1">
        <a:spcBef>
          <a:spcPct val="20000"/>
        </a:spcBef>
        <a:buClr>
          <a:schemeClr val="accent4"/>
        </a:buClr>
        <a:buFont typeface="Wingdings 2"/>
        <a:buChar char=""/>
        <a:defRPr kumimoji="0" sz="1833" kern="1200">
          <a:solidFill>
            <a:schemeClr val="tx1"/>
          </a:solidFill>
          <a:latin typeface="+mn-lt"/>
          <a:ea typeface="+mn-ea"/>
          <a:cs typeface="+mn-cs"/>
        </a:defRPr>
      </a:lvl7pPr>
      <a:lvl8pPr marL="2492642" indent="-217699" algn="l" rtl="0" eaLnBrk="1" latinLnBrk="0" hangingPunct="1">
        <a:spcBef>
          <a:spcPct val="20000"/>
        </a:spcBef>
        <a:buClr>
          <a:schemeClr val="accent4"/>
        </a:buClr>
        <a:buFont typeface="Wingdings 2"/>
        <a:buChar char=""/>
        <a:defRPr kumimoji="0" sz="1833" kern="1200">
          <a:solidFill>
            <a:schemeClr val="tx1"/>
          </a:solidFill>
          <a:latin typeface="+mn-lt"/>
          <a:ea typeface="+mn-ea"/>
          <a:cs typeface="+mn-cs"/>
        </a:defRPr>
      </a:lvl8pPr>
      <a:lvl9pPr marL="2721224" indent="-217699" algn="l" rtl="0" eaLnBrk="1" latinLnBrk="0" hangingPunct="1">
        <a:spcBef>
          <a:spcPct val="20000"/>
        </a:spcBef>
        <a:buClr>
          <a:schemeClr val="accent4"/>
        </a:buClr>
        <a:buFont typeface="Wingdings 2"/>
        <a:buChar char=""/>
        <a:defRPr kumimoji="0" sz="1833"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544245" algn="l" rtl="0" eaLnBrk="1" latinLnBrk="0" hangingPunct="1">
        <a:defRPr kumimoji="0" kern="1200">
          <a:solidFill>
            <a:schemeClr val="tx1"/>
          </a:solidFill>
          <a:latin typeface="+mn-lt"/>
          <a:ea typeface="+mn-ea"/>
          <a:cs typeface="+mn-cs"/>
        </a:defRPr>
      </a:lvl2pPr>
      <a:lvl3pPr marL="1088490" algn="l" rtl="0" eaLnBrk="1" latinLnBrk="0" hangingPunct="1">
        <a:defRPr kumimoji="0" kern="1200">
          <a:solidFill>
            <a:schemeClr val="tx1"/>
          </a:solidFill>
          <a:latin typeface="+mn-lt"/>
          <a:ea typeface="+mn-ea"/>
          <a:cs typeface="+mn-cs"/>
        </a:defRPr>
      </a:lvl3pPr>
      <a:lvl4pPr marL="1632735" algn="l" rtl="0" eaLnBrk="1" latinLnBrk="0" hangingPunct="1">
        <a:defRPr kumimoji="0" kern="1200">
          <a:solidFill>
            <a:schemeClr val="tx1"/>
          </a:solidFill>
          <a:latin typeface="+mn-lt"/>
          <a:ea typeface="+mn-ea"/>
          <a:cs typeface="+mn-cs"/>
        </a:defRPr>
      </a:lvl4pPr>
      <a:lvl5pPr marL="2176980" algn="l" rtl="0" eaLnBrk="1" latinLnBrk="0" hangingPunct="1">
        <a:defRPr kumimoji="0" kern="1200">
          <a:solidFill>
            <a:schemeClr val="tx1"/>
          </a:solidFill>
          <a:latin typeface="+mn-lt"/>
          <a:ea typeface="+mn-ea"/>
          <a:cs typeface="+mn-cs"/>
        </a:defRPr>
      </a:lvl5pPr>
      <a:lvl6pPr marL="2721224" algn="l" rtl="0" eaLnBrk="1" latinLnBrk="0" hangingPunct="1">
        <a:defRPr kumimoji="0" kern="1200">
          <a:solidFill>
            <a:schemeClr val="tx1"/>
          </a:solidFill>
          <a:latin typeface="+mn-lt"/>
          <a:ea typeface="+mn-ea"/>
          <a:cs typeface="+mn-cs"/>
        </a:defRPr>
      </a:lvl6pPr>
      <a:lvl7pPr marL="3265469" algn="l" rtl="0" eaLnBrk="1" latinLnBrk="0" hangingPunct="1">
        <a:defRPr kumimoji="0" kern="1200">
          <a:solidFill>
            <a:schemeClr val="tx1"/>
          </a:solidFill>
          <a:latin typeface="+mn-lt"/>
          <a:ea typeface="+mn-ea"/>
          <a:cs typeface="+mn-cs"/>
        </a:defRPr>
      </a:lvl7pPr>
      <a:lvl8pPr marL="3809714" algn="l" rtl="0" eaLnBrk="1" latinLnBrk="0" hangingPunct="1">
        <a:defRPr kumimoji="0" kern="1200">
          <a:solidFill>
            <a:schemeClr val="tx1"/>
          </a:solidFill>
          <a:latin typeface="+mn-lt"/>
          <a:ea typeface="+mn-ea"/>
          <a:cs typeface="+mn-cs"/>
        </a:defRPr>
      </a:lvl8pPr>
      <a:lvl9pPr marL="4353959"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dstem.org/us/courses/25846/discussion/1967353"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cs61c@berkeley.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4.emf"/><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7.emf"/><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3" Type="http://schemas.openxmlformats.org/officeDocument/2006/relationships/hyperlink" Target="https://slice.eecs.berkeley.edu/"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hyperlink" Target="https://berkeley.zoom.us/j/97156520524?pwd=cHlHaVNDdUNGK2libzd2UkNxWmpmZz09"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17.emf"/><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image" Target="../media/image15.emf"/><Relationship Id="rId4" Type="http://schemas.openxmlformats.org/officeDocument/2006/relationships/image" Target="../media/image21.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A98A-F146-FDBB-1362-B3A7BD3C238B}"/>
              </a:ext>
            </a:extLst>
          </p:cNvPr>
          <p:cNvSpPr>
            <a:spLocks noGrp="1"/>
          </p:cNvSpPr>
          <p:nvPr>
            <p:ph type="title"/>
          </p:nvPr>
        </p:nvSpPr>
        <p:spPr/>
        <p:txBody>
          <a:bodyPr>
            <a:normAutofit fontScale="90000"/>
          </a:bodyPr>
          <a:lstStyle/>
          <a:p>
            <a:r>
              <a:rPr lang="en-US" dirty="0"/>
              <a:t>Pipeline III: More Hazards, Superscalar Processors</a:t>
            </a:r>
          </a:p>
        </p:txBody>
      </p:sp>
      <p:sp>
        <p:nvSpPr>
          <p:cNvPr id="3" name="TextBox 2">
            <a:extLst>
              <a:ext uri="{FF2B5EF4-FFF2-40B4-BE49-F238E27FC236}">
                <a16:creationId xmlns:a16="http://schemas.microsoft.com/office/drawing/2014/main" id="{E585D7DF-3697-5392-777F-B9EEF7EA22CB}"/>
              </a:ext>
            </a:extLst>
          </p:cNvPr>
          <p:cNvSpPr txBox="1"/>
          <p:nvPr/>
        </p:nvSpPr>
        <p:spPr>
          <a:xfrm>
            <a:off x="0" y="3571658"/>
            <a:ext cx="3666671" cy="2677656"/>
          </a:xfrm>
          <a:prstGeom prst="rect">
            <a:avLst/>
          </a:prstGeom>
          <a:noFill/>
        </p:spPr>
        <p:txBody>
          <a:bodyPr wrap="square" rtlCol="0">
            <a:spAutoFit/>
          </a:bodyPr>
          <a:lstStyle/>
          <a:p>
            <a:pPr algn="l"/>
            <a:r>
              <a:rPr lang="en-US" sz="2400" dirty="0">
                <a:solidFill>
                  <a:schemeClr val="accent1"/>
                </a:solidFill>
                <a:latin typeface="18 VAG Rounded Light   02390" pitchFamily="2" charset="0"/>
              </a:rPr>
              <a:t>Post-</a:t>
            </a:r>
            <a:r>
              <a:rPr lang="en-US" sz="2400" dirty="0" err="1">
                <a:solidFill>
                  <a:schemeClr val="accent1"/>
                </a:solidFill>
                <a:latin typeface="18 VAG Rounded Light   02390" pitchFamily="2" charset="0"/>
              </a:rPr>
              <a:t>Miderm</a:t>
            </a:r>
            <a:r>
              <a:rPr lang="en-US" sz="2400" dirty="0">
                <a:solidFill>
                  <a:schemeClr val="accent1"/>
                </a:solidFill>
                <a:latin typeface="18 VAG Rounded Light   02390" pitchFamily="2" charset="0"/>
              </a:rPr>
              <a:t> </a:t>
            </a:r>
            <a:r>
              <a:rPr lang="en-US" sz="2400" dirty="0">
                <a:solidFill>
                  <a:schemeClr val="accent1"/>
                </a:solidFill>
                <a:latin typeface="18 VAG Rounded Light   02390" pitchFamily="2" charset="0"/>
                <a:hlinkClick r:id="rId3"/>
              </a:rPr>
              <a:t>Ed Post</a:t>
            </a:r>
            <a:r>
              <a:rPr lang="en-US" sz="2400" dirty="0">
                <a:solidFill>
                  <a:schemeClr val="accent1"/>
                </a:solidFill>
                <a:latin typeface="18 VAG Rounded Light   02390" pitchFamily="2" charset="0"/>
              </a:rPr>
              <a:t>:</a:t>
            </a:r>
          </a:p>
          <a:p>
            <a:pPr marL="342900" indent="-342900" algn="l">
              <a:lnSpc>
                <a:spcPct val="90000"/>
              </a:lnSpc>
              <a:buFont typeface="Arial" panose="020B0604020202020204" pitchFamily="34" charset="0"/>
              <a:buChar char="•"/>
            </a:pPr>
            <a:r>
              <a:rPr lang="en-US" sz="2000" dirty="0">
                <a:solidFill>
                  <a:schemeClr val="accent1"/>
                </a:solidFill>
                <a:latin typeface="18 VAG Rounded Light   02390" pitchFamily="2" charset="0"/>
              </a:rPr>
              <a:t>Do not talk about the exam</a:t>
            </a:r>
          </a:p>
          <a:p>
            <a:pPr marL="342900" indent="-342900" algn="l">
              <a:lnSpc>
                <a:spcPct val="90000"/>
              </a:lnSpc>
              <a:buFont typeface="Arial" panose="020B0604020202020204" pitchFamily="34" charset="0"/>
              <a:buChar char="•"/>
            </a:pPr>
            <a:r>
              <a:rPr lang="en-US" sz="2000" dirty="0">
                <a:solidFill>
                  <a:schemeClr val="accent1"/>
                </a:solidFill>
                <a:latin typeface="18 VAG Rounded Light   02390" pitchFamily="2" charset="0"/>
              </a:rPr>
              <a:t>Reach out to </a:t>
            </a:r>
            <a:r>
              <a:rPr lang="en-US" sz="2000" dirty="0">
                <a:solidFill>
                  <a:schemeClr val="accent1"/>
                </a:solidFill>
                <a:latin typeface="18 VAG Rounded Light   02390" pitchFamily="2" charset="0"/>
                <a:hlinkClick r:id="rId4"/>
              </a:rPr>
              <a:t>cs61c@berkeley.edu</a:t>
            </a:r>
            <a:br>
              <a:rPr lang="en-US" sz="2000" dirty="0">
                <a:solidFill>
                  <a:schemeClr val="accent1"/>
                </a:solidFill>
                <a:latin typeface="18 VAG Rounded Light   02390" pitchFamily="2" charset="0"/>
              </a:rPr>
            </a:br>
            <a:r>
              <a:rPr lang="en-US" sz="2000" dirty="0">
                <a:solidFill>
                  <a:schemeClr val="accent1"/>
                </a:solidFill>
                <a:latin typeface="18 VAG Rounded Light   02390" pitchFamily="2" charset="0"/>
              </a:rPr>
              <a:t>with any  exam-related concerns</a:t>
            </a:r>
          </a:p>
          <a:p>
            <a:pPr marL="342900" indent="-342900" algn="l">
              <a:lnSpc>
                <a:spcPct val="90000"/>
              </a:lnSpc>
              <a:buFont typeface="Arial" panose="020B0604020202020204" pitchFamily="34" charset="0"/>
              <a:buChar char="•"/>
            </a:pPr>
            <a:r>
              <a:rPr lang="en-US" sz="2000" dirty="0">
                <a:solidFill>
                  <a:schemeClr val="accent1"/>
                </a:solidFill>
                <a:latin typeface="18 VAG Rounded Light   02390" pitchFamily="2" charset="0"/>
              </a:rPr>
              <a:t>Student Support appointment meetings (non-exam related) are open</a:t>
            </a:r>
          </a:p>
        </p:txBody>
      </p:sp>
    </p:spTree>
    <p:extLst>
      <p:ext uri="{BB962C8B-B14F-4D97-AF65-F5344CB8AC3E}">
        <p14:creationId xmlns:p14="http://schemas.microsoft.com/office/powerpoint/2010/main" val="1044463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929917-6474-4173-1454-3070EB28E599}"/>
              </a:ext>
            </a:extLst>
          </p:cNvPr>
          <p:cNvPicPr>
            <a:picLocks noChangeAspect="1"/>
          </p:cNvPicPr>
          <p:nvPr/>
        </p:nvPicPr>
        <p:blipFill>
          <a:blip r:embed="rId3"/>
          <a:stretch>
            <a:fillRect/>
          </a:stretch>
        </p:blipFill>
        <p:spPr>
          <a:xfrm>
            <a:off x="4643744" y="4247895"/>
            <a:ext cx="3017520" cy="875550"/>
          </a:xfrm>
          <a:prstGeom prst="rect">
            <a:avLst/>
          </a:prstGeom>
        </p:spPr>
      </p:pic>
      <p:sp>
        <p:nvSpPr>
          <p:cNvPr id="13" name="Rectangle 12">
            <a:extLst>
              <a:ext uri="{FF2B5EF4-FFF2-40B4-BE49-F238E27FC236}">
                <a16:creationId xmlns:a16="http://schemas.microsoft.com/office/drawing/2014/main" id="{1712DA8A-7DB8-230E-AFF9-C8C01A8A8A3B}"/>
              </a:ext>
            </a:extLst>
          </p:cNvPr>
          <p:cNvSpPr/>
          <p:nvPr/>
        </p:nvSpPr>
        <p:spPr>
          <a:xfrm>
            <a:off x="5165412" y="3362300"/>
            <a:ext cx="687650" cy="883589"/>
          </a:xfrm>
          <a:prstGeom prst="rect">
            <a:avLst/>
          </a:prstGeom>
          <a:solidFill>
            <a:schemeClr val="accent5">
              <a:lumMod val="20000"/>
              <a:lumOff val="80000"/>
              <a:alpha val="69753"/>
            </a:schemeClr>
          </a:solidFill>
          <a:ln w="57150">
            <a:noFill/>
            <a:prstDash val="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5"/>
              </a:solidFill>
              <a:latin typeface="18 VAG Rounded Light   02390" pitchFamily="2" charset="0"/>
            </a:endParaRPr>
          </a:p>
        </p:txBody>
      </p:sp>
      <p:sp>
        <p:nvSpPr>
          <p:cNvPr id="23" name="TextBox 22">
            <a:extLst>
              <a:ext uri="{FF2B5EF4-FFF2-40B4-BE49-F238E27FC236}">
                <a16:creationId xmlns:a16="http://schemas.microsoft.com/office/drawing/2014/main" id="{E167A9FD-DA8E-D73F-ACEC-D8704ED71D24}"/>
              </a:ext>
            </a:extLst>
          </p:cNvPr>
          <p:cNvSpPr txBox="1"/>
          <p:nvPr/>
        </p:nvSpPr>
        <p:spPr>
          <a:xfrm>
            <a:off x="216779" y="1689680"/>
            <a:ext cx="2396810" cy="4196020"/>
          </a:xfrm>
          <a:prstGeom prst="rect">
            <a:avLst/>
          </a:prstGeom>
          <a:noFill/>
        </p:spPr>
        <p:txBody>
          <a:bodyPr wrap="none" rtlCol="0">
            <a:spAutoFit/>
          </a:bodyPr>
          <a:lstStyle/>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add </a:t>
            </a:r>
            <a:r>
              <a:rPr lang="en-US" sz="2400" b="1" u="sng" dirty="0">
                <a:solidFill>
                  <a:schemeClr val="tx1">
                    <a:lumMod val="50000"/>
                    <a:lumOff val="50000"/>
                  </a:schemeClr>
                </a:solidFill>
                <a:latin typeface="Courier New" panose="02070309020205020404" pitchFamily="49" charset="0"/>
                <a:cs typeface="Courier New" panose="02070309020205020404" pitchFamily="49" charset="0"/>
              </a:rPr>
              <a:t>s0</a:t>
            </a:r>
            <a:r>
              <a:rPr lang="en-US" sz="2400" b="1" dirty="0">
                <a:solidFill>
                  <a:schemeClr val="bg1"/>
                </a:solidFill>
                <a:latin typeface="Courier New" panose="02070309020205020404" pitchFamily="49" charset="0"/>
                <a:cs typeface="Courier New" panose="02070309020205020404" pitchFamily="49" charset="0"/>
              </a:rPr>
              <a:t>,t1,t2</a:t>
            </a:r>
          </a:p>
          <a:p>
            <a:pPr algn="l">
              <a:spcBef>
                <a:spcPts val="4400"/>
              </a:spcBef>
            </a:pPr>
            <a:r>
              <a:rPr lang="en-US" sz="2400" b="1" dirty="0" err="1">
                <a:solidFill>
                  <a:schemeClr val="bg1"/>
                </a:solidFill>
                <a:latin typeface="Courier New" panose="02070309020205020404" pitchFamily="49" charset="0"/>
                <a:cs typeface="Courier New" panose="02070309020205020404" pitchFamily="49" charset="0"/>
              </a:rPr>
              <a:t>lw</a:t>
            </a:r>
            <a:r>
              <a:rPr lang="en-US" sz="2400" b="1" dirty="0">
                <a:solidFill>
                  <a:schemeClr val="bg1"/>
                </a:solidFill>
                <a:latin typeface="Courier New" panose="02070309020205020404" pitchFamily="49" charset="0"/>
                <a:cs typeface="Courier New" panose="02070309020205020404" pitchFamily="49" charset="0"/>
              </a:rPr>
              <a:t> </a:t>
            </a:r>
            <a:r>
              <a:rPr lang="en-US" sz="2400" b="1" u="sng" dirty="0">
                <a:solidFill>
                  <a:schemeClr val="accent5"/>
                </a:solidFill>
                <a:latin typeface="Courier New" panose="02070309020205020404" pitchFamily="49" charset="0"/>
                <a:cs typeface="Courier New" panose="02070309020205020404" pitchFamily="49" charset="0"/>
              </a:rPr>
              <a:t>s1</a:t>
            </a:r>
            <a:r>
              <a:rPr lang="en-US" sz="2400" b="1" dirty="0">
                <a:solidFill>
                  <a:schemeClr val="bg1"/>
                </a:solidFill>
                <a:latin typeface="Courier New" panose="02070309020205020404" pitchFamily="49" charset="0"/>
                <a:cs typeface="Courier New" panose="02070309020205020404" pitchFamily="49" charset="0"/>
              </a:rPr>
              <a:t>,8(</a:t>
            </a:r>
            <a:r>
              <a:rPr lang="en-US" sz="2400" b="1" u="sng" dirty="0">
                <a:solidFill>
                  <a:schemeClr val="tx1">
                    <a:lumMod val="50000"/>
                    <a:lumOff val="50000"/>
                  </a:schemeClr>
                </a:solidFill>
                <a:latin typeface="Courier New" panose="02070309020205020404" pitchFamily="49" charset="0"/>
                <a:cs typeface="Courier New" panose="02070309020205020404" pitchFamily="49" charset="0"/>
              </a:rPr>
              <a:t>s0</a:t>
            </a:r>
            <a:r>
              <a:rPr lang="en-US" sz="2400" b="1" dirty="0">
                <a:solidFill>
                  <a:schemeClr val="bg1"/>
                </a:solidFill>
                <a:latin typeface="Courier New" panose="02070309020205020404" pitchFamily="49" charset="0"/>
                <a:cs typeface="Courier New" panose="02070309020205020404" pitchFamily="49" charset="0"/>
              </a:rPr>
              <a:t>)</a:t>
            </a: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or t3,</a:t>
            </a:r>
            <a:r>
              <a:rPr lang="en-US" sz="2400" b="1" u="sng" dirty="0">
                <a:solidFill>
                  <a:schemeClr val="accent5"/>
                </a:solidFill>
                <a:latin typeface="Courier New" panose="02070309020205020404" pitchFamily="49" charset="0"/>
                <a:cs typeface="Courier New" panose="02070309020205020404" pitchFamily="49" charset="0"/>
              </a:rPr>
              <a:t>s1</a:t>
            </a:r>
            <a:r>
              <a:rPr lang="en-US" sz="2400" b="1" dirty="0">
                <a:solidFill>
                  <a:schemeClr val="bg1"/>
                </a:solidFill>
                <a:latin typeface="Courier New" panose="02070309020205020404" pitchFamily="49" charset="0"/>
                <a:cs typeface="Courier New" panose="02070309020205020404" pitchFamily="49" charset="0"/>
              </a:rPr>
              <a:t>,t1</a:t>
            </a: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and t4,</a:t>
            </a:r>
            <a:r>
              <a:rPr lang="en-US" sz="2400" b="1" u="sng" dirty="0">
                <a:solidFill>
                  <a:schemeClr val="tx1">
                    <a:lumMod val="50000"/>
                    <a:lumOff val="50000"/>
                  </a:schemeClr>
                </a:solidFill>
                <a:latin typeface="Courier New" panose="02070309020205020404" pitchFamily="49" charset="0"/>
                <a:cs typeface="Courier New" panose="02070309020205020404" pitchFamily="49" charset="0"/>
              </a:rPr>
              <a:t>s1</a:t>
            </a:r>
            <a:r>
              <a:rPr lang="en-US" sz="2400" b="1" dirty="0">
                <a:solidFill>
                  <a:schemeClr val="bg1"/>
                </a:solidFill>
                <a:latin typeface="Courier New" panose="02070309020205020404" pitchFamily="49" charset="0"/>
                <a:cs typeface="Courier New" panose="02070309020205020404" pitchFamily="49" charset="0"/>
              </a:rPr>
              <a:t>,t2</a:t>
            </a:r>
          </a:p>
          <a:p>
            <a:pPr algn="l">
              <a:spcBef>
                <a:spcPts val="4400"/>
              </a:spcBef>
            </a:pPr>
            <a:r>
              <a:rPr lang="en-US" sz="2400" b="1" dirty="0" err="1">
                <a:solidFill>
                  <a:schemeClr val="bg1"/>
                </a:solidFill>
                <a:latin typeface="Courier New" panose="02070309020205020404" pitchFamily="49" charset="0"/>
                <a:cs typeface="Courier New" panose="02070309020205020404" pitchFamily="49" charset="0"/>
              </a:rPr>
              <a:t>sll</a:t>
            </a:r>
            <a:r>
              <a:rPr lang="en-US" sz="2400" b="1" dirty="0">
                <a:solidFill>
                  <a:schemeClr val="bg1"/>
                </a:solidFill>
                <a:latin typeface="Courier New" panose="02070309020205020404" pitchFamily="49" charset="0"/>
                <a:cs typeface="Courier New" panose="02070309020205020404" pitchFamily="49" charset="0"/>
              </a:rPr>
              <a:t> t0,t1,t2</a:t>
            </a:r>
          </a:p>
        </p:txBody>
      </p:sp>
      <p:pic>
        <p:nvPicPr>
          <p:cNvPr id="44" name="Picture 43">
            <a:extLst>
              <a:ext uri="{FF2B5EF4-FFF2-40B4-BE49-F238E27FC236}">
                <a16:creationId xmlns:a16="http://schemas.microsoft.com/office/drawing/2014/main" id="{FC5D9B3A-34DD-BFCD-E127-47E7F9D504BC}"/>
              </a:ext>
            </a:extLst>
          </p:cNvPr>
          <p:cNvPicPr>
            <a:picLocks noChangeAspect="1"/>
          </p:cNvPicPr>
          <p:nvPr/>
        </p:nvPicPr>
        <p:blipFill>
          <a:blip r:embed="rId3"/>
          <a:stretch>
            <a:fillRect/>
          </a:stretch>
        </p:blipFill>
        <p:spPr>
          <a:xfrm>
            <a:off x="2727892" y="1411271"/>
            <a:ext cx="3017520" cy="875550"/>
          </a:xfrm>
          <a:prstGeom prst="rect">
            <a:avLst/>
          </a:prstGeom>
        </p:spPr>
      </p:pic>
      <p:sp>
        <p:nvSpPr>
          <p:cNvPr id="2" name="Title 1">
            <a:extLst>
              <a:ext uri="{FF2B5EF4-FFF2-40B4-BE49-F238E27FC236}">
                <a16:creationId xmlns:a16="http://schemas.microsoft.com/office/drawing/2014/main" id="{DEFFDD7C-ADC3-24D5-0824-609AFB30552C}"/>
              </a:ext>
            </a:extLst>
          </p:cNvPr>
          <p:cNvSpPr>
            <a:spLocks noGrp="1"/>
          </p:cNvSpPr>
          <p:nvPr>
            <p:ph type="title"/>
          </p:nvPr>
        </p:nvSpPr>
        <p:spPr>
          <a:xfrm>
            <a:off x="1104900" y="76199"/>
            <a:ext cx="11087099" cy="768096"/>
          </a:xfrm>
        </p:spPr>
        <p:txBody>
          <a:bodyPr>
            <a:normAutofit/>
          </a:bodyPr>
          <a:lstStyle/>
          <a:p>
            <a:r>
              <a:rPr lang="en-US" dirty="0"/>
              <a:t>Forwarding Cannot Fix All Data Hazards (2/2)</a:t>
            </a:r>
          </a:p>
        </p:txBody>
      </p:sp>
      <p:sp>
        <p:nvSpPr>
          <p:cNvPr id="32" name="TextBox 31">
            <a:extLst>
              <a:ext uri="{FF2B5EF4-FFF2-40B4-BE49-F238E27FC236}">
                <a16:creationId xmlns:a16="http://schemas.microsoft.com/office/drawing/2014/main" id="{41C502F3-0164-BA24-D915-CE1D3E32E789}"/>
              </a:ext>
            </a:extLst>
          </p:cNvPr>
          <p:cNvSpPr txBox="1"/>
          <p:nvPr/>
        </p:nvSpPr>
        <p:spPr>
          <a:xfrm>
            <a:off x="5887732" y="1308532"/>
            <a:ext cx="2982084" cy="1015663"/>
          </a:xfrm>
          <a:prstGeom prst="rect">
            <a:avLst/>
          </a:prstGeom>
          <a:noFill/>
        </p:spPr>
        <p:txBody>
          <a:bodyPr wrap="square" rtlCol="0">
            <a:spAutoFit/>
          </a:bodyPr>
          <a:lstStyle/>
          <a:p>
            <a:r>
              <a:rPr lang="en-US" sz="2000" dirty="0">
                <a:solidFill>
                  <a:schemeClr val="tx1">
                    <a:lumMod val="50000"/>
                    <a:lumOff val="50000"/>
                  </a:schemeClr>
                </a:solidFill>
                <a:latin typeface="18 VAG Rounded Light   02390" pitchFamily="2" charset="0"/>
              </a:rPr>
              <a:t>1. Forward </a:t>
            </a:r>
            <a:r>
              <a:rPr lang="en-US" sz="2000" b="1" dirty="0">
                <a:solidFill>
                  <a:schemeClr val="tx1">
                    <a:lumMod val="50000"/>
                    <a:lumOff val="50000"/>
                  </a:schemeClr>
                </a:solidFill>
                <a:latin typeface="Courier New" panose="02070309020205020404" pitchFamily="49" charset="0"/>
                <a:cs typeface="Courier New" panose="02070309020205020404" pitchFamily="49" charset="0"/>
              </a:rPr>
              <a:t>EX</a:t>
            </a:r>
            <a:r>
              <a:rPr lang="en-US" sz="2000" dirty="0">
                <a:solidFill>
                  <a:schemeClr val="tx1">
                    <a:lumMod val="50000"/>
                    <a:lumOff val="50000"/>
                  </a:schemeClr>
                </a:solidFill>
                <a:latin typeface="18 VAG Rounded Light   02390" pitchFamily="2" charset="0"/>
              </a:rPr>
              <a:t> stage output to input of </a:t>
            </a:r>
            <a:r>
              <a:rPr lang="en-US" sz="2000" b="1" dirty="0">
                <a:solidFill>
                  <a:schemeClr val="tx1">
                    <a:lumMod val="50000"/>
                    <a:lumOff val="50000"/>
                  </a:schemeClr>
                </a:solidFill>
                <a:latin typeface="Courier New" panose="02070309020205020404" pitchFamily="49" charset="0"/>
                <a:cs typeface="Courier New" panose="02070309020205020404" pitchFamily="49" charset="0"/>
              </a:rPr>
              <a:t>EX</a:t>
            </a:r>
            <a:r>
              <a:rPr lang="en-US" sz="2000" dirty="0">
                <a:solidFill>
                  <a:schemeClr val="tx1">
                    <a:lumMod val="50000"/>
                    <a:lumOff val="50000"/>
                  </a:schemeClr>
                </a:solidFill>
                <a:latin typeface="18 VAG Rounded Light   02390" pitchFamily="2" charset="0"/>
              </a:rPr>
              <a:t> stage on next clock cycle.</a:t>
            </a:r>
          </a:p>
        </p:txBody>
      </p:sp>
      <p:pic>
        <p:nvPicPr>
          <p:cNvPr id="48" name="Picture 47">
            <a:extLst>
              <a:ext uri="{FF2B5EF4-FFF2-40B4-BE49-F238E27FC236}">
                <a16:creationId xmlns:a16="http://schemas.microsoft.com/office/drawing/2014/main" id="{F7185571-A501-E3A2-CA04-543DD1667600}"/>
              </a:ext>
            </a:extLst>
          </p:cNvPr>
          <p:cNvPicPr>
            <a:picLocks noChangeAspect="1"/>
          </p:cNvPicPr>
          <p:nvPr/>
        </p:nvPicPr>
        <p:blipFill>
          <a:blip r:embed="rId3"/>
          <a:stretch>
            <a:fillRect/>
          </a:stretch>
        </p:blipFill>
        <p:spPr>
          <a:xfrm>
            <a:off x="5284541" y="5075860"/>
            <a:ext cx="3017520" cy="875550"/>
          </a:xfrm>
          <a:prstGeom prst="rect">
            <a:avLst/>
          </a:prstGeom>
        </p:spPr>
      </p:pic>
      <p:pic>
        <p:nvPicPr>
          <p:cNvPr id="6" name="Picture 5">
            <a:extLst>
              <a:ext uri="{FF2B5EF4-FFF2-40B4-BE49-F238E27FC236}">
                <a16:creationId xmlns:a16="http://schemas.microsoft.com/office/drawing/2014/main" id="{E5A97996-57AB-981C-C2E9-18549302F485}"/>
              </a:ext>
            </a:extLst>
          </p:cNvPr>
          <p:cNvPicPr>
            <a:picLocks noChangeAspect="1"/>
          </p:cNvPicPr>
          <p:nvPr/>
        </p:nvPicPr>
        <p:blipFill>
          <a:blip r:embed="rId3"/>
          <a:stretch>
            <a:fillRect/>
          </a:stretch>
        </p:blipFill>
        <p:spPr>
          <a:xfrm>
            <a:off x="3985610" y="3329039"/>
            <a:ext cx="3017520" cy="875550"/>
          </a:xfrm>
          <a:prstGeom prst="rect">
            <a:avLst/>
          </a:prstGeom>
        </p:spPr>
      </p:pic>
      <p:pic>
        <p:nvPicPr>
          <p:cNvPr id="8" name="Picture 7">
            <a:extLst>
              <a:ext uri="{FF2B5EF4-FFF2-40B4-BE49-F238E27FC236}">
                <a16:creationId xmlns:a16="http://schemas.microsoft.com/office/drawing/2014/main" id="{506FA249-77BE-6E69-60FB-521F8422DEC7}"/>
              </a:ext>
            </a:extLst>
          </p:cNvPr>
          <p:cNvPicPr>
            <a:picLocks noChangeAspect="1"/>
          </p:cNvPicPr>
          <p:nvPr/>
        </p:nvPicPr>
        <p:blipFill>
          <a:blip r:embed="rId4"/>
          <a:stretch>
            <a:fillRect/>
          </a:stretch>
        </p:blipFill>
        <p:spPr>
          <a:xfrm>
            <a:off x="3367627" y="2361569"/>
            <a:ext cx="3017520" cy="875550"/>
          </a:xfrm>
          <a:prstGeom prst="rect">
            <a:avLst/>
          </a:prstGeom>
        </p:spPr>
      </p:pic>
      <p:sp>
        <p:nvSpPr>
          <p:cNvPr id="12" name="Rectangle 11">
            <a:extLst>
              <a:ext uri="{FF2B5EF4-FFF2-40B4-BE49-F238E27FC236}">
                <a16:creationId xmlns:a16="http://schemas.microsoft.com/office/drawing/2014/main" id="{01C4E020-5613-DF7D-EB64-99E0C22F1C4F}"/>
              </a:ext>
            </a:extLst>
          </p:cNvPr>
          <p:cNvSpPr/>
          <p:nvPr/>
        </p:nvSpPr>
        <p:spPr>
          <a:xfrm>
            <a:off x="3888927" y="1411271"/>
            <a:ext cx="687650" cy="883589"/>
          </a:xfrm>
          <a:prstGeom prst="rect">
            <a:avLst/>
          </a:prstGeom>
          <a:noFill/>
          <a:ln w="571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cxnSp>
        <p:nvCxnSpPr>
          <p:cNvPr id="20" name="Straight Arrow Connector 19">
            <a:extLst>
              <a:ext uri="{FF2B5EF4-FFF2-40B4-BE49-F238E27FC236}">
                <a16:creationId xmlns:a16="http://schemas.microsoft.com/office/drawing/2014/main" id="{A7A271A7-C63D-140A-7E38-2966D8F925CC}"/>
              </a:ext>
            </a:extLst>
          </p:cNvPr>
          <p:cNvCxnSpPr>
            <a:cxnSpLocks/>
          </p:cNvCxnSpPr>
          <p:nvPr/>
        </p:nvCxnSpPr>
        <p:spPr>
          <a:xfrm>
            <a:off x="2699801" y="1189169"/>
            <a:ext cx="914400"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6E23274-AA4E-F1C9-5DBC-A6F6BB32CC33}"/>
              </a:ext>
            </a:extLst>
          </p:cNvPr>
          <p:cNvSpPr txBox="1"/>
          <p:nvPr/>
        </p:nvSpPr>
        <p:spPr>
          <a:xfrm>
            <a:off x="2010539" y="1021279"/>
            <a:ext cx="603050" cy="369332"/>
          </a:xfrm>
          <a:prstGeom prst="rect">
            <a:avLst/>
          </a:prstGeom>
          <a:noFill/>
        </p:spPr>
        <p:txBody>
          <a:bodyPr wrap="none" rtlCol="0">
            <a:spAutoFit/>
          </a:bodyPr>
          <a:lstStyle/>
          <a:p>
            <a:pPr algn="l"/>
            <a:r>
              <a:rPr lang="en-US" sz="1800" dirty="0">
                <a:solidFill>
                  <a:schemeClr val="bg1"/>
                </a:solidFill>
                <a:latin typeface="18 VAG Rounded Light   02390" pitchFamily="2" charset="0"/>
              </a:rPr>
              <a:t>time</a:t>
            </a:r>
          </a:p>
        </p:txBody>
      </p:sp>
      <p:sp>
        <p:nvSpPr>
          <p:cNvPr id="3" name="Freeform 2">
            <a:extLst>
              <a:ext uri="{FF2B5EF4-FFF2-40B4-BE49-F238E27FC236}">
                <a16:creationId xmlns:a16="http://schemas.microsoft.com/office/drawing/2014/main" id="{D8C8FA00-8F28-D29A-4253-4867EF6AB901}"/>
              </a:ext>
            </a:extLst>
          </p:cNvPr>
          <p:cNvSpPr/>
          <p:nvPr/>
        </p:nvSpPr>
        <p:spPr>
          <a:xfrm>
            <a:off x="4576577" y="1909483"/>
            <a:ext cx="124747" cy="796961"/>
          </a:xfrm>
          <a:custGeom>
            <a:avLst/>
            <a:gdLst>
              <a:gd name="connsiteX0" fmla="*/ 0 w 151545"/>
              <a:gd name="connsiteY0" fmla="*/ 0 h 2864223"/>
              <a:gd name="connsiteX1" fmla="*/ 40341 w 151545"/>
              <a:gd name="connsiteY1" fmla="*/ 94129 h 2864223"/>
              <a:gd name="connsiteX2" fmla="*/ 67235 w 151545"/>
              <a:gd name="connsiteY2" fmla="*/ 134470 h 2864223"/>
              <a:gd name="connsiteX3" fmla="*/ 94129 w 151545"/>
              <a:gd name="connsiteY3" fmla="*/ 215153 h 2864223"/>
              <a:gd name="connsiteX4" fmla="*/ 107576 w 151545"/>
              <a:gd name="connsiteY4" fmla="*/ 255494 h 2864223"/>
              <a:gd name="connsiteX5" fmla="*/ 121023 w 151545"/>
              <a:gd name="connsiteY5" fmla="*/ 295835 h 2864223"/>
              <a:gd name="connsiteX6" fmla="*/ 134470 w 151545"/>
              <a:gd name="connsiteY6" fmla="*/ 363070 h 2864223"/>
              <a:gd name="connsiteX7" fmla="*/ 134470 w 151545"/>
              <a:gd name="connsiteY7" fmla="*/ 887506 h 2864223"/>
              <a:gd name="connsiteX8" fmla="*/ 121023 w 151545"/>
              <a:gd name="connsiteY8" fmla="*/ 968188 h 2864223"/>
              <a:gd name="connsiteX9" fmla="*/ 94129 w 151545"/>
              <a:gd name="connsiteY9" fmla="*/ 1102659 h 2864223"/>
              <a:gd name="connsiteX10" fmla="*/ 67235 w 151545"/>
              <a:gd name="connsiteY10" fmla="*/ 1317812 h 2864223"/>
              <a:gd name="connsiteX11" fmla="*/ 40341 w 151545"/>
              <a:gd name="connsiteY11" fmla="*/ 1465729 h 2864223"/>
              <a:gd name="connsiteX12" fmla="*/ 26894 w 151545"/>
              <a:gd name="connsiteY12" fmla="*/ 1573306 h 2864223"/>
              <a:gd name="connsiteX13" fmla="*/ 0 w 151545"/>
              <a:gd name="connsiteY13" fmla="*/ 1788459 h 2864223"/>
              <a:gd name="connsiteX14" fmla="*/ 13447 w 151545"/>
              <a:gd name="connsiteY14" fmla="*/ 2501153 h 2864223"/>
              <a:gd name="connsiteX15" fmla="*/ 40341 w 151545"/>
              <a:gd name="connsiteY15" fmla="*/ 2662517 h 2864223"/>
              <a:gd name="connsiteX16" fmla="*/ 80682 w 151545"/>
              <a:gd name="connsiteY16" fmla="*/ 2796988 h 2864223"/>
              <a:gd name="connsiteX17" fmla="*/ 134470 w 151545"/>
              <a:gd name="connsiteY17" fmla="*/ 2864223 h 28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545" h="2864223">
                <a:moveTo>
                  <a:pt x="0" y="0"/>
                </a:moveTo>
                <a:cubicBezTo>
                  <a:pt x="13447" y="31376"/>
                  <a:pt x="25075" y="63596"/>
                  <a:pt x="40341" y="94129"/>
                </a:cubicBezTo>
                <a:cubicBezTo>
                  <a:pt x="47569" y="108584"/>
                  <a:pt x="60671" y="119702"/>
                  <a:pt x="67235" y="134470"/>
                </a:cubicBezTo>
                <a:cubicBezTo>
                  <a:pt x="78749" y="160376"/>
                  <a:pt x="85164" y="188259"/>
                  <a:pt x="94129" y="215153"/>
                </a:cubicBezTo>
                <a:lnTo>
                  <a:pt x="107576" y="255494"/>
                </a:lnTo>
                <a:cubicBezTo>
                  <a:pt x="112058" y="268941"/>
                  <a:pt x="118243" y="281936"/>
                  <a:pt x="121023" y="295835"/>
                </a:cubicBezTo>
                <a:lnTo>
                  <a:pt x="134470" y="363070"/>
                </a:lnTo>
                <a:cubicBezTo>
                  <a:pt x="158686" y="605237"/>
                  <a:pt x="155742" y="515246"/>
                  <a:pt x="134470" y="887506"/>
                </a:cubicBezTo>
                <a:cubicBezTo>
                  <a:pt x="132915" y="914727"/>
                  <a:pt x="126048" y="941390"/>
                  <a:pt x="121023" y="968188"/>
                </a:cubicBezTo>
                <a:cubicBezTo>
                  <a:pt x="112599" y="1013116"/>
                  <a:pt x="99799" y="1057301"/>
                  <a:pt x="94129" y="1102659"/>
                </a:cubicBezTo>
                <a:cubicBezTo>
                  <a:pt x="85164" y="1174377"/>
                  <a:pt x="81409" y="1246940"/>
                  <a:pt x="67235" y="1317812"/>
                </a:cubicBezTo>
                <a:cubicBezTo>
                  <a:pt x="55652" y="1375727"/>
                  <a:pt x="48943" y="1405514"/>
                  <a:pt x="40341" y="1465729"/>
                </a:cubicBezTo>
                <a:cubicBezTo>
                  <a:pt x="35230" y="1501504"/>
                  <a:pt x="31670" y="1537485"/>
                  <a:pt x="26894" y="1573306"/>
                </a:cubicBezTo>
                <a:cubicBezTo>
                  <a:pt x="1311" y="1765182"/>
                  <a:pt x="25138" y="1562214"/>
                  <a:pt x="0" y="1788459"/>
                </a:cubicBezTo>
                <a:cubicBezTo>
                  <a:pt x="4482" y="2026024"/>
                  <a:pt x="5531" y="2263678"/>
                  <a:pt x="13447" y="2501153"/>
                </a:cubicBezTo>
                <a:cubicBezTo>
                  <a:pt x="14548" y="2534170"/>
                  <a:pt x="31912" y="2624586"/>
                  <a:pt x="40341" y="2662517"/>
                </a:cubicBezTo>
                <a:cubicBezTo>
                  <a:pt x="46605" y="2690706"/>
                  <a:pt x="69508" y="2780226"/>
                  <a:pt x="80682" y="2796988"/>
                </a:cubicBezTo>
                <a:cubicBezTo>
                  <a:pt x="114608" y="2847878"/>
                  <a:pt x="96148" y="2825901"/>
                  <a:pt x="134470" y="2864223"/>
                </a:cubicBezTo>
              </a:path>
            </a:pathLst>
          </a:custGeom>
          <a:noFill/>
          <a:ln w="38100">
            <a:solidFill>
              <a:schemeClr val="tx1">
                <a:lumMod val="50000"/>
                <a:lumOff val="50000"/>
              </a:schemeClr>
            </a:solidFill>
            <a:tailEnd type="triangle" w="med" len="med"/>
          </a:ln>
          <a:effectLst>
            <a:glow rad="63500">
              <a:srgbClr val="00264A">
                <a:alpha val="4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Freeform 6">
            <a:extLst>
              <a:ext uri="{FF2B5EF4-FFF2-40B4-BE49-F238E27FC236}">
                <a16:creationId xmlns:a16="http://schemas.microsoft.com/office/drawing/2014/main" id="{C93F502F-D5D8-B0D5-C5F1-76A6199D2CBF}"/>
              </a:ext>
            </a:extLst>
          </p:cNvPr>
          <p:cNvSpPr/>
          <p:nvPr/>
        </p:nvSpPr>
        <p:spPr>
          <a:xfrm>
            <a:off x="5777078" y="2868608"/>
            <a:ext cx="242421" cy="1748362"/>
          </a:xfrm>
          <a:custGeom>
            <a:avLst/>
            <a:gdLst>
              <a:gd name="connsiteX0" fmla="*/ 0 w 151545"/>
              <a:gd name="connsiteY0" fmla="*/ 0 h 2864223"/>
              <a:gd name="connsiteX1" fmla="*/ 40341 w 151545"/>
              <a:gd name="connsiteY1" fmla="*/ 94129 h 2864223"/>
              <a:gd name="connsiteX2" fmla="*/ 67235 w 151545"/>
              <a:gd name="connsiteY2" fmla="*/ 134470 h 2864223"/>
              <a:gd name="connsiteX3" fmla="*/ 94129 w 151545"/>
              <a:gd name="connsiteY3" fmla="*/ 215153 h 2864223"/>
              <a:gd name="connsiteX4" fmla="*/ 107576 w 151545"/>
              <a:gd name="connsiteY4" fmla="*/ 255494 h 2864223"/>
              <a:gd name="connsiteX5" fmla="*/ 121023 w 151545"/>
              <a:gd name="connsiteY5" fmla="*/ 295835 h 2864223"/>
              <a:gd name="connsiteX6" fmla="*/ 134470 w 151545"/>
              <a:gd name="connsiteY6" fmla="*/ 363070 h 2864223"/>
              <a:gd name="connsiteX7" fmla="*/ 134470 w 151545"/>
              <a:gd name="connsiteY7" fmla="*/ 887506 h 2864223"/>
              <a:gd name="connsiteX8" fmla="*/ 121023 w 151545"/>
              <a:gd name="connsiteY8" fmla="*/ 968188 h 2864223"/>
              <a:gd name="connsiteX9" fmla="*/ 94129 w 151545"/>
              <a:gd name="connsiteY9" fmla="*/ 1102659 h 2864223"/>
              <a:gd name="connsiteX10" fmla="*/ 67235 w 151545"/>
              <a:gd name="connsiteY10" fmla="*/ 1317812 h 2864223"/>
              <a:gd name="connsiteX11" fmla="*/ 40341 w 151545"/>
              <a:gd name="connsiteY11" fmla="*/ 1465729 h 2864223"/>
              <a:gd name="connsiteX12" fmla="*/ 26894 w 151545"/>
              <a:gd name="connsiteY12" fmla="*/ 1573306 h 2864223"/>
              <a:gd name="connsiteX13" fmla="*/ 0 w 151545"/>
              <a:gd name="connsiteY13" fmla="*/ 1788459 h 2864223"/>
              <a:gd name="connsiteX14" fmla="*/ 13447 w 151545"/>
              <a:gd name="connsiteY14" fmla="*/ 2501153 h 2864223"/>
              <a:gd name="connsiteX15" fmla="*/ 40341 w 151545"/>
              <a:gd name="connsiteY15" fmla="*/ 2662517 h 2864223"/>
              <a:gd name="connsiteX16" fmla="*/ 80682 w 151545"/>
              <a:gd name="connsiteY16" fmla="*/ 2796988 h 2864223"/>
              <a:gd name="connsiteX17" fmla="*/ 134470 w 151545"/>
              <a:gd name="connsiteY17" fmla="*/ 2864223 h 28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545" h="2864223">
                <a:moveTo>
                  <a:pt x="0" y="0"/>
                </a:moveTo>
                <a:cubicBezTo>
                  <a:pt x="13447" y="31376"/>
                  <a:pt x="25075" y="63596"/>
                  <a:pt x="40341" y="94129"/>
                </a:cubicBezTo>
                <a:cubicBezTo>
                  <a:pt x="47569" y="108584"/>
                  <a:pt x="60671" y="119702"/>
                  <a:pt x="67235" y="134470"/>
                </a:cubicBezTo>
                <a:cubicBezTo>
                  <a:pt x="78749" y="160376"/>
                  <a:pt x="85164" y="188259"/>
                  <a:pt x="94129" y="215153"/>
                </a:cubicBezTo>
                <a:lnTo>
                  <a:pt x="107576" y="255494"/>
                </a:lnTo>
                <a:cubicBezTo>
                  <a:pt x="112058" y="268941"/>
                  <a:pt x="118243" y="281936"/>
                  <a:pt x="121023" y="295835"/>
                </a:cubicBezTo>
                <a:lnTo>
                  <a:pt x="134470" y="363070"/>
                </a:lnTo>
                <a:cubicBezTo>
                  <a:pt x="158686" y="605237"/>
                  <a:pt x="155742" y="515246"/>
                  <a:pt x="134470" y="887506"/>
                </a:cubicBezTo>
                <a:cubicBezTo>
                  <a:pt x="132915" y="914727"/>
                  <a:pt x="126048" y="941390"/>
                  <a:pt x="121023" y="968188"/>
                </a:cubicBezTo>
                <a:cubicBezTo>
                  <a:pt x="112599" y="1013116"/>
                  <a:pt x="99799" y="1057301"/>
                  <a:pt x="94129" y="1102659"/>
                </a:cubicBezTo>
                <a:cubicBezTo>
                  <a:pt x="85164" y="1174377"/>
                  <a:pt x="81409" y="1246940"/>
                  <a:pt x="67235" y="1317812"/>
                </a:cubicBezTo>
                <a:cubicBezTo>
                  <a:pt x="55652" y="1375727"/>
                  <a:pt x="48943" y="1405514"/>
                  <a:pt x="40341" y="1465729"/>
                </a:cubicBezTo>
                <a:cubicBezTo>
                  <a:pt x="35230" y="1501504"/>
                  <a:pt x="31670" y="1537485"/>
                  <a:pt x="26894" y="1573306"/>
                </a:cubicBezTo>
                <a:cubicBezTo>
                  <a:pt x="1311" y="1765182"/>
                  <a:pt x="25138" y="1562214"/>
                  <a:pt x="0" y="1788459"/>
                </a:cubicBezTo>
                <a:cubicBezTo>
                  <a:pt x="4482" y="2026024"/>
                  <a:pt x="5531" y="2263678"/>
                  <a:pt x="13447" y="2501153"/>
                </a:cubicBezTo>
                <a:cubicBezTo>
                  <a:pt x="14548" y="2534170"/>
                  <a:pt x="31912" y="2624586"/>
                  <a:pt x="40341" y="2662517"/>
                </a:cubicBezTo>
                <a:cubicBezTo>
                  <a:pt x="46605" y="2690706"/>
                  <a:pt x="69508" y="2780226"/>
                  <a:pt x="80682" y="2796988"/>
                </a:cubicBezTo>
                <a:cubicBezTo>
                  <a:pt x="114608" y="2847878"/>
                  <a:pt x="96148" y="2825901"/>
                  <a:pt x="134470" y="2864223"/>
                </a:cubicBezTo>
              </a:path>
            </a:pathLst>
          </a:custGeom>
          <a:noFill/>
          <a:ln w="38100">
            <a:solidFill>
              <a:schemeClr val="tx1">
                <a:lumMod val="50000"/>
                <a:lumOff val="50000"/>
              </a:schemeClr>
            </a:solidFill>
            <a:tailEnd type="triangle" w="med" len="med"/>
          </a:ln>
          <a:effectLst>
            <a:glow rad="63500">
              <a:srgbClr val="00264A">
                <a:alpha val="4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06A838B2-47DE-9A3A-EE19-6669B43B994C}"/>
              </a:ext>
            </a:extLst>
          </p:cNvPr>
          <p:cNvSpPr txBox="1"/>
          <p:nvPr/>
        </p:nvSpPr>
        <p:spPr>
          <a:xfrm>
            <a:off x="7813856" y="4154046"/>
            <a:ext cx="2982084" cy="1015663"/>
          </a:xfrm>
          <a:prstGeom prst="rect">
            <a:avLst/>
          </a:prstGeom>
          <a:noFill/>
        </p:spPr>
        <p:txBody>
          <a:bodyPr wrap="square" rtlCol="0">
            <a:spAutoFit/>
          </a:bodyPr>
          <a:lstStyle/>
          <a:p>
            <a:r>
              <a:rPr lang="en-US" sz="2000" dirty="0">
                <a:solidFill>
                  <a:schemeClr val="tx1">
                    <a:lumMod val="50000"/>
                    <a:lumOff val="50000"/>
                  </a:schemeClr>
                </a:solidFill>
                <a:latin typeface="18 VAG Rounded Light   02390" pitchFamily="2" charset="0"/>
              </a:rPr>
              <a:t>2. Forward </a:t>
            </a:r>
            <a:r>
              <a:rPr lang="en-US" sz="2000" b="1" dirty="0">
                <a:solidFill>
                  <a:schemeClr val="tx1">
                    <a:lumMod val="50000"/>
                    <a:lumOff val="50000"/>
                  </a:schemeClr>
                </a:solidFill>
                <a:latin typeface="Courier New" panose="02070309020205020404" pitchFamily="49" charset="0"/>
                <a:cs typeface="Courier New" panose="02070309020205020404" pitchFamily="49" charset="0"/>
              </a:rPr>
              <a:t>MEM</a:t>
            </a:r>
            <a:r>
              <a:rPr lang="en-US" sz="2000" dirty="0">
                <a:solidFill>
                  <a:schemeClr val="tx1">
                    <a:lumMod val="50000"/>
                    <a:lumOff val="50000"/>
                  </a:schemeClr>
                </a:solidFill>
                <a:latin typeface="18 VAG Rounded Light   02390" pitchFamily="2" charset="0"/>
              </a:rPr>
              <a:t> stage output to input of </a:t>
            </a:r>
            <a:r>
              <a:rPr lang="en-US" sz="2000" b="1" dirty="0">
                <a:solidFill>
                  <a:schemeClr val="tx1">
                    <a:lumMod val="50000"/>
                    <a:lumOff val="50000"/>
                  </a:schemeClr>
                </a:solidFill>
                <a:latin typeface="Courier New" panose="02070309020205020404" pitchFamily="49" charset="0"/>
                <a:cs typeface="Courier New" panose="02070309020205020404" pitchFamily="49" charset="0"/>
              </a:rPr>
              <a:t>EX</a:t>
            </a:r>
            <a:r>
              <a:rPr lang="en-US" sz="2000" dirty="0">
                <a:solidFill>
                  <a:schemeClr val="tx1">
                    <a:lumMod val="50000"/>
                    <a:lumOff val="50000"/>
                  </a:schemeClr>
                </a:solidFill>
                <a:latin typeface="18 VAG Rounded Light   02390" pitchFamily="2" charset="0"/>
              </a:rPr>
              <a:t> stage on next clock cycle.</a:t>
            </a:r>
          </a:p>
        </p:txBody>
      </p:sp>
      <p:sp>
        <p:nvSpPr>
          <p:cNvPr id="14" name="Rectangle 13">
            <a:extLst>
              <a:ext uri="{FF2B5EF4-FFF2-40B4-BE49-F238E27FC236}">
                <a16:creationId xmlns:a16="http://schemas.microsoft.com/office/drawing/2014/main" id="{1B9A5A97-6DB4-CB55-4684-0FD0ADB28038}"/>
              </a:ext>
            </a:extLst>
          </p:cNvPr>
          <p:cNvSpPr/>
          <p:nvPr/>
        </p:nvSpPr>
        <p:spPr>
          <a:xfrm>
            <a:off x="5182110" y="2402144"/>
            <a:ext cx="687650" cy="883589"/>
          </a:xfrm>
          <a:prstGeom prst="rect">
            <a:avLst/>
          </a:prstGeom>
          <a:noFill/>
          <a:ln w="57150">
            <a:solidFill>
              <a:schemeClr val="accent5"/>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15" name="TextBox 14">
            <a:extLst>
              <a:ext uri="{FF2B5EF4-FFF2-40B4-BE49-F238E27FC236}">
                <a16:creationId xmlns:a16="http://schemas.microsoft.com/office/drawing/2014/main" id="{49F02310-B125-6545-B090-8216F4707F29}"/>
              </a:ext>
            </a:extLst>
          </p:cNvPr>
          <p:cNvSpPr txBox="1"/>
          <p:nvPr/>
        </p:nvSpPr>
        <p:spPr>
          <a:xfrm>
            <a:off x="8348135" y="2489895"/>
            <a:ext cx="3483064" cy="1015663"/>
          </a:xfrm>
          <a:prstGeom prst="rect">
            <a:avLst/>
          </a:prstGeom>
          <a:noFill/>
        </p:spPr>
        <p:txBody>
          <a:bodyPr wrap="square" rtlCol="0">
            <a:spAutoFit/>
          </a:bodyPr>
          <a:lstStyle/>
          <a:p>
            <a:pPr algn="r"/>
            <a:r>
              <a:rPr lang="en-US" sz="2000" dirty="0">
                <a:solidFill>
                  <a:schemeClr val="accent1"/>
                </a:solidFill>
                <a:latin typeface="18 VAG Rounded Light   02390" pitchFamily="2" charset="0"/>
              </a:rPr>
              <a:t>⚠️ </a:t>
            </a:r>
            <a:r>
              <a:rPr lang="en-US" sz="2000" dirty="0">
                <a:solidFill>
                  <a:schemeClr val="accent5"/>
                </a:solidFill>
                <a:latin typeface="18 VAG Rounded Light   02390" pitchFamily="2" charset="0"/>
              </a:rPr>
              <a:t>3. </a:t>
            </a:r>
            <a:r>
              <a:rPr lang="en-US" sz="2000" b="1" dirty="0">
                <a:solidFill>
                  <a:schemeClr val="accent5"/>
                </a:solidFill>
                <a:latin typeface="Courier New" panose="02070309020205020404" pitchFamily="49" charset="0"/>
                <a:cs typeface="Courier New" panose="02070309020205020404" pitchFamily="49" charset="0"/>
              </a:rPr>
              <a:t>MEM</a:t>
            </a:r>
            <a:r>
              <a:rPr lang="en-US" sz="2000" dirty="0">
                <a:solidFill>
                  <a:schemeClr val="accent5"/>
                </a:solidFill>
                <a:latin typeface="18 VAG Rounded Light   02390" pitchFamily="2" charset="0"/>
              </a:rPr>
              <a:t> stage (</a:t>
            </a:r>
            <a:r>
              <a:rPr lang="en-US" sz="2000" b="1" dirty="0" err="1">
                <a:solidFill>
                  <a:schemeClr val="accent5"/>
                </a:solidFill>
                <a:latin typeface="Courier New" panose="02070309020205020404" pitchFamily="49" charset="0"/>
                <a:cs typeface="Courier New" panose="02070309020205020404" pitchFamily="49" charset="0"/>
              </a:rPr>
              <a:t>lw</a:t>
            </a:r>
            <a:r>
              <a:rPr lang="en-US" sz="2000" dirty="0">
                <a:solidFill>
                  <a:schemeClr val="accent5"/>
                </a:solidFill>
                <a:latin typeface="18 VAG Rounded Light   02390" pitchFamily="2" charset="0"/>
              </a:rPr>
              <a:t>)’s output needed as </a:t>
            </a:r>
            <a:r>
              <a:rPr lang="en-US" sz="2000" b="1" dirty="0">
                <a:solidFill>
                  <a:schemeClr val="accent5"/>
                </a:solidFill>
                <a:latin typeface="Courier New" panose="02070309020205020404" pitchFamily="49" charset="0"/>
                <a:cs typeface="Courier New" panose="02070309020205020404" pitchFamily="49" charset="0"/>
              </a:rPr>
              <a:t>EX</a:t>
            </a:r>
            <a:r>
              <a:rPr lang="en-US" sz="2000" dirty="0">
                <a:solidFill>
                  <a:schemeClr val="accent5"/>
                </a:solidFill>
                <a:latin typeface="18 VAG Rounded Light   02390" pitchFamily="2" charset="0"/>
              </a:rPr>
              <a:t> stage (</a:t>
            </a:r>
            <a:r>
              <a:rPr lang="en-US" sz="2000" b="1" dirty="0">
                <a:solidFill>
                  <a:schemeClr val="accent5"/>
                </a:solidFill>
                <a:latin typeface="Courier New" panose="02070309020205020404" pitchFamily="49" charset="0"/>
                <a:cs typeface="Courier New" panose="02070309020205020404" pitchFamily="49" charset="0"/>
              </a:rPr>
              <a:t>or</a:t>
            </a:r>
            <a:r>
              <a:rPr lang="en-US" sz="2000" dirty="0">
                <a:solidFill>
                  <a:schemeClr val="accent5"/>
                </a:solidFill>
                <a:latin typeface="18 VAG Rounded Light   02390" pitchFamily="2" charset="0"/>
              </a:rPr>
              <a:t>)’s input </a:t>
            </a:r>
            <a:r>
              <a:rPr lang="en-US" sz="2000" i="1" dirty="0">
                <a:solidFill>
                  <a:schemeClr val="accent4"/>
                </a:solidFill>
                <a:latin typeface="18 VAG Rounded Light   02390" pitchFamily="2" charset="0"/>
              </a:rPr>
              <a:t>in the same clock cycle</a:t>
            </a:r>
            <a:r>
              <a:rPr lang="en-US" sz="2000" dirty="0">
                <a:solidFill>
                  <a:schemeClr val="accent5"/>
                </a:solidFill>
                <a:latin typeface="18 VAG Rounded Light   02390" pitchFamily="2" charset="0"/>
              </a:rPr>
              <a:t>.</a:t>
            </a:r>
          </a:p>
        </p:txBody>
      </p:sp>
      <p:sp>
        <p:nvSpPr>
          <p:cNvPr id="21" name="Freeform 20">
            <a:extLst>
              <a:ext uri="{FF2B5EF4-FFF2-40B4-BE49-F238E27FC236}">
                <a16:creationId xmlns:a16="http://schemas.microsoft.com/office/drawing/2014/main" id="{200EAE42-71A6-1586-9C3D-474EBA576B8C}"/>
              </a:ext>
            </a:extLst>
          </p:cNvPr>
          <p:cNvSpPr/>
          <p:nvPr/>
        </p:nvSpPr>
        <p:spPr>
          <a:xfrm>
            <a:off x="5200650" y="2900363"/>
            <a:ext cx="642938" cy="800100"/>
          </a:xfrm>
          <a:custGeom>
            <a:avLst/>
            <a:gdLst>
              <a:gd name="connsiteX0" fmla="*/ 557213 w 642938"/>
              <a:gd name="connsiteY0" fmla="*/ 0 h 800100"/>
              <a:gd name="connsiteX1" fmla="*/ 642938 w 642938"/>
              <a:gd name="connsiteY1" fmla="*/ 171450 h 800100"/>
              <a:gd name="connsiteX2" fmla="*/ 614363 w 642938"/>
              <a:gd name="connsiteY2" fmla="*/ 285750 h 800100"/>
              <a:gd name="connsiteX3" fmla="*/ 600075 w 642938"/>
              <a:gd name="connsiteY3" fmla="*/ 328612 h 800100"/>
              <a:gd name="connsiteX4" fmla="*/ 557213 w 642938"/>
              <a:gd name="connsiteY4" fmla="*/ 371475 h 800100"/>
              <a:gd name="connsiteX5" fmla="*/ 428625 w 642938"/>
              <a:gd name="connsiteY5" fmla="*/ 442912 h 800100"/>
              <a:gd name="connsiteX6" fmla="*/ 314325 w 642938"/>
              <a:gd name="connsiteY6" fmla="*/ 471487 h 800100"/>
              <a:gd name="connsiteX7" fmla="*/ 114300 w 642938"/>
              <a:gd name="connsiteY7" fmla="*/ 500062 h 800100"/>
              <a:gd name="connsiteX8" fmla="*/ 28575 w 642938"/>
              <a:gd name="connsiteY8" fmla="*/ 528637 h 800100"/>
              <a:gd name="connsiteX9" fmla="*/ 0 w 642938"/>
              <a:gd name="connsiteY9" fmla="*/ 614362 h 800100"/>
              <a:gd name="connsiteX10" fmla="*/ 28575 w 642938"/>
              <a:gd name="connsiteY10" fmla="*/ 742950 h 800100"/>
              <a:gd name="connsiteX11" fmla="*/ 42863 w 642938"/>
              <a:gd name="connsiteY11" fmla="*/ 80010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938" h="800100">
                <a:moveTo>
                  <a:pt x="557213" y="0"/>
                </a:moveTo>
                <a:cubicBezTo>
                  <a:pt x="639057" y="130952"/>
                  <a:pt x="617753" y="70712"/>
                  <a:pt x="642938" y="171450"/>
                </a:cubicBezTo>
                <a:cubicBezTo>
                  <a:pt x="633413" y="209550"/>
                  <a:pt x="626783" y="248493"/>
                  <a:pt x="614363" y="285750"/>
                </a:cubicBezTo>
                <a:cubicBezTo>
                  <a:pt x="609600" y="300037"/>
                  <a:pt x="608429" y="316081"/>
                  <a:pt x="600075" y="328612"/>
                </a:cubicBezTo>
                <a:cubicBezTo>
                  <a:pt x="588867" y="345424"/>
                  <a:pt x="573162" y="359070"/>
                  <a:pt x="557213" y="371475"/>
                </a:cubicBezTo>
                <a:cubicBezTo>
                  <a:pt x="501214" y="415030"/>
                  <a:pt x="485538" y="427391"/>
                  <a:pt x="428625" y="442912"/>
                </a:cubicBezTo>
                <a:cubicBezTo>
                  <a:pt x="390736" y="453245"/>
                  <a:pt x="353203" y="465933"/>
                  <a:pt x="314325" y="471487"/>
                </a:cubicBezTo>
                <a:lnTo>
                  <a:pt x="114300" y="500062"/>
                </a:lnTo>
                <a:cubicBezTo>
                  <a:pt x="85725" y="509587"/>
                  <a:pt x="38100" y="500062"/>
                  <a:pt x="28575" y="528637"/>
                </a:cubicBezTo>
                <a:lnTo>
                  <a:pt x="0" y="614362"/>
                </a:lnTo>
                <a:cubicBezTo>
                  <a:pt x="25783" y="769055"/>
                  <a:pt x="439" y="644473"/>
                  <a:pt x="28575" y="742950"/>
                </a:cubicBezTo>
                <a:cubicBezTo>
                  <a:pt x="33969" y="761831"/>
                  <a:pt x="42863" y="800100"/>
                  <a:pt x="42863" y="800100"/>
                </a:cubicBezTo>
              </a:path>
            </a:pathLst>
          </a:custGeom>
          <a:noFill/>
          <a:ln w="38100">
            <a:solidFill>
              <a:schemeClr val="accent5"/>
            </a:solidFill>
            <a:tailEnd type="triangle" w="lg" len="lg"/>
          </a:ln>
          <a:effectLst>
            <a:glow rad="63500">
              <a:srgbClr val="00264A">
                <a:alpha val="4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F0642B41-4E25-C922-F36B-554A350BFEF6}"/>
              </a:ext>
            </a:extLst>
          </p:cNvPr>
          <p:cNvSpPr txBox="1"/>
          <p:nvPr/>
        </p:nvSpPr>
        <p:spPr>
          <a:xfrm>
            <a:off x="8756652" y="5386388"/>
            <a:ext cx="3218569" cy="707886"/>
          </a:xfrm>
          <a:prstGeom prst="rect">
            <a:avLst/>
          </a:prstGeom>
          <a:solidFill>
            <a:schemeClr val="accent3"/>
          </a:solidFill>
        </p:spPr>
        <p:txBody>
          <a:bodyPr wrap="square" rtlCol="0">
            <a:spAutoFit/>
          </a:bodyPr>
          <a:lstStyle/>
          <a:p>
            <a:pPr algn="l"/>
            <a:r>
              <a:rPr lang="en-US" sz="2000" dirty="0">
                <a:latin typeface="18 VAG Rounded Light   02390" pitchFamily="2" charset="0"/>
              </a:rPr>
              <a:t>Loads can result in an unavoidable pipeline stall.</a:t>
            </a:r>
          </a:p>
        </p:txBody>
      </p:sp>
      <p:sp>
        <p:nvSpPr>
          <p:cNvPr id="17" name="TextBox 16">
            <a:extLst>
              <a:ext uri="{FF2B5EF4-FFF2-40B4-BE49-F238E27FC236}">
                <a16:creationId xmlns:a16="http://schemas.microsoft.com/office/drawing/2014/main" id="{74A8F2B9-B6D2-3E3C-5FEA-C463E1486A84}"/>
              </a:ext>
            </a:extLst>
          </p:cNvPr>
          <p:cNvSpPr txBox="1"/>
          <p:nvPr/>
        </p:nvSpPr>
        <p:spPr>
          <a:xfrm>
            <a:off x="4876387" y="3270553"/>
            <a:ext cx="492443" cy="461665"/>
          </a:xfrm>
          <a:prstGeom prst="rect">
            <a:avLst/>
          </a:prstGeom>
          <a:noFill/>
        </p:spPr>
        <p:txBody>
          <a:bodyPr wrap="none" rtlCol="0">
            <a:spAutoFit/>
          </a:bodyPr>
          <a:lstStyle/>
          <a:p>
            <a:r>
              <a:rPr lang="en-US" sz="2400" dirty="0">
                <a:solidFill>
                  <a:schemeClr val="accent1"/>
                </a:solidFill>
                <a:latin typeface="18 VAG Rounded Light   02390" pitchFamily="2" charset="0"/>
              </a:rPr>
              <a:t>❌</a:t>
            </a:r>
          </a:p>
        </p:txBody>
      </p:sp>
    </p:spTree>
    <p:extLst>
      <p:ext uri="{BB962C8B-B14F-4D97-AF65-F5344CB8AC3E}">
        <p14:creationId xmlns:p14="http://schemas.microsoft.com/office/powerpoint/2010/main" val="392651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21"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1F0AF7F-7A86-B0FF-1F28-F4F2CCEB8DA5}"/>
              </a:ext>
            </a:extLst>
          </p:cNvPr>
          <p:cNvPicPr>
            <a:picLocks noChangeAspect="1"/>
          </p:cNvPicPr>
          <p:nvPr/>
        </p:nvPicPr>
        <p:blipFill>
          <a:blip r:embed="rId2"/>
          <a:stretch>
            <a:fillRect/>
          </a:stretch>
        </p:blipFill>
        <p:spPr>
          <a:xfrm>
            <a:off x="3367627" y="4369983"/>
            <a:ext cx="3017520" cy="875550"/>
          </a:xfrm>
          <a:prstGeom prst="rect">
            <a:avLst/>
          </a:prstGeom>
        </p:spPr>
      </p:pic>
      <p:sp>
        <p:nvSpPr>
          <p:cNvPr id="3" name="Title 2">
            <a:extLst>
              <a:ext uri="{FF2B5EF4-FFF2-40B4-BE49-F238E27FC236}">
                <a16:creationId xmlns:a16="http://schemas.microsoft.com/office/drawing/2014/main" id="{3667829A-D3E2-4426-BDD7-94AA8E43B6FA}"/>
              </a:ext>
            </a:extLst>
          </p:cNvPr>
          <p:cNvSpPr>
            <a:spLocks noGrp="1"/>
          </p:cNvSpPr>
          <p:nvPr>
            <p:ph type="title"/>
          </p:nvPr>
        </p:nvSpPr>
        <p:spPr/>
        <p:txBody>
          <a:bodyPr/>
          <a:lstStyle/>
          <a:p>
            <a:r>
              <a:rPr lang="en-US" dirty="0"/>
              <a:t>Data Hazard 3: Loads</a:t>
            </a:r>
          </a:p>
        </p:txBody>
      </p:sp>
      <p:pic>
        <p:nvPicPr>
          <p:cNvPr id="2" name="Picture 1">
            <a:extLst>
              <a:ext uri="{FF2B5EF4-FFF2-40B4-BE49-F238E27FC236}">
                <a16:creationId xmlns:a16="http://schemas.microsoft.com/office/drawing/2014/main" id="{B25EBF42-3C97-7F9E-B736-F4C8D96611FF}"/>
              </a:ext>
            </a:extLst>
          </p:cNvPr>
          <p:cNvPicPr>
            <a:picLocks noChangeAspect="1"/>
          </p:cNvPicPr>
          <p:nvPr/>
        </p:nvPicPr>
        <p:blipFill>
          <a:blip r:embed="rId3"/>
          <a:stretch>
            <a:fillRect/>
          </a:stretch>
        </p:blipFill>
        <p:spPr>
          <a:xfrm>
            <a:off x="2727892" y="3419685"/>
            <a:ext cx="3017520" cy="875550"/>
          </a:xfrm>
          <a:prstGeom prst="rect">
            <a:avLst/>
          </a:prstGeom>
        </p:spPr>
      </p:pic>
      <p:pic>
        <p:nvPicPr>
          <p:cNvPr id="5" name="Picture 4">
            <a:extLst>
              <a:ext uri="{FF2B5EF4-FFF2-40B4-BE49-F238E27FC236}">
                <a16:creationId xmlns:a16="http://schemas.microsoft.com/office/drawing/2014/main" id="{39B1CE8E-78EC-FFC3-21FA-D57D6E7211C7}"/>
              </a:ext>
            </a:extLst>
          </p:cNvPr>
          <p:cNvPicPr>
            <a:picLocks noChangeAspect="1"/>
          </p:cNvPicPr>
          <p:nvPr/>
        </p:nvPicPr>
        <p:blipFill>
          <a:blip r:embed="rId2"/>
          <a:stretch>
            <a:fillRect/>
          </a:stretch>
        </p:blipFill>
        <p:spPr>
          <a:xfrm>
            <a:off x="3985610" y="5337453"/>
            <a:ext cx="3017520" cy="875550"/>
          </a:xfrm>
          <a:prstGeom prst="rect">
            <a:avLst/>
          </a:prstGeom>
        </p:spPr>
      </p:pic>
      <p:cxnSp>
        <p:nvCxnSpPr>
          <p:cNvPr id="6" name="Straight Arrow Connector 5">
            <a:extLst>
              <a:ext uri="{FF2B5EF4-FFF2-40B4-BE49-F238E27FC236}">
                <a16:creationId xmlns:a16="http://schemas.microsoft.com/office/drawing/2014/main" id="{702ACC56-EEE5-3DD8-22A5-174D9005196C}"/>
              </a:ext>
            </a:extLst>
          </p:cNvPr>
          <p:cNvCxnSpPr>
            <a:cxnSpLocks/>
          </p:cNvCxnSpPr>
          <p:nvPr/>
        </p:nvCxnSpPr>
        <p:spPr>
          <a:xfrm>
            <a:off x="2699801" y="3197583"/>
            <a:ext cx="914400"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C4898B7-778F-FCCC-7BC0-60D23C016BE9}"/>
              </a:ext>
            </a:extLst>
          </p:cNvPr>
          <p:cNvSpPr txBox="1"/>
          <p:nvPr/>
        </p:nvSpPr>
        <p:spPr>
          <a:xfrm>
            <a:off x="2010539" y="3029693"/>
            <a:ext cx="603050" cy="369332"/>
          </a:xfrm>
          <a:prstGeom prst="rect">
            <a:avLst/>
          </a:prstGeom>
          <a:noFill/>
        </p:spPr>
        <p:txBody>
          <a:bodyPr wrap="none" rtlCol="0">
            <a:spAutoFit/>
          </a:bodyPr>
          <a:lstStyle/>
          <a:p>
            <a:pPr algn="l"/>
            <a:r>
              <a:rPr lang="en-US" sz="1800" dirty="0">
                <a:solidFill>
                  <a:schemeClr val="bg1"/>
                </a:solidFill>
                <a:latin typeface="18 VAG Rounded Light   02390" pitchFamily="2" charset="0"/>
              </a:rPr>
              <a:t>time</a:t>
            </a:r>
          </a:p>
        </p:txBody>
      </p:sp>
      <p:sp>
        <p:nvSpPr>
          <p:cNvPr id="9" name="Rectangle 8">
            <a:extLst>
              <a:ext uri="{FF2B5EF4-FFF2-40B4-BE49-F238E27FC236}">
                <a16:creationId xmlns:a16="http://schemas.microsoft.com/office/drawing/2014/main" id="{F0642820-B3A2-262A-E893-1A3BE60738CE}"/>
              </a:ext>
            </a:extLst>
          </p:cNvPr>
          <p:cNvSpPr/>
          <p:nvPr/>
        </p:nvSpPr>
        <p:spPr>
          <a:xfrm>
            <a:off x="4478895" y="3457606"/>
            <a:ext cx="803508" cy="883589"/>
          </a:xfrm>
          <a:prstGeom prst="rect">
            <a:avLst/>
          </a:prstGeom>
          <a:noFill/>
          <a:ln w="57150">
            <a:solidFill>
              <a:schemeClr val="accent5"/>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17" name="TextBox 16">
            <a:extLst>
              <a:ext uri="{FF2B5EF4-FFF2-40B4-BE49-F238E27FC236}">
                <a16:creationId xmlns:a16="http://schemas.microsoft.com/office/drawing/2014/main" id="{2D5F55FF-CDF6-E90B-7063-0E9214574E25}"/>
              </a:ext>
            </a:extLst>
          </p:cNvPr>
          <p:cNvSpPr txBox="1"/>
          <p:nvPr/>
        </p:nvSpPr>
        <p:spPr>
          <a:xfrm>
            <a:off x="216779" y="3698094"/>
            <a:ext cx="2396810" cy="2328843"/>
          </a:xfrm>
          <a:prstGeom prst="rect">
            <a:avLst/>
          </a:prstGeom>
          <a:noFill/>
        </p:spPr>
        <p:txBody>
          <a:bodyPr wrap="none" rtlCol="0">
            <a:spAutoFit/>
          </a:bodyPr>
          <a:lstStyle/>
          <a:p>
            <a:pPr algn="l">
              <a:spcBef>
                <a:spcPts val="4400"/>
              </a:spcBef>
            </a:pPr>
            <a:r>
              <a:rPr lang="en-US" sz="2400" b="1" dirty="0" err="1">
                <a:solidFill>
                  <a:schemeClr val="bg1"/>
                </a:solidFill>
                <a:latin typeface="Courier New" panose="02070309020205020404" pitchFamily="49" charset="0"/>
                <a:cs typeface="Courier New" panose="02070309020205020404" pitchFamily="49" charset="0"/>
              </a:rPr>
              <a:t>lw</a:t>
            </a:r>
            <a:r>
              <a:rPr lang="en-US" sz="2400" b="1" dirty="0">
                <a:solidFill>
                  <a:schemeClr val="bg1"/>
                </a:solidFill>
                <a:latin typeface="Courier New" panose="02070309020205020404" pitchFamily="49" charset="0"/>
                <a:cs typeface="Courier New" panose="02070309020205020404" pitchFamily="49" charset="0"/>
              </a:rPr>
              <a:t> </a:t>
            </a:r>
            <a:r>
              <a:rPr lang="en-US" sz="2400" b="1" u="sng" dirty="0">
                <a:solidFill>
                  <a:schemeClr val="accent5"/>
                </a:solidFill>
                <a:latin typeface="Courier New" panose="02070309020205020404" pitchFamily="49" charset="0"/>
                <a:cs typeface="Courier New" panose="02070309020205020404" pitchFamily="49" charset="0"/>
              </a:rPr>
              <a:t>s1</a:t>
            </a:r>
            <a:r>
              <a:rPr lang="en-US" sz="2400" b="1" dirty="0">
                <a:solidFill>
                  <a:schemeClr val="bg1"/>
                </a:solidFill>
                <a:latin typeface="Courier New" panose="02070309020205020404" pitchFamily="49" charset="0"/>
                <a:cs typeface="Courier New" panose="02070309020205020404" pitchFamily="49" charset="0"/>
              </a:rPr>
              <a:t>,8(s0)</a:t>
            </a: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or t3,</a:t>
            </a:r>
            <a:r>
              <a:rPr lang="en-US" sz="2400" b="1" u="sng" dirty="0">
                <a:solidFill>
                  <a:schemeClr val="accent5"/>
                </a:solidFill>
                <a:latin typeface="Courier New" panose="02070309020205020404" pitchFamily="49" charset="0"/>
                <a:cs typeface="Courier New" panose="02070309020205020404" pitchFamily="49" charset="0"/>
              </a:rPr>
              <a:t>s1</a:t>
            </a:r>
            <a:r>
              <a:rPr lang="en-US" sz="2400" b="1" dirty="0">
                <a:solidFill>
                  <a:schemeClr val="bg1"/>
                </a:solidFill>
                <a:latin typeface="Courier New" panose="02070309020205020404" pitchFamily="49" charset="0"/>
                <a:cs typeface="Courier New" panose="02070309020205020404" pitchFamily="49" charset="0"/>
              </a:rPr>
              <a:t>,t1</a:t>
            </a: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and t4,s1,t2</a:t>
            </a:r>
          </a:p>
        </p:txBody>
      </p:sp>
      <p:sp>
        <p:nvSpPr>
          <p:cNvPr id="27" name="TextBox 26">
            <a:extLst>
              <a:ext uri="{FF2B5EF4-FFF2-40B4-BE49-F238E27FC236}">
                <a16:creationId xmlns:a16="http://schemas.microsoft.com/office/drawing/2014/main" id="{5F6875A6-40EA-1511-10B3-445FAF8AFDBC}"/>
              </a:ext>
            </a:extLst>
          </p:cNvPr>
          <p:cNvSpPr txBox="1"/>
          <p:nvPr/>
        </p:nvSpPr>
        <p:spPr>
          <a:xfrm>
            <a:off x="216779" y="3698094"/>
            <a:ext cx="2396810" cy="2328843"/>
          </a:xfrm>
          <a:prstGeom prst="rect">
            <a:avLst/>
          </a:prstGeom>
          <a:gradFill>
            <a:gsLst>
              <a:gs pos="0">
                <a:schemeClr val="tx1"/>
              </a:gs>
              <a:gs pos="50000">
                <a:srgbClr val="00152A"/>
              </a:gs>
              <a:gs pos="100000">
                <a:srgbClr val="00264A"/>
              </a:gs>
            </a:gsLst>
            <a:lin ang="5400000" scaled="0"/>
          </a:gradFill>
        </p:spPr>
        <p:txBody>
          <a:bodyPr wrap="square" rtlCol="0">
            <a:spAutoFit/>
          </a:bodyPr>
          <a:lstStyle/>
          <a:p>
            <a:pPr algn="l">
              <a:spcBef>
                <a:spcPts val="4400"/>
              </a:spcBef>
            </a:pPr>
            <a:r>
              <a:rPr lang="en-US" sz="2400" b="1" dirty="0" err="1">
                <a:solidFill>
                  <a:schemeClr val="bg1"/>
                </a:solidFill>
                <a:latin typeface="Courier New" panose="02070309020205020404" pitchFamily="49" charset="0"/>
                <a:cs typeface="Courier New" panose="02070309020205020404" pitchFamily="49" charset="0"/>
              </a:rPr>
              <a:t>lw</a:t>
            </a:r>
            <a:r>
              <a:rPr lang="en-US" sz="2400" b="1" dirty="0">
                <a:solidFill>
                  <a:schemeClr val="bg1"/>
                </a:solidFill>
                <a:latin typeface="Courier New" panose="02070309020205020404" pitchFamily="49" charset="0"/>
                <a:cs typeface="Courier New" panose="02070309020205020404" pitchFamily="49" charset="0"/>
              </a:rPr>
              <a:t> </a:t>
            </a:r>
            <a:r>
              <a:rPr lang="en-US" sz="2400" b="1" u="sng" dirty="0">
                <a:solidFill>
                  <a:schemeClr val="accent5"/>
                </a:solidFill>
                <a:latin typeface="Courier New" panose="02070309020205020404" pitchFamily="49" charset="0"/>
                <a:cs typeface="Courier New" panose="02070309020205020404" pitchFamily="49" charset="0"/>
              </a:rPr>
              <a:t>s1</a:t>
            </a:r>
            <a:r>
              <a:rPr lang="en-US" sz="2400" b="1" dirty="0">
                <a:solidFill>
                  <a:schemeClr val="bg1"/>
                </a:solidFill>
                <a:latin typeface="Courier New" panose="02070309020205020404" pitchFamily="49" charset="0"/>
                <a:cs typeface="Courier New" panose="02070309020205020404" pitchFamily="49" charset="0"/>
              </a:rPr>
              <a:t>,8(s0)</a:t>
            </a:r>
          </a:p>
          <a:p>
            <a:pPr>
              <a:spcBef>
                <a:spcPts val="4400"/>
              </a:spcBef>
            </a:pPr>
            <a:r>
              <a:rPr lang="en-US" sz="2400" b="1" dirty="0">
                <a:solidFill>
                  <a:schemeClr val="bg1"/>
                </a:solidFill>
                <a:latin typeface="Courier New" panose="02070309020205020404" pitchFamily="49" charset="0"/>
                <a:cs typeface="Courier New" panose="02070309020205020404" pitchFamily="49" charset="0"/>
              </a:rPr>
              <a:t>or </a:t>
            </a:r>
            <a:r>
              <a:rPr lang="en-US" sz="2400" b="1" dirty="0">
                <a:solidFill>
                  <a:schemeClr val="bg1"/>
                </a:solidFill>
                <a:latin typeface="Courier New" panose="02070309020205020404" pitchFamily="49" charset="0"/>
                <a:cs typeface="Courier New" panose="02070309020205020404" pitchFamily="49" charset="0"/>
                <a:sym typeface="Wingdings" pitchFamily="2" charset="2"/>
              </a:rPr>
              <a:t> </a:t>
            </a:r>
            <a:r>
              <a:rPr lang="en-US" sz="2400" b="1" dirty="0" err="1">
                <a:solidFill>
                  <a:schemeClr val="bg1"/>
                </a:solidFill>
                <a:latin typeface="Courier New" panose="02070309020205020404" pitchFamily="49" charset="0"/>
                <a:cs typeface="Courier New" panose="02070309020205020404" pitchFamily="49" charset="0"/>
                <a:sym typeface="Wingdings" pitchFamily="2" charset="2"/>
              </a:rPr>
              <a:t>nop</a:t>
            </a:r>
            <a:endParaRPr lang="en-US" sz="2400" b="1" dirty="0">
              <a:solidFill>
                <a:schemeClr val="bg1"/>
              </a:solidFill>
              <a:latin typeface="Courier New" panose="02070309020205020404" pitchFamily="49" charset="0"/>
              <a:cs typeface="Courier New" panose="02070309020205020404" pitchFamily="49" charset="0"/>
            </a:endParaRP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or t3,</a:t>
            </a:r>
            <a:r>
              <a:rPr lang="en-US" sz="2400" b="1" u="sng" dirty="0">
                <a:solidFill>
                  <a:schemeClr val="accent5"/>
                </a:solidFill>
                <a:latin typeface="Courier New" panose="02070309020205020404" pitchFamily="49" charset="0"/>
                <a:cs typeface="Courier New" panose="02070309020205020404" pitchFamily="49" charset="0"/>
              </a:rPr>
              <a:t>s1</a:t>
            </a:r>
            <a:r>
              <a:rPr lang="en-US" sz="2400" b="1" dirty="0">
                <a:solidFill>
                  <a:schemeClr val="bg1"/>
                </a:solidFill>
                <a:latin typeface="Courier New" panose="02070309020205020404" pitchFamily="49" charset="0"/>
                <a:cs typeface="Courier New" panose="02070309020205020404" pitchFamily="49" charset="0"/>
              </a:rPr>
              <a:t>,t1</a:t>
            </a:r>
          </a:p>
        </p:txBody>
      </p:sp>
      <p:sp>
        <p:nvSpPr>
          <p:cNvPr id="29" name="TextBox 28">
            <a:extLst>
              <a:ext uri="{FF2B5EF4-FFF2-40B4-BE49-F238E27FC236}">
                <a16:creationId xmlns:a16="http://schemas.microsoft.com/office/drawing/2014/main" id="{B3DC5F3D-F0BB-E1A6-58E2-9940D8581E2C}"/>
              </a:ext>
            </a:extLst>
          </p:cNvPr>
          <p:cNvSpPr txBox="1"/>
          <p:nvPr/>
        </p:nvSpPr>
        <p:spPr>
          <a:xfrm>
            <a:off x="7642176" y="3316946"/>
            <a:ext cx="3483064" cy="1015663"/>
          </a:xfrm>
          <a:prstGeom prst="rect">
            <a:avLst/>
          </a:prstGeom>
          <a:noFill/>
        </p:spPr>
        <p:txBody>
          <a:bodyPr wrap="square" rtlCol="0">
            <a:spAutoFit/>
          </a:bodyPr>
          <a:lstStyle/>
          <a:p>
            <a:r>
              <a:rPr lang="en-US" sz="2000" dirty="0">
                <a:solidFill>
                  <a:schemeClr val="accent1"/>
                </a:solidFill>
                <a:latin typeface="18 VAG Rounded Light   02390" pitchFamily="2" charset="0"/>
              </a:rPr>
              <a:t>⚠️ </a:t>
            </a:r>
            <a:r>
              <a:rPr lang="en-US" sz="2000" b="1" dirty="0">
                <a:solidFill>
                  <a:schemeClr val="accent5"/>
                </a:solidFill>
                <a:latin typeface="Courier New" panose="02070309020205020404" pitchFamily="49" charset="0"/>
                <a:cs typeface="Courier New" panose="02070309020205020404" pitchFamily="49" charset="0"/>
              </a:rPr>
              <a:t>MEM</a:t>
            </a:r>
            <a:r>
              <a:rPr lang="en-US" sz="2000" dirty="0">
                <a:solidFill>
                  <a:schemeClr val="accent5"/>
                </a:solidFill>
                <a:latin typeface="18 VAG Rounded Light   02390" pitchFamily="2" charset="0"/>
              </a:rPr>
              <a:t> stage (</a:t>
            </a:r>
            <a:r>
              <a:rPr lang="en-US" sz="2000" b="1" dirty="0" err="1">
                <a:solidFill>
                  <a:schemeClr val="accent5"/>
                </a:solidFill>
                <a:latin typeface="Courier New" panose="02070309020205020404" pitchFamily="49" charset="0"/>
                <a:cs typeface="Courier New" panose="02070309020205020404" pitchFamily="49" charset="0"/>
              </a:rPr>
              <a:t>lw</a:t>
            </a:r>
            <a:r>
              <a:rPr lang="en-US" sz="2000" dirty="0">
                <a:solidFill>
                  <a:schemeClr val="accent5"/>
                </a:solidFill>
                <a:latin typeface="18 VAG Rounded Light   02390" pitchFamily="2" charset="0"/>
              </a:rPr>
              <a:t>)’s output needed as </a:t>
            </a:r>
            <a:r>
              <a:rPr lang="en-US" sz="2000" b="1" dirty="0">
                <a:solidFill>
                  <a:schemeClr val="accent5"/>
                </a:solidFill>
                <a:latin typeface="Courier New" panose="02070309020205020404" pitchFamily="49" charset="0"/>
                <a:cs typeface="Courier New" panose="02070309020205020404" pitchFamily="49" charset="0"/>
              </a:rPr>
              <a:t>EX</a:t>
            </a:r>
            <a:r>
              <a:rPr lang="en-US" sz="2000" dirty="0">
                <a:solidFill>
                  <a:schemeClr val="accent5"/>
                </a:solidFill>
                <a:latin typeface="18 VAG Rounded Light   02390" pitchFamily="2" charset="0"/>
              </a:rPr>
              <a:t> stage (</a:t>
            </a:r>
            <a:r>
              <a:rPr lang="en-US" sz="2000" b="1" dirty="0">
                <a:solidFill>
                  <a:schemeClr val="accent5"/>
                </a:solidFill>
                <a:latin typeface="Courier New" panose="02070309020205020404" pitchFamily="49" charset="0"/>
                <a:cs typeface="Courier New" panose="02070309020205020404" pitchFamily="49" charset="0"/>
              </a:rPr>
              <a:t>or</a:t>
            </a:r>
            <a:r>
              <a:rPr lang="en-US" sz="2000" dirty="0">
                <a:solidFill>
                  <a:schemeClr val="accent5"/>
                </a:solidFill>
                <a:latin typeface="18 VAG Rounded Light   02390" pitchFamily="2" charset="0"/>
              </a:rPr>
              <a:t>)’s input </a:t>
            </a:r>
            <a:r>
              <a:rPr lang="en-US" sz="2000" i="1" dirty="0">
                <a:solidFill>
                  <a:schemeClr val="accent4"/>
                </a:solidFill>
                <a:latin typeface="18 VAG Rounded Light   02390" pitchFamily="2" charset="0"/>
              </a:rPr>
              <a:t>in the same clock cycle</a:t>
            </a:r>
            <a:r>
              <a:rPr lang="en-US" sz="2000" dirty="0">
                <a:solidFill>
                  <a:schemeClr val="accent5"/>
                </a:solidFill>
                <a:latin typeface="18 VAG Rounded Light   02390" pitchFamily="2" charset="0"/>
              </a:rPr>
              <a:t>.</a:t>
            </a:r>
          </a:p>
        </p:txBody>
      </p:sp>
      <p:sp>
        <p:nvSpPr>
          <p:cNvPr id="30" name="TextBox 29">
            <a:extLst>
              <a:ext uri="{FF2B5EF4-FFF2-40B4-BE49-F238E27FC236}">
                <a16:creationId xmlns:a16="http://schemas.microsoft.com/office/drawing/2014/main" id="{FB29A0BD-3F20-E830-5960-A154B8B1D8A8}"/>
              </a:ext>
            </a:extLst>
          </p:cNvPr>
          <p:cNvSpPr txBox="1"/>
          <p:nvPr/>
        </p:nvSpPr>
        <p:spPr>
          <a:xfrm>
            <a:off x="7642176" y="5300161"/>
            <a:ext cx="3483064" cy="1015663"/>
          </a:xfrm>
          <a:prstGeom prst="rect">
            <a:avLst/>
          </a:prstGeom>
          <a:noFill/>
        </p:spPr>
        <p:txBody>
          <a:bodyPr wrap="square" rtlCol="0">
            <a:spAutoFit/>
          </a:bodyPr>
          <a:lstStyle/>
          <a:p>
            <a:pPr algn="l"/>
            <a:r>
              <a:rPr lang="en-US" sz="2000" dirty="0">
                <a:solidFill>
                  <a:schemeClr val="accent1"/>
                </a:solidFill>
                <a:latin typeface="18 VAG Rounded Light   02390" pitchFamily="2" charset="0"/>
              </a:rPr>
              <a:t>Forwarding sends data to</a:t>
            </a:r>
            <a:br>
              <a:rPr lang="en-US" sz="2000" dirty="0">
                <a:solidFill>
                  <a:schemeClr val="accent1"/>
                </a:solidFill>
                <a:latin typeface="18 VAG Rounded Light   02390" pitchFamily="2" charset="0"/>
              </a:rPr>
            </a:br>
            <a:r>
              <a:rPr lang="en-US" sz="2000" i="1" dirty="0">
                <a:solidFill>
                  <a:schemeClr val="accent4"/>
                </a:solidFill>
                <a:latin typeface="18 VAG Rounded Light   02390" pitchFamily="2" charset="0"/>
              </a:rPr>
              <a:t>the</a:t>
            </a:r>
            <a:r>
              <a:rPr lang="en-US" sz="2000" dirty="0">
                <a:solidFill>
                  <a:schemeClr val="accent4"/>
                </a:solidFill>
                <a:latin typeface="18 VAG Rounded Light   02390" pitchFamily="2" charset="0"/>
              </a:rPr>
              <a:t> </a:t>
            </a:r>
            <a:r>
              <a:rPr lang="en-US" sz="2000" i="1" dirty="0">
                <a:solidFill>
                  <a:schemeClr val="accent4"/>
                </a:solidFill>
                <a:latin typeface="18 VAG Rounded Light   02390" pitchFamily="2" charset="0"/>
              </a:rPr>
              <a:t>next clock cycle</a:t>
            </a:r>
            <a:r>
              <a:rPr lang="en-US" sz="2000" dirty="0">
                <a:solidFill>
                  <a:schemeClr val="accent1"/>
                </a:solidFill>
                <a:latin typeface="18 VAG Rounded Light   02390" pitchFamily="2" charset="0"/>
              </a:rPr>
              <a:t>.</a:t>
            </a:r>
            <a:br>
              <a:rPr lang="en-US" sz="2000" dirty="0">
                <a:solidFill>
                  <a:schemeClr val="accent1"/>
                </a:solidFill>
                <a:latin typeface="18 VAG Rounded Light   02390" pitchFamily="2" charset="0"/>
              </a:rPr>
            </a:br>
            <a:r>
              <a:rPr lang="en-US" sz="2000" dirty="0">
                <a:solidFill>
                  <a:schemeClr val="accent1"/>
                </a:solidFill>
                <a:latin typeface="18 VAG Rounded Light   02390" pitchFamily="2" charset="0"/>
              </a:rPr>
              <a:t>Cannot go backwards in time!</a:t>
            </a:r>
          </a:p>
        </p:txBody>
      </p:sp>
      <p:sp>
        <p:nvSpPr>
          <p:cNvPr id="32" name="Content Placeholder 31">
            <a:extLst>
              <a:ext uri="{FF2B5EF4-FFF2-40B4-BE49-F238E27FC236}">
                <a16:creationId xmlns:a16="http://schemas.microsoft.com/office/drawing/2014/main" id="{387B5570-1523-1369-E845-388B9C662696}"/>
              </a:ext>
            </a:extLst>
          </p:cNvPr>
          <p:cNvSpPr>
            <a:spLocks noGrp="1"/>
          </p:cNvSpPr>
          <p:nvPr>
            <p:ph idx="1"/>
          </p:nvPr>
        </p:nvSpPr>
        <p:spPr>
          <a:xfrm>
            <a:off x="288413" y="916710"/>
            <a:ext cx="11332079" cy="2202047"/>
          </a:xfrm>
        </p:spPr>
        <p:txBody>
          <a:bodyPr/>
          <a:lstStyle/>
          <a:p>
            <a:r>
              <a:rPr lang="en-US" sz="3200" dirty="0"/>
              <a:t>The instruction slot after a load is called the </a:t>
            </a:r>
            <a:r>
              <a:rPr lang="en-US" sz="3200" b="0" i="1" dirty="0">
                <a:solidFill>
                  <a:schemeClr val="accent4"/>
                </a:solidFill>
                <a:latin typeface="18 VAG ROUNDED LIGHT   02390" pitchFamily="2" charset="0"/>
              </a:rPr>
              <a:t>load delay slot</a:t>
            </a:r>
            <a:r>
              <a:rPr lang="en-US" sz="3200" dirty="0"/>
              <a:t>.</a:t>
            </a:r>
          </a:p>
          <a:p>
            <a:r>
              <a:rPr lang="en-US" sz="3200" dirty="0"/>
              <a:t>If this instruction uses the result of load:</a:t>
            </a:r>
          </a:p>
          <a:p>
            <a:pPr lvl="1"/>
            <a:r>
              <a:rPr lang="en-US" sz="2800" dirty="0"/>
              <a:t>The hardware must </a:t>
            </a:r>
            <a:r>
              <a:rPr lang="en-US" sz="2800" b="0" i="1" dirty="0">
                <a:solidFill>
                  <a:schemeClr val="accent4">
                    <a:alpha val="99000"/>
                  </a:schemeClr>
                </a:solidFill>
                <a:latin typeface="18 VAG ROUNDED LIGHT   02390" pitchFamily="2" charset="0"/>
              </a:rPr>
              <a:t>stall for one cycle</a:t>
            </a:r>
            <a:r>
              <a:rPr lang="en-US" sz="2800" dirty="0"/>
              <a:t> (plus </a:t>
            </a:r>
            <a:r>
              <a:rPr lang="en-US" sz="2800" i="1" dirty="0">
                <a:solidFill>
                  <a:schemeClr val="accent1"/>
                </a:solidFill>
              </a:rPr>
              <a:t>forwarding</a:t>
            </a:r>
            <a:r>
              <a:rPr lang="en-US" sz="2800" dirty="0"/>
              <a:t>).</a:t>
            </a:r>
          </a:p>
          <a:p>
            <a:pPr lvl="1"/>
            <a:r>
              <a:rPr lang="en-US" sz="2800" dirty="0"/>
              <a:t>This results in performance loss!</a:t>
            </a:r>
          </a:p>
        </p:txBody>
      </p:sp>
      <p:grpSp>
        <p:nvGrpSpPr>
          <p:cNvPr id="34" name="Group 33">
            <a:extLst>
              <a:ext uri="{FF2B5EF4-FFF2-40B4-BE49-F238E27FC236}">
                <a16:creationId xmlns:a16="http://schemas.microsoft.com/office/drawing/2014/main" id="{1BFDA759-9606-A74D-B710-732821BE9E43}"/>
              </a:ext>
            </a:extLst>
          </p:cNvPr>
          <p:cNvGrpSpPr/>
          <p:nvPr/>
        </p:nvGrpSpPr>
        <p:grpSpPr>
          <a:xfrm>
            <a:off x="3976990" y="4577066"/>
            <a:ext cx="2461401" cy="701000"/>
            <a:chOff x="3976990" y="4577066"/>
            <a:chExt cx="2461401" cy="701000"/>
          </a:xfrm>
        </p:grpSpPr>
        <p:grpSp>
          <p:nvGrpSpPr>
            <p:cNvPr id="21" name="Group 20">
              <a:extLst>
                <a:ext uri="{FF2B5EF4-FFF2-40B4-BE49-F238E27FC236}">
                  <a16:creationId xmlns:a16="http://schemas.microsoft.com/office/drawing/2014/main" id="{45324AC5-B820-8506-04A0-1024EA9797F6}"/>
                </a:ext>
              </a:extLst>
            </p:cNvPr>
            <p:cNvGrpSpPr/>
            <p:nvPr/>
          </p:nvGrpSpPr>
          <p:grpSpPr>
            <a:xfrm>
              <a:off x="4604516" y="4577066"/>
              <a:ext cx="1833875" cy="701000"/>
              <a:chOff x="4604516" y="2568652"/>
              <a:chExt cx="1833875" cy="701000"/>
            </a:xfrm>
          </p:grpSpPr>
          <p:sp>
            <p:nvSpPr>
              <p:cNvPr id="24" name="Cloud 23">
                <a:extLst>
                  <a:ext uri="{FF2B5EF4-FFF2-40B4-BE49-F238E27FC236}">
                    <a16:creationId xmlns:a16="http://schemas.microsoft.com/office/drawing/2014/main" id="{D0C665D2-9E22-2FAE-D208-D020B9215A2B}"/>
                  </a:ext>
                </a:extLst>
              </p:cNvPr>
              <p:cNvSpPr/>
              <p:nvPr/>
            </p:nvSpPr>
            <p:spPr>
              <a:xfrm>
                <a:off x="4604516" y="2568652"/>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sp>
            <p:nvSpPr>
              <p:cNvPr id="25" name="Cloud 24">
                <a:extLst>
                  <a:ext uri="{FF2B5EF4-FFF2-40B4-BE49-F238E27FC236}">
                    <a16:creationId xmlns:a16="http://schemas.microsoft.com/office/drawing/2014/main" id="{946C1EA6-43DB-630B-4B0B-264885BA4CEF}"/>
                  </a:ext>
                </a:extLst>
              </p:cNvPr>
              <p:cNvSpPr/>
              <p:nvPr/>
            </p:nvSpPr>
            <p:spPr>
              <a:xfrm>
                <a:off x="5240439" y="2568652"/>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sp>
            <p:nvSpPr>
              <p:cNvPr id="26" name="Cloud 25">
                <a:extLst>
                  <a:ext uri="{FF2B5EF4-FFF2-40B4-BE49-F238E27FC236}">
                    <a16:creationId xmlns:a16="http://schemas.microsoft.com/office/drawing/2014/main" id="{3CEBD351-3690-4824-B709-2CC862A8E7AB}"/>
                  </a:ext>
                </a:extLst>
              </p:cNvPr>
              <p:cNvSpPr/>
              <p:nvPr/>
            </p:nvSpPr>
            <p:spPr>
              <a:xfrm>
                <a:off x="5876362" y="2568652"/>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grpSp>
        <p:sp>
          <p:nvSpPr>
            <p:cNvPr id="33" name="Cloud 32">
              <a:extLst>
                <a:ext uri="{FF2B5EF4-FFF2-40B4-BE49-F238E27FC236}">
                  <a16:creationId xmlns:a16="http://schemas.microsoft.com/office/drawing/2014/main" id="{536743E0-3418-BE49-8F36-F1AE3A6C596D}"/>
                </a:ext>
              </a:extLst>
            </p:cNvPr>
            <p:cNvSpPr/>
            <p:nvPr/>
          </p:nvSpPr>
          <p:spPr>
            <a:xfrm>
              <a:off x="3976990" y="4577066"/>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grpSp>
      <p:sp>
        <p:nvSpPr>
          <p:cNvPr id="4" name="Freeform 3">
            <a:extLst>
              <a:ext uri="{FF2B5EF4-FFF2-40B4-BE49-F238E27FC236}">
                <a16:creationId xmlns:a16="http://schemas.microsoft.com/office/drawing/2014/main" id="{02261F4C-7C61-724E-C247-526DBCF89133}"/>
              </a:ext>
            </a:extLst>
          </p:cNvPr>
          <p:cNvSpPr/>
          <p:nvPr/>
        </p:nvSpPr>
        <p:spPr>
          <a:xfrm>
            <a:off x="4620077" y="4003449"/>
            <a:ext cx="642938" cy="800100"/>
          </a:xfrm>
          <a:custGeom>
            <a:avLst/>
            <a:gdLst>
              <a:gd name="connsiteX0" fmla="*/ 557213 w 642938"/>
              <a:gd name="connsiteY0" fmla="*/ 0 h 800100"/>
              <a:gd name="connsiteX1" fmla="*/ 642938 w 642938"/>
              <a:gd name="connsiteY1" fmla="*/ 171450 h 800100"/>
              <a:gd name="connsiteX2" fmla="*/ 614363 w 642938"/>
              <a:gd name="connsiteY2" fmla="*/ 285750 h 800100"/>
              <a:gd name="connsiteX3" fmla="*/ 600075 w 642938"/>
              <a:gd name="connsiteY3" fmla="*/ 328612 h 800100"/>
              <a:gd name="connsiteX4" fmla="*/ 557213 w 642938"/>
              <a:gd name="connsiteY4" fmla="*/ 371475 h 800100"/>
              <a:gd name="connsiteX5" fmla="*/ 428625 w 642938"/>
              <a:gd name="connsiteY5" fmla="*/ 442912 h 800100"/>
              <a:gd name="connsiteX6" fmla="*/ 314325 w 642938"/>
              <a:gd name="connsiteY6" fmla="*/ 471487 h 800100"/>
              <a:gd name="connsiteX7" fmla="*/ 114300 w 642938"/>
              <a:gd name="connsiteY7" fmla="*/ 500062 h 800100"/>
              <a:gd name="connsiteX8" fmla="*/ 28575 w 642938"/>
              <a:gd name="connsiteY8" fmla="*/ 528637 h 800100"/>
              <a:gd name="connsiteX9" fmla="*/ 0 w 642938"/>
              <a:gd name="connsiteY9" fmla="*/ 614362 h 800100"/>
              <a:gd name="connsiteX10" fmla="*/ 28575 w 642938"/>
              <a:gd name="connsiteY10" fmla="*/ 742950 h 800100"/>
              <a:gd name="connsiteX11" fmla="*/ 42863 w 642938"/>
              <a:gd name="connsiteY11" fmla="*/ 80010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938" h="800100">
                <a:moveTo>
                  <a:pt x="557213" y="0"/>
                </a:moveTo>
                <a:cubicBezTo>
                  <a:pt x="639057" y="130952"/>
                  <a:pt x="617753" y="70712"/>
                  <a:pt x="642938" y="171450"/>
                </a:cubicBezTo>
                <a:cubicBezTo>
                  <a:pt x="633413" y="209550"/>
                  <a:pt x="626783" y="248493"/>
                  <a:pt x="614363" y="285750"/>
                </a:cubicBezTo>
                <a:cubicBezTo>
                  <a:pt x="609600" y="300037"/>
                  <a:pt x="608429" y="316081"/>
                  <a:pt x="600075" y="328612"/>
                </a:cubicBezTo>
                <a:cubicBezTo>
                  <a:pt x="588867" y="345424"/>
                  <a:pt x="573162" y="359070"/>
                  <a:pt x="557213" y="371475"/>
                </a:cubicBezTo>
                <a:cubicBezTo>
                  <a:pt x="501214" y="415030"/>
                  <a:pt x="485538" y="427391"/>
                  <a:pt x="428625" y="442912"/>
                </a:cubicBezTo>
                <a:cubicBezTo>
                  <a:pt x="390736" y="453245"/>
                  <a:pt x="353203" y="465933"/>
                  <a:pt x="314325" y="471487"/>
                </a:cubicBezTo>
                <a:lnTo>
                  <a:pt x="114300" y="500062"/>
                </a:lnTo>
                <a:cubicBezTo>
                  <a:pt x="85725" y="509587"/>
                  <a:pt x="38100" y="500062"/>
                  <a:pt x="28575" y="528637"/>
                </a:cubicBezTo>
                <a:lnTo>
                  <a:pt x="0" y="614362"/>
                </a:lnTo>
                <a:cubicBezTo>
                  <a:pt x="25783" y="769055"/>
                  <a:pt x="439" y="644473"/>
                  <a:pt x="28575" y="742950"/>
                </a:cubicBezTo>
                <a:cubicBezTo>
                  <a:pt x="33969" y="761831"/>
                  <a:pt x="42863" y="800100"/>
                  <a:pt x="42863" y="800100"/>
                </a:cubicBezTo>
              </a:path>
            </a:pathLst>
          </a:custGeom>
          <a:noFill/>
          <a:ln w="38100">
            <a:solidFill>
              <a:schemeClr val="accent5"/>
            </a:solidFill>
            <a:tailEnd type="triangle" w="lg" len="lg"/>
          </a:ln>
          <a:effectLst>
            <a:glow rad="63500">
              <a:srgbClr val="00264A">
                <a:alpha val="4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Freeform 7">
            <a:extLst>
              <a:ext uri="{FF2B5EF4-FFF2-40B4-BE49-F238E27FC236}">
                <a16:creationId xmlns:a16="http://schemas.microsoft.com/office/drawing/2014/main" id="{30A09F8F-6FDB-9CE4-563C-6BC7B24CEEC2}"/>
              </a:ext>
            </a:extLst>
          </p:cNvPr>
          <p:cNvSpPr/>
          <p:nvPr/>
        </p:nvSpPr>
        <p:spPr>
          <a:xfrm>
            <a:off x="5178065" y="3963820"/>
            <a:ext cx="178232" cy="1665476"/>
          </a:xfrm>
          <a:custGeom>
            <a:avLst/>
            <a:gdLst>
              <a:gd name="connsiteX0" fmla="*/ 0 w 151545"/>
              <a:gd name="connsiteY0" fmla="*/ 0 h 2864223"/>
              <a:gd name="connsiteX1" fmla="*/ 40341 w 151545"/>
              <a:gd name="connsiteY1" fmla="*/ 94129 h 2864223"/>
              <a:gd name="connsiteX2" fmla="*/ 67235 w 151545"/>
              <a:gd name="connsiteY2" fmla="*/ 134470 h 2864223"/>
              <a:gd name="connsiteX3" fmla="*/ 94129 w 151545"/>
              <a:gd name="connsiteY3" fmla="*/ 215153 h 2864223"/>
              <a:gd name="connsiteX4" fmla="*/ 107576 w 151545"/>
              <a:gd name="connsiteY4" fmla="*/ 255494 h 2864223"/>
              <a:gd name="connsiteX5" fmla="*/ 121023 w 151545"/>
              <a:gd name="connsiteY5" fmla="*/ 295835 h 2864223"/>
              <a:gd name="connsiteX6" fmla="*/ 134470 w 151545"/>
              <a:gd name="connsiteY6" fmla="*/ 363070 h 2864223"/>
              <a:gd name="connsiteX7" fmla="*/ 134470 w 151545"/>
              <a:gd name="connsiteY7" fmla="*/ 887506 h 2864223"/>
              <a:gd name="connsiteX8" fmla="*/ 121023 w 151545"/>
              <a:gd name="connsiteY8" fmla="*/ 968188 h 2864223"/>
              <a:gd name="connsiteX9" fmla="*/ 94129 w 151545"/>
              <a:gd name="connsiteY9" fmla="*/ 1102659 h 2864223"/>
              <a:gd name="connsiteX10" fmla="*/ 67235 w 151545"/>
              <a:gd name="connsiteY10" fmla="*/ 1317812 h 2864223"/>
              <a:gd name="connsiteX11" fmla="*/ 40341 w 151545"/>
              <a:gd name="connsiteY11" fmla="*/ 1465729 h 2864223"/>
              <a:gd name="connsiteX12" fmla="*/ 26894 w 151545"/>
              <a:gd name="connsiteY12" fmla="*/ 1573306 h 2864223"/>
              <a:gd name="connsiteX13" fmla="*/ 0 w 151545"/>
              <a:gd name="connsiteY13" fmla="*/ 1788459 h 2864223"/>
              <a:gd name="connsiteX14" fmla="*/ 13447 w 151545"/>
              <a:gd name="connsiteY14" fmla="*/ 2501153 h 2864223"/>
              <a:gd name="connsiteX15" fmla="*/ 40341 w 151545"/>
              <a:gd name="connsiteY15" fmla="*/ 2662517 h 2864223"/>
              <a:gd name="connsiteX16" fmla="*/ 80682 w 151545"/>
              <a:gd name="connsiteY16" fmla="*/ 2796988 h 2864223"/>
              <a:gd name="connsiteX17" fmla="*/ 134470 w 151545"/>
              <a:gd name="connsiteY17" fmla="*/ 2864223 h 28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545" h="2864223">
                <a:moveTo>
                  <a:pt x="0" y="0"/>
                </a:moveTo>
                <a:cubicBezTo>
                  <a:pt x="13447" y="31376"/>
                  <a:pt x="25075" y="63596"/>
                  <a:pt x="40341" y="94129"/>
                </a:cubicBezTo>
                <a:cubicBezTo>
                  <a:pt x="47569" y="108584"/>
                  <a:pt x="60671" y="119702"/>
                  <a:pt x="67235" y="134470"/>
                </a:cubicBezTo>
                <a:cubicBezTo>
                  <a:pt x="78749" y="160376"/>
                  <a:pt x="85164" y="188259"/>
                  <a:pt x="94129" y="215153"/>
                </a:cubicBezTo>
                <a:lnTo>
                  <a:pt x="107576" y="255494"/>
                </a:lnTo>
                <a:cubicBezTo>
                  <a:pt x="112058" y="268941"/>
                  <a:pt x="118243" y="281936"/>
                  <a:pt x="121023" y="295835"/>
                </a:cubicBezTo>
                <a:lnTo>
                  <a:pt x="134470" y="363070"/>
                </a:lnTo>
                <a:cubicBezTo>
                  <a:pt x="158686" y="605237"/>
                  <a:pt x="155742" y="515246"/>
                  <a:pt x="134470" y="887506"/>
                </a:cubicBezTo>
                <a:cubicBezTo>
                  <a:pt x="132915" y="914727"/>
                  <a:pt x="126048" y="941390"/>
                  <a:pt x="121023" y="968188"/>
                </a:cubicBezTo>
                <a:cubicBezTo>
                  <a:pt x="112599" y="1013116"/>
                  <a:pt x="99799" y="1057301"/>
                  <a:pt x="94129" y="1102659"/>
                </a:cubicBezTo>
                <a:cubicBezTo>
                  <a:pt x="85164" y="1174377"/>
                  <a:pt x="81409" y="1246940"/>
                  <a:pt x="67235" y="1317812"/>
                </a:cubicBezTo>
                <a:cubicBezTo>
                  <a:pt x="55652" y="1375727"/>
                  <a:pt x="48943" y="1405514"/>
                  <a:pt x="40341" y="1465729"/>
                </a:cubicBezTo>
                <a:cubicBezTo>
                  <a:pt x="35230" y="1501504"/>
                  <a:pt x="31670" y="1537485"/>
                  <a:pt x="26894" y="1573306"/>
                </a:cubicBezTo>
                <a:cubicBezTo>
                  <a:pt x="1311" y="1765182"/>
                  <a:pt x="25138" y="1562214"/>
                  <a:pt x="0" y="1788459"/>
                </a:cubicBezTo>
                <a:cubicBezTo>
                  <a:pt x="4482" y="2026024"/>
                  <a:pt x="5531" y="2263678"/>
                  <a:pt x="13447" y="2501153"/>
                </a:cubicBezTo>
                <a:cubicBezTo>
                  <a:pt x="14548" y="2534170"/>
                  <a:pt x="31912" y="2624586"/>
                  <a:pt x="40341" y="2662517"/>
                </a:cubicBezTo>
                <a:cubicBezTo>
                  <a:pt x="46605" y="2690706"/>
                  <a:pt x="69508" y="2780226"/>
                  <a:pt x="80682" y="2796988"/>
                </a:cubicBezTo>
                <a:cubicBezTo>
                  <a:pt x="114608" y="2847878"/>
                  <a:pt x="96148" y="2825901"/>
                  <a:pt x="134470" y="2864223"/>
                </a:cubicBezTo>
              </a:path>
            </a:pathLst>
          </a:custGeom>
          <a:noFill/>
          <a:ln w="41275">
            <a:solidFill>
              <a:schemeClr val="accent1"/>
            </a:solidFill>
            <a:tailEnd type="triangle" w="med" len="med"/>
          </a:ln>
          <a:effectLst>
            <a:glow rad="63500">
              <a:srgbClr val="00264A">
                <a:alpha val="4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FBF3EEE-78C6-AAA7-1BA1-778724819F55}"/>
              </a:ext>
            </a:extLst>
          </p:cNvPr>
          <p:cNvSpPr txBox="1"/>
          <p:nvPr/>
        </p:nvSpPr>
        <p:spPr>
          <a:xfrm>
            <a:off x="4258004" y="4331050"/>
            <a:ext cx="492443" cy="461665"/>
          </a:xfrm>
          <a:prstGeom prst="rect">
            <a:avLst/>
          </a:prstGeom>
          <a:noFill/>
        </p:spPr>
        <p:txBody>
          <a:bodyPr wrap="none" rtlCol="0">
            <a:spAutoFit/>
          </a:bodyPr>
          <a:lstStyle/>
          <a:p>
            <a:pPr algn="l"/>
            <a:r>
              <a:rPr lang="en-US" sz="2400" dirty="0">
                <a:solidFill>
                  <a:schemeClr val="accent1"/>
                </a:solidFill>
                <a:latin typeface="18 VAG Rounded Light   02390" pitchFamily="2" charset="0"/>
              </a:rPr>
              <a:t>❌</a:t>
            </a:r>
          </a:p>
        </p:txBody>
      </p:sp>
      <p:sp>
        <p:nvSpPr>
          <p:cNvPr id="11" name="TextBox 10">
            <a:extLst>
              <a:ext uri="{FF2B5EF4-FFF2-40B4-BE49-F238E27FC236}">
                <a16:creationId xmlns:a16="http://schemas.microsoft.com/office/drawing/2014/main" id="{9708C101-52A5-5581-3A66-35E3563E92B1}"/>
              </a:ext>
            </a:extLst>
          </p:cNvPr>
          <p:cNvSpPr txBox="1"/>
          <p:nvPr/>
        </p:nvSpPr>
        <p:spPr>
          <a:xfrm>
            <a:off x="205259" y="4374471"/>
            <a:ext cx="1856598" cy="400110"/>
          </a:xfrm>
          <a:prstGeom prst="rect">
            <a:avLst/>
          </a:prstGeom>
          <a:noFill/>
        </p:spPr>
        <p:txBody>
          <a:bodyPr wrap="none" rtlCol="0">
            <a:spAutoFit/>
          </a:bodyPr>
          <a:lstStyle/>
          <a:p>
            <a:pPr algn="l"/>
            <a:r>
              <a:rPr lang="en-US" sz="2000" dirty="0">
                <a:solidFill>
                  <a:schemeClr val="accent4"/>
                </a:solidFill>
                <a:latin typeface="18 VAG Rounded Light   02390" pitchFamily="2" charset="0"/>
              </a:rPr>
              <a:t>Load delay slot:</a:t>
            </a:r>
          </a:p>
        </p:txBody>
      </p:sp>
    </p:spTree>
    <p:extLst>
      <p:ext uri="{BB962C8B-B14F-4D97-AF65-F5344CB8AC3E}">
        <p14:creationId xmlns:p14="http://schemas.microsoft.com/office/powerpoint/2010/main" val="296027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p:bldP spid="8" grpId="0" animBg="1"/>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CF5A16B-571F-3A66-386A-7F009FF581D7}"/>
              </a:ext>
            </a:extLst>
          </p:cNvPr>
          <p:cNvSpPr/>
          <p:nvPr/>
        </p:nvSpPr>
        <p:spPr>
          <a:xfrm>
            <a:off x="8331203" y="4379073"/>
            <a:ext cx="2705279" cy="372971"/>
          </a:xfrm>
          <a:prstGeom prst="rect">
            <a:avLst/>
          </a:prstGeom>
          <a:solidFill>
            <a:schemeClr val="accent3"/>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2" name="Title 1">
            <a:extLst>
              <a:ext uri="{FF2B5EF4-FFF2-40B4-BE49-F238E27FC236}">
                <a16:creationId xmlns:a16="http://schemas.microsoft.com/office/drawing/2014/main" id="{BB9F962D-4B52-4DE8-74F8-B46269B911E4}"/>
              </a:ext>
            </a:extLst>
          </p:cNvPr>
          <p:cNvSpPr>
            <a:spLocks noGrp="1"/>
          </p:cNvSpPr>
          <p:nvPr>
            <p:ph type="title"/>
          </p:nvPr>
        </p:nvSpPr>
        <p:spPr/>
        <p:txBody>
          <a:bodyPr/>
          <a:lstStyle/>
          <a:p>
            <a:r>
              <a:rPr lang="en-US" dirty="0"/>
              <a:t>Solution: Code Scheduling</a:t>
            </a:r>
          </a:p>
        </p:txBody>
      </p:sp>
      <p:sp>
        <p:nvSpPr>
          <p:cNvPr id="3" name="Content Placeholder 2">
            <a:extLst>
              <a:ext uri="{FF2B5EF4-FFF2-40B4-BE49-F238E27FC236}">
                <a16:creationId xmlns:a16="http://schemas.microsoft.com/office/drawing/2014/main" id="{B522083F-20D0-DE17-A08E-85E9D2244820}"/>
              </a:ext>
            </a:extLst>
          </p:cNvPr>
          <p:cNvSpPr>
            <a:spLocks noGrp="1"/>
          </p:cNvSpPr>
          <p:nvPr>
            <p:ph idx="1"/>
          </p:nvPr>
        </p:nvSpPr>
        <p:spPr>
          <a:xfrm>
            <a:off x="288413" y="916710"/>
            <a:ext cx="11332079" cy="1728519"/>
          </a:xfrm>
        </p:spPr>
        <p:txBody>
          <a:bodyPr/>
          <a:lstStyle/>
          <a:p>
            <a:r>
              <a:rPr lang="en-US" sz="3200" dirty="0"/>
              <a:t>Idea: Fix this hazard at the </a:t>
            </a:r>
            <a:r>
              <a:rPr lang="en-US" sz="3200" b="0" i="1" dirty="0">
                <a:solidFill>
                  <a:schemeClr val="accent4"/>
                </a:solidFill>
                <a:latin typeface="18 VAG ROUNDED LIGHT   02390" pitchFamily="2" charset="0"/>
              </a:rPr>
              <a:t>code compilation stage</a:t>
            </a:r>
            <a:r>
              <a:rPr lang="en-US" sz="3200" dirty="0"/>
              <a:t>.</a:t>
            </a:r>
          </a:p>
          <a:p>
            <a:pPr lvl="1"/>
            <a:r>
              <a:rPr lang="en-US" sz="2800" dirty="0"/>
              <a:t>In the delay slot, put an instruction unrelated to the load result.</a:t>
            </a:r>
          </a:p>
          <a:p>
            <a:pPr lvl="1"/>
            <a:r>
              <a:rPr lang="en-US" sz="2800" dirty="0">
                <a:sym typeface="Wingdings" pitchFamily="2" charset="2"/>
              </a:rPr>
              <a:t> No performance loss!</a:t>
            </a:r>
            <a:endParaRPr lang="en-US" sz="2800" dirty="0"/>
          </a:p>
        </p:txBody>
      </p:sp>
      <p:sp>
        <p:nvSpPr>
          <p:cNvPr id="4" name="TextBox 3">
            <a:extLst>
              <a:ext uri="{FF2B5EF4-FFF2-40B4-BE49-F238E27FC236}">
                <a16:creationId xmlns:a16="http://schemas.microsoft.com/office/drawing/2014/main" id="{5C45DDA7-A89A-A112-18EB-84393FDA29F1}"/>
              </a:ext>
            </a:extLst>
          </p:cNvPr>
          <p:cNvSpPr txBox="1"/>
          <p:nvPr/>
        </p:nvSpPr>
        <p:spPr>
          <a:xfrm>
            <a:off x="288413" y="4306568"/>
            <a:ext cx="2720618" cy="1938992"/>
          </a:xfrm>
          <a:prstGeom prst="rect">
            <a:avLst/>
          </a:prstGeom>
          <a:solidFill>
            <a:schemeClr val="accent3"/>
          </a:solidFill>
        </p:spPr>
        <p:txBody>
          <a:bodyPr wrap="square" rtlCol="0">
            <a:spAutoFit/>
          </a:bodyPr>
          <a:lstStyle/>
          <a:p>
            <a:pPr algn="l"/>
            <a:r>
              <a:rPr lang="en-US" sz="2000" i="1" dirty="0">
                <a:latin typeface="18 VAG Rounded Light   02390" pitchFamily="2" charset="0"/>
              </a:rPr>
              <a:t>Code scheduling</a:t>
            </a:r>
            <a:r>
              <a:rPr lang="en-US" sz="2000" dirty="0">
                <a:latin typeface="18 VAG Rounded Light   02390" pitchFamily="2" charset="0"/>
              </a:rPr>
              <a:t>:</a:t>
            </a:r>
            <a:br>
              <a:rPr lang="en-US" sz="2000" dirty="0">
                <a:latin typeface="18 VAG Rounded Light   02390" pitchFamily="2" charset="0"/>
              </a:rPr>
            </a:br>
            <a:r>
              <a:rPr lang="en-US" sz="2000" dirty="0">
                <a:latin typeface="18 VAG Rounded Light   02390" pitchFamily="2" charset="0"/>
              </a:rPr>
              <a:t>With knowledge of the underlying CPU pipeline, the compiler reorders code to improve performance.</a:t>
            </a:r>
          </a:p>
        </p:txBody>
      </p:sp>
      <p:sp>
        <p:nvSpPr>
          <p:cNvPr id="5" name="TextBox 4">
            <a:extLst>
              <a:ext uri="{FF2B5EF4-FFF2-40B4-BE49-F238E27FC236}">
                <a16:creationId xmlns:a16="http://schemas.microsoft.com/office/drawing/2014/main" id="{6435B90A-0C8F-220E-3F13-5F815FBBC7D8}"/>
              </a:ext>
            </a:extLst>
          </p:cNvPr>
          <p:cNvSpPr txBox="1"/>
          <p:nvPr/>
        </p:nvSpPr>
        <p:spPr>
          <a:xfrm>
            <a:off x="273591" y="3039799"/>
            <a:ext cx="3262432" cy="707886"/>
          </a:xfrm>
          <a:prstGeom prst="rect">
            <a:avLst/>
          </a:prstGeom>
          <a:noFill/>
        </p:spPr>
        <p:txBody>
          <a:bodyPr wrap="none" rtlCol="0">
            <a:spAutoFit/>
          </a:bodyPr>
          <a:lstStyle/>
          <a:p>
            <a:pPr algn="l"/>
            <a:r>
              <a:rPr lang="en-US" sz="2000" b="1" dirty="0">
                <a:solidFill>
                  <a:schemeClr val="bg1"/>
                </a:solidFill>
                <a:latin typeface="Courier New" panose="02070309020205020404" pitchFamily="49" charset="0"/>
                <a:cs typeface="Courier New" panose="02070309020205020404" pitchFamily="49" charset="0"/>
              </a:rPr>
              <a:t>A[3] = A[0] + </a:t>
            </a:r>
            <a:r>
              <a:rPr lang="en-US" sz="2000" b="1" u="sng" dirty="0">
                <a:solidFill>
                  <a:schemeClr val="accent4"/>
                </a:solidFill>
                <a:latin typeface="Courier New" panose="02070309020205020404" pitchFamily="49" charset="0"/>
                <a:cs typeface="Courier New" panose="02070309020205020404" pitchFamily="49" charset="0"/>
              </a:rPr>
              <a:t>A[1]</a:t>
            </a:r>
            <a:r>
              <a:rPr lang="en-US" sz="2000" b="1" dirty="0">
                <a:solidFill>
                  <a:schemeClr val="bg1"/>
                </a:solidFill>
                <a:latin typeface="Courier New" panose="02070309020205020404" pitchFamily="49" charset="0"/>
                <a:cs typeface="Courier New" panose="02070309020205020404" pitchFamily="49" charset="0"/>
              </a:rPr>
              <a:t>; </a:t>
            </a:r>
            <a:endParaRPr lang="en-US" sz="2000" b="1" dirty="0">
              <a:solidFill>
                <a:schemeClr val="tx1">
                  <a:lumMod val="50000"/>
                  <a:lumOff val="50000"/>
                </a:schemeClr>
              </a:solidFill>
              <a:latin typeface="Courier New" panose="02070309020205020404" pitchFamily="49" charset="0"/>
              <a:cs typeface="Courier New" panose="02070309020205020404" pitchFamily="49" charset="0"/>
            </a:endParaRPr>
          </a:p>
          <a:p>
            <a:pPr algn="l"/>
            <a:r>
              <a:rPr lang="en-US" sz="2000" b="1" dirty="0">
                <a:solidFill>
                  <a:schemeClr val="bg1"/>
                </a:solidFill>
                <a:latin typeface="Courier New" panose="02070309020205020404" pitchFamily="49" charset="0"/>
                <a:cs typeface="Courier New" panose="02070309020205020404" pitchFamily="49" charset="0"/>
              </a:rPr>
              <a:t>A[4] = A[0] + </a:t>
            </a:r>
            <a:r>
              <a:rPr lang="en-US" sz="2000" b="1" u="sng" dirty="0">
                <a:solidFill>
                  <a:schemeClr val="accent6"/>
                </a:solidFill>
                <a:latin typeface="Courier New" panose="02070309020205020404" pitchFamily="49" charset="0"/>
                <a:cs typeface="Courier New" panose="02070309020205020404" pitchFamily="49" charset="0"/>
              </a:rPr>
              <a:t>A[2]</a:t>
            </a:r>
            <a:r>
              <a:rPr lang="en-US" sz="2000" b="1" dirty="0">
                <a:solidFill>
                  <a:schemeClr val="bg1"/>
                </a:solidFill>
                <a:latin typeface="Courier New" panose="02070309020205020404" pitchFamily="49" charset="0"/>
                <a:cs typeface="Courier New" panose="02070309020205020404" pitchFamily="49" charset="0"/>
              </a:rPr>
              <a:t>; </a:t>
            </a:r>
            <a:endParaRPr lang="en-US" sz="2000" b="1" dirty="0">
              <a:solidFill>
                <a:schemeClr val="tx1">
                  <a:lumMod val="50000"/>
                  <a:lumOff val="50000"/>
                </a:schemeClr>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0073B461-496A-1D20-DE88-E21D000497FE}"/>
              </a:ext>
            </a:extLst>
          </p:cNvPr>
          <p:cNvSpPr txBox="1"/>
          <p:nvPr/>
        </p:nvSpPr>
        <p:spPr>
          <a:xfrm>
            <a:off x="288413" y="2617002"/>
            <a:ext cx="1124026" cy="461665"/>
          </a:xfrm>
          <a:prstGeom prst="rect">
            <a:avLst/>
          </a:prstGeom>
          <a:noFill/>
        </p:spPr>
        <p:txBody>
          <a:bodyPr wrap="none" rtlCol="0">
            <a:spAutoFit/>
          </a:bodyPr>
          <a:lstStyle/>
          <a:p>
            <a:pPr algn="l"/>
            <a:r>
              <a:rPr lang="en-US" sz="2400" dirty="0">
                <a:solidFill>
                  <a:schemeClr val="accent1"/>
                </a:solidFill>
                <a:latin typeface="18 VAG Rounded Light   02390" pitchFamily="2" charset="0"/>
              </a:rPr>
              <a:t>C Code</a:t>
            </a:r>
          </a:p>
        </p:txBody>
      </p:sp>
      <p:sp>
        <p:nvSpPr>
          <p:cNvPr id="8" name="TextBox 7">
            <a:extLst>
              <a:ext uri="{FF2B5EF4-FFF2-40B4-BE49-F238E27FC236}">
                <a16:creationId xmlns:a16="http://schemas.microsoft.com/office/drawing/2014/main" id="{AE24E0F3-BAAB-4686-3DCB-9EBE2AC4226D}"/>
              </a:ext>
            </a:extLst>
          </p:cNvPr>
          <p:cNvSpPr txBox="1"/>
          <p:nvPr/>
        </p:nvSpPr>
        <p:spPr>
          <a:xfrm>
            <a:off x="8164916" y="2617002"/>
            <a:ext cx="2062820" cy="830997"/>
          </a:xfrm>
          <a:prstGeom prst="rect">
            <a:avLst/>
          </a:prstGeom>
          <a:noFill/>
        </p:spPr>
        <p:txBody>
          <a:bodyPr wrap="square" rtlCol="0">
            <a:spAutoFit/>
          </a:bodyPr>
          <a:lstStyle/>
          <a:p>
            <a:pPr algn="l"/>
            <a:r>
              <a:rPr lang="en-US" sz="2400" dirty="0">
                <a:solidFill>
                  <a:schemeClr val="accent1"/>
                </a:solidFill>
                <a:latin typeface="18 VAG Rounded Light   02390" pitchFamily="2" charset="0"/>
              </a:rPr>
              <a:t>✅ Alternative</a:t>
            </a:r>
            <a:br>
              <a:rPr lang="en-US" sz="2400" dirty="0">
                <a:solidFill>
                  <a:schemeClr val="accent1"/>
                </a:solidFill>
                <a:latin typeface="18 VAG Rounded Light   02390" pitchFamily="2" charset="0"/>
              </a:rPr>
            </a:br>
            <a:r>
              <a:rPr lang="en-US" sz="2400" dirty="0">
                <a:solidFill>
                  <a:schemeClr val="accent1"/>
                </a:solidFill>
                <a:latin typeface="18 VAG Rounded Light   02390" pitchFamily="2" charset="0"/>
              </a:rPr>
              <a:t>(</a:t>
            </a:r>
            <a:r>
              <a:rPr lang="en-US" sz="2400" dirty="0">
                <a:solidFill>
                  <a:schemeClr val="accent3"/>
                </a:solidFill>
                <a:latin typeface="18 VAG Rounded Light   02390" pitchFamily="2" charset="0"/>
              </a:rPr>
              <a:t>7 cycles</a:t>
            </a:r>
            <a:r>
              <a:rPr lang="en-US" sz="2400" dirty="0">
                <a:solidFill>
                  <a:schemeClr val="accent1"/>
                </a:solidFill>
                <a:latin typeface="18 VAG Rounded Light   02390" pitchFamily="2" charset="0"/>
              </a:rPr>
              <a:t>):</a:t>
            </a:r>
          </a:p>
        </p:txBody>
      </p:sp>
      <p:sp>
        <p:nvSpPr>
          <p:cNvPr id="10" name="TextBox 9">
            <a:extLst>
              <a:ext uri="{FF2B5EF4-FFF2-40B4-BE49-F238E27FC236}">
                <a16:creationId xmlns:a16="http://schemas.microsoft.com/office/drawing/2014/main" id="{F7861306-B150-EAC6-B612-4D0F221B00D3}"/>
              </a:ext>
            </a:extLst>
          </p:cNvPr>
          <p:cNvSpPr txBox="1"/>
          <p:nvPr/>
        </p:nvSpPr>
        <p:spPr>
          <a:xfrm>
            <a:off x="8331203" y="3542916"/>
            <a:ext cx="2720617" cy="2831544"/>
          </a:xfrm>
          <a:prstGeom prst="rect">
            <a:avLst/>
          </a:prstGeom>
          <a:noFill/>
        </p:spPr>
        <p:txBody>
          <a:bodyPr wrap="none" rtlCol="0">
            <a:spAutoFit/>
          </a:bodyPr>
          <a:lstStyle/>
          <a:p>
            <a:pPr algn="l">
              <a:spcBef>
                <a:spcPts val="200"/>
              </a:spcBef>
            </a:pPr>
            <a:r>
              <a:rPr lang="en-US" sz="2400" b="1" dirty="0" err="1">
                <a:solidFill>
                  <a:schemeClr val="bg1"/>
                </a:solidFill>
                <a:latin typeface="Courier New" panose="02070309020205020404" pitchFamily="49" charset="0"/>
                <a:cs typeface="Courier New" panose="02070309020205020404" pitchFamily="49" charset="0"/>
              </a:rPr>
              <a:t>lw</a:t>
            </a:r>
            <a:r>
              <a:rPr lang="en-US" sz="2400" b="1" dirty="0">
                <a:solidFill>
                  <a:schemeClr val="bg1"/>
                </a:solidFill>
                <a:latin typeface="Courier New" panose="02070309020205020404" pitchFamily="49" charset="0"/>
                <a:cs typeface="Courier New" panose="02070309020205020404" pitchFamily="49" charset="0"/>
              </a:rPr>
              <a:t>	t1, 0(t0)</a:t>
            </a:r>
          </a:p>
          <a:p>
            <a:pPr algn="l">
              <a:spcBef>
                <a:spcPts val="200"/>
              </a:spcBef>
            </a:pPr>
            <a:r>
              <a:rPr lang="en-US" sz="2400" b="1" dirty="0" err="1">
                <a:solidFill>
                  <a:schemeClr val="bg1"/>
                </a:solidFill>
                <a:latin typeface="Courier New" panose="02070309020205020404" pitchFamily="49" charset="0"/>
                <a:cs typeface="Courier New" panose="02070309020205020404" pitchFamily="49" charset="0"/>
              </a:rPr>
              <a:t>lw</a:t>
            </a:r>
            <a:r>
              <a:rPr lang="en-US" sz="2400" b="1" dirty="0">
                <a:solidFill>
                  <a:schemeClr val="bg1"/>
                </a:solidFill>
                <a:latin typeface="Courier New" panose="02070309020205020404" pitchFamily="49" charset="0"/>
                <a:cs typeface="Courier New" panose="02070309020205020404" pitchFamily="49" charset="0"/>
              </a:rPr>
              <a:t>	</a:t>
            </a:r>
            <a:r>
              <a:rPr lang="en-US" sz="2400" b="1" u="sng" dirty="0">
                <a:solidFill>
                  <a:schemeClr val="accent4"/>
                </a:solidFill>
                <a:latin typeface="Courier New" panose="02070309020205020404" pitchFamily="49" charset="0"/>
                <a:cs typeface="Courier New" panose="02070309020205020404" pitchFamily="49" charset="0"/>
              </a:rPr>
              <a:t>t2</a:t>
            </a:r>
            <a:r>
              <a:rPr lang="en-US" sz="2400" b="1" dirty="0">
                <a:solidFill>
                  <a:schemeClr val="bg1"/>
                </a:solidFill>
                <a:latin typeface="Courier New" panose="02070309020205020404" pitchFamily="49" charset="0"/>
                <a:cs typeface="Courier New" panose="02070309020205020404" pitchFamily="49" charset="0"/>
              </a:rPr>
              <a:t>, 4(t0)</a:t>
            </a:r>
          </a:p>
          <a:p>
            <a:pPr algn="l">
              <a:spcBef>
                <a:spcPts val="200"/>
              </a:spcBef>
            </a:pPr>
            <a:r>
              <a:rPr lang="en-US" sz="2400" b="1" dirty="0" err="1">
                <a:latin typeface="Courier New" panose="02070309020205020404" pitchFamily="49" charset="0"/>
                <a:cs typeface="Courier New" panose="02070309020205020404" pitchFamily="49" charset="0"/>
              </a:rPr>
              <a:t>lw</a:t>
            </a:r>
            <a:r>
              <a:rPr lang="en-US" sz="2400" b="1" dirty="0">
                <a:latin typeface="Courier New" panose="02070309020205020404" pitchFamily="49" charset="0"/>
                <a:cs typeface="Courier New" panose="02070309020205020404" pitchFamily="49" charset="0"/>
              </a:rPr>
              <a:t>	</a:t>
            </a:r>
            <a:r>
              <a:rPr lang="en-US" sz="2400" b="1" u="sng" dirty="0">
                <a:solidFill>
                  <a:schemeClr val="accent6"/>
                </a:solidFill>
                <a:latin typeface="Courier New" panose="02070309020205020404" pitchFamily="49" charset="0"/>
                <a:cs typeface="Courier New" panose="02070309020205020404" pitchFamily="49" charset="0"/>
              </a:rPr>
              <a:t>t4</a:t>
            </a:r>
            <a:r>
              <a:rPr lang="en-US" sz="2400" b="1" dirty="0">
                <a:latin typeface="Courier New" panose="02070309020205020404" pitchFamily="49" charset="0"/>
                <a:cs typeface="Courier New" panose="02070309020205020404" pitchFamily="49" charset="0"/>
              </a:rPr>
              <a:t>, 8(t0)</a:t>
            </a:r>
          </a:p>
          <a:p>
            <a:pPr algn="l">
              <a:spcBef>
                <a:spcPts val="200"/>
              </a:spcBef>
            </a:pPr>
            <a:r>
              <a:rPr lang="en-US" sz="2400" b="1" dirty="0">
                <a:solidFill>
                  <a:schemeClr val="bg1"/>
                </a:solidFill>
                <a:latin typeface="Courier New" panose="02070309020205020404" pitchFamily="49" charset="0"/>
                <a:cs typeface="Courier New" panose="02070309020205020404" pitchFamily="49" charset="0"/>
              </a:rPr>
              <a:t>add	t3, t1, </a:t>
            </a:r>
            <a:r>
              <a:rPr lang="en-US" sz="2400" b="1" u="sng" dirty="0">
                <a:solidFill>
                  <a:schemeClr val="accent4"/>
                </a:solidFill>
                <a:latin typeface="Courier New" panose="02070309020205020404" pitchFamily="49" charset="0"/>
                <a:cs typeface="Courier New" panose="02070309020205020404" pitchFamily="49" charset="0"/>
              </a:rPr>
              <a:t>t2</a:t>
            </a:r>
          </a:p>
          <a:p>
            <a:pPr algn="l">
              <a:spcBef>
                <a:spcPts val="200"/>
              </a:spcBef>
            </a:pPr>
            <a:r>
              <a:rPr lang="en-US" sz="2400" b="1" dirty="0" err="1">
                <a:solidFill>
                  <a:schemeClr val="bg1"/>
                </a:solidFill>
                <a:latin typeface="Courier New" panose="02070309020205020404" pitchFamily="49" charset="0"/>
                <a:cs typeface="Courier New" panose="02070309020205020404" pitchFamily="49" charset="0"/>
              </a:rPr>
              <a:t>sw</a:t>
            </a:r>
            <a:r>
              <a:rPr lang="en-US" sz="2400" b="1" dirty="0">
                <a:solidFill>
                  <a:schemeClr val="bg1"/>
                </a:solidFill>
                <a:latin typeface="Courier New" panose="02070309020205020404" pitchFamily="49" charset="0"/>
                <a:cs typeface="Courier New" panose="02070309020205020404" pitchFamily="49" charset="0"/>
              </a:rPr>
              <a:t>	t3, 12(t0)</a:t>
            </a:r>
          </a:p>
          <a:p>
            <a:pPr algn="l">
              <a:spcBef>
                <a:spcPts val="200"/>
              </a:spcBef>
            </a:pPr>
            <a:r>
              <a:rPr lang="en-US" sz="2400" b="1" dirty="0">
                <a:solidFill>
                  <a:schemeClr val="bg1"/>
                </a:solidFill>
                <a:latin typeface="Courier New" panose="02070309020205020404" pitchFamily="49" charset="0"/>
                <a:cs typeface="Courier New" panose="02070309020205020404" pitchFamily="49" charset="0"/>
              </a:rPr>
              <a:t>add	t5, t1, </a:t>
            </a:r>
            <a:r>
              <a:rPr lang="en-US" sz="2400" b="1" u="sng" dirty="0">
                <a:solidFill>
                  <a:schemeClr val="accent6"/>
                </a:solidFill>
                <a:latin typeface="Courier New" panose="02070309020205020404" pitchFamily="49" charset="0"/>
                <a:cs typeface="Courier New" panose="02070309020205020404" pitchFamily="49" charset="0"/>
              </a:rPr>
              <a:t>t4</a:t>
            </a:r>
          </a:p>
          <a:p>
            <a:pPr algn="l">
              <a:spcBef>
                <a:spcPts val="200"/>
              </a:spcBef>
            </a:pPr>
            <a:r>
              <a:rPr lang="en-US" sz="2400" b="1" dirty="0" err="1">
                <a:solidFill>
                  <a:schemeClr val="bg1"/>
                </a:solidFill>
                <a:latin typeface="Courier New" panose="02070309020205020404" pitchFamily="49" charset="0"/>
                <a:cs typeface="Courier New" panose="02070309020205020404" pitchFamily="49" charset="0"/>
              </a:rPr>
              <a:t>sw</a:t>
            </a:r>
            <a:r>
              <a:rPr lang="en-US" sz="2400" b="1" dirty="0">
                <a:solidFill>
                  <a:schemeClr val="bg1"/>
                </a:solidFill>
                <a:latin typeface="Courier New" panose="02070309020205020404" pitchFamily="49" charset="0"/>
                <a:cs typeface="Courier New" panose="02070309020205020404" pitchFamily="49" charset="0"/>
              </a:rPr>
              <a:t>	t5, 16(t0)</a:t>
            </a:r>
          </a:p>
        </p:txBody>
      </p:sp>
      <p:sp>
        <p:nvSpPr>
          <p:cNvPr id="30" name="TextBox 29">
            <a:extLst>
              <a:ext uri="{FF2B5EF4-FFF2-40B4-BE49-F238E27FC236}">
                <a16:creationId xmlns:a16="http://schemas.microsoft.com/office/drawing/2014/main" id="{87DC42B8-0126-E49B-6D77-330BD1EC005D}"/>
              </a:ext>
            </a:extLst>
          </p:cNvPr>
          <p:cNvSpPr txBox="1"/>
          <p:nvPr/>
        </p:nvSpPr>
        <p:spPr>
          <a:xfrm>
            <a:off x="10852123" y="3531066"/>
            <a:ext cx="1187480" cy="707886"/>
          </a:xfrm>
          <a:prstGeom prst="rect">
            <a:avLst/>
          </a:prstGeom>
          <a:noFill/>
        </p:spPr>
        <p:txBody>
          <a:bodyPr wrap="square" rtlCol="0">
            <a:spAutoFit/>
          </a:bodyPr>
          <a:lstStyle/>
          <a:p>
            <a:pPr algn="r"/>
            <a:r>
              <a:rPr lang="en-US" sz="2000" dirty="0">
                <a:solidFill>
                  <a:schemeClr val="accent3"/>
                </a:solidFill>
                <a:latin typeface="18 VAG Rounded Light   02390" pitchFamily="2" charset="0"/>
              </a:rPr>
              <a:t>Forward! (+0 cycle)</a:t>
            </a:r>
          </a:p>
        </p:txBody>
      </p:sp>
      <p:sp>
        <p:nvSpPr>
          <p:cNvPr id="36" name="Freeform 35">
            <a:extLst>
              <a:ext uri="{FF2B5EF4-FFF2-40B4-BE49-F238E27FC236}">
                <a16:creationId xmlns:a16="http://schemas.microsoft.com/office/drawing/2014/main" id="{E7C0BA9A-A52B-5928-7666-DD4253031F19}"/>
              </a:ext>
            </a:extLst>
          </p:cNvPr>
          <p:cNvSpPr/>
          <p:nvPr/>
        </p:nvSpPr>
        <p:spPr>
          <a:xfrm>
            <a:off x="10803469" y="4127211"/>
            <a:ext cx="524933" cy="829733"/>
          </a:xfrm>
          <a:custGeom>
            <a:avLst/>
            <a:gdLst>
              <a:gd name="connsiteX0" fmla="*/ 0 w 338666"/>
              <a:gd name="connsiteY0" fmla="*/ 0 h 829733"/>
              <a:gd name="connsiteX1" fmla="*/ 84666 w 338666"/>
              <a:gd name="connsiteY1" fmla="*/ 33866 h 829733"/>
              <a:gd name="connsiteX2" fmla="*/ 152400 w 338666"/>
              <a:gd name="connsiteY2" fmla="*/ 50800 h 829733"/>
              <a:gd name="connsiteX3" fmla="*/ 203200 w 338666"/>
              <a:gd name="connsiteY3" fmla="*/ 84666 h 829733"/>
              <a:gd name="connsiteX4" fmla="*/ 304800 w 338666"/>
              <a:gd name="connsiteY4" fmla="*/ 237066 h 829733"/>
              <a:gd name="connsiteX5" fmla="*/ 338666 w 338666"/>
              <a:gd name="connsiteY5" fmla="*/ 287866 h 829733"/>
              <a:gd name="connsiteX6" fmla="*/ 304800 w 338666"/>
              <a:gd name="connsiteY6" fmla="*/ 643466 h 829733"/>
              <a:gd name="connsiteX7" fmla="*/ 287866 w 338666"/>
              <a:gd name="connsiteY7" fmla="*/ 694266 h 829733"/>
              <a:gd name="connsiteX8" fmla="*/ 220133 w 338666"/>
              <a:gd name="connsiteY8" fmla="*/ 795866 h 829733"/>
              <a:gd name="connsiteX9" fmla="*/ 169333 w 338666"/>
              <a:gd name="connsiteY9" fmla="*/ 829733 h 82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666" h="829733">
                <a:moveTo>
                  <a:pt x="0" y="0"/>
                </a:moveTo>
                <a:cubicBezTo>
                  <a:pt x="28222" y="11289"/>
                  <a:pt x="55830" y="24254"/>
                  <a:pt x="84666" y="33866"/>
                </a:cubicBezTo>
                <a:cubicBezTo>
                  <a:pt x="106745" y="41226"/>
                  <a:pt x="131009" y="41632"/>
                  <a:pt x="152400" y="50800"/>
                </a:cubicBezTo>
                <a:cubicBezTo>
                  <a:pt x="171106" y="58817"/>
                  <a:pt x="186267" y="73377"/>
                  <a:pt x="203200" y="84666"/>
                </a:cubicBezTo>
                <a:lnTo>
                  <a:pt x="304800" y="237066"/>
                </a:lnTo>
                <a:lnTo>
                  <a:pt x="338666" y="287866"/>
                </a:lnTo>
                <a:cubicBezTo>
                  <a:pt x="329024" y="442135"/>
                  <a:pt x="336589" y="516313"/>
                  <a:pt x="304800" y="643466"/>
                </a:cubicBezTo>
                <a:cubicBezTo>
                  <a:pt x="300471" y="660782"/>
                  <a:pt x="296534" y="678663"/>
                  <a:pt x="287866" y="694266"/>
                </a:cubicBezTo>
                <a:cubicBezTo>
                  <a:pt x="268099" y="729846"/>
                  <a:pt x="254000" y="773288"/>
                  <a:pt x="220133" y="795866"/>
                </a:cubicBezTo>
                <a:lnTo>
                  <a:pt x="169333" y="829733"/>
                </a:lnTo>
              </a:path>
            </a:pathLst>
          </a:custGeom>
          <a:noFill/>
          <a:ln w="28575">
            <a:solidFill>
              <a:schemeClr val="accent3"/>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ight Arrow 36">
            <a:extLst>
              <a:ext uri="{FF2B5EF4-FFF2-40B4-BE49-F238E27FC236}">
                <a16:creationId xmlns:a16="http://schemas.microsoft.com/office/drawing/2014/main" id="{50FDDC49-EC8B-3820-30C2-BA67CEA8672D}"/>
              </a:ext>
            </a:extLst>
          </p:cNvPr>
          <p:cNvSpPr/>
          <p:nvPr/>
        </p:nvSpPr>
        <p:spPr>
          <a:xfrm>
            <a:off x="7517154" y="3937982"/>
            <a:ext cx="456703" cy="1666211"/>
          </a:xfrm>
          <a:prstGeom prst="rightArrow">
            <a:avLst/>
          </a:prstGeom>
          <a:solidFill>
            <a:schemeClr val="accent2"/>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11" name="TextBox 10">
            <a:extLst>
              <a:ext uri="{FF2B5EF4-FFF2-40B4-BE49-F238E27FC236}">
                <a16:creationId xmlns:a16="http://schemas.microsoft.com/office/drawing/2014/main" id="{0CAD7A9C-07FF-787F-8935-CEED2C894986}"/>
              </a:ext>
            </a:extLst>
          </p:cNvPr>
          <p:cNvSpPr txBox="1"/>
          <p:nvPr/>
        </p:nvSpPr>
        <p:spPr>
          <a:xfrm>
            <a:off x="3777533" y="2617002"/>
            <a:ext cx="3518912" cy="830997"/>
          </a:xfrm>
          <a:prstGeom prst="rect">
            <a:avLst/>
          </a:prstGeom>
          <a:noFill/>
        </p:spPr>
        <p:txBody>
          <a:bodyPr wrap="none" rtlCol="0">
            <a:spAutoFit/>
          </a:bodyPr>
          <a:lstStyle/>
          <a:p>
            <a:pPr algn="l"/>
            <a:r>
              <a:rPr lang="en-US" sz="2400" dirty="0">
                <a:solidFill>
                  <a:schemeClr val="accent1"/>
                </a:solidFill>
                <a:latin typeface="18 VAG Rounded Light   02390" pitchFamily="2" charset="0"/>
              </a:rPr>
              <a:t>⚠️ Simple compilation</a:t>
            </a:r>
            <a:br>
              <a:rPr lang="en-US" sz="2400" dirty="0">
                <a:solidFill>
                  <a:schemeClr val="accent1"/>
                </a:solidFill>
                <a:latin typeface="18 VAG Rounded Light   02390" pitchFamily="2" charset="0"/>
              </a:rPr>
            </a:br>
            <a:r>
              <a:rPr lang="en-US" sz="2400" dirty="0">
                <a:solidFill>
                  <a:schemeClr val="accent1"/>
                </a:solidFill>
                <a:latin typeface="18 VAG Rounded Light   02390" pitchFamily="2" charset="0"/>
              </a:rPr>
              <a:t>(</a:t>
            </a:r>
            <a:r>
              <a:rPr lang="en-US" sz="2400" dirty="0">
                <a:solidFill>
                  <a:schemeClr val="accent5"/>
                </a:solidFill>
                <a:latin typeface="18 VAG Rounded Light   02390" pitchFamily="2" charset="0"/>
              </a:rPr>
              <a:t>9 cycles </a:t>
            </a:r>
            <a:r>
              <a:rPr lang="en-US" sz="2400" dirty="0">
                <a:solidFill>
                  <a:schemeClr val="accent1"/>
                </a:solidFill>
                <a:latin typeface="18 VAG Rounded Light   02390" pitchFamily="2" charset="0"/>
              </a:rPr>
              <a:t>for 7 instructions)</a:t>
            </a:r>
          </a:p>
        </p:txBody>
      </p:sp>
      <p:sp>
        <p:nvSpPr>
          <p:cNvPr id="13" name="TextBox 12">
            <a:extLst>
              <a:ext uri="{FF2B5EF4-FFF2-40B4-BE49-F238E27FC236}">
                <a16:creationId xmlns:a16="http://schemas.microsoft.com/office/drawing/2014/main" id="{1A4557F6-6F6C-DC46-A915-7465488CDBE4}"/>
              </a:ext>
            </a:extLst>
          </p:cNvPr>
          <p:cNvSpPr txBox="1"/>
          <p:nvPr/>
        </p:nvSpPr>
        <p:spPr>
          <a:xfrm>
            <a:off x="4525028" y="3542916"/>
            <a:ext cx="2720617" cy="2831544"/>
          </a:xfrm>
          <a:prstGeom prst="rect">
            <a:avLst/>
          </a:prstGeom>
          <a:noFill/>
        </p:spPr>
        <p:txBody>
          <a:bodyPr wrap="none" rtlCol="0">
            <a:spAutoFit/>
          </a:bodyPr>
          <a:lstStyle/>
          <a:p>
            <a:pPr algn="l">
              <a:spcBef>
                <a:spcPts val="200"/>
              </a:spcBef>
            </a:pPr>
            <a:r>
              <a:rPr lang="en-US" sz="2400" b="1" dirty="0" err="1">
                <a:solidFill>
                  <a:schemeClr val="bg1"/>
                </a:solidFill>
                <a:latin typeface="Courier New" panose="02070309020205020404" pitchFamily="49" charset="0"/>
                <a:cs typeface="Courier New" panose="02070309020205020404" pitchFamily="49" charset="0"/>
              </a:rPr>
              <a:t>lw</a:t>
            </a:r>
            <a:r>
              <a:rPr lang="en-US" sz="2400" b="1" dirty="0">
                <a:solidFill>
                  <a:schemeClr val="bg1"/>
                </a:solidFill>
                <a:latin typeface="Courier New" panose="02070309020205020404" pitchFamily="49" charset="0"/>
                <a:cs typeface="Courier New" panose="02070309020205020404" pitchFamily="49" charset="0"/>
              </a:rPr>
              <a:t>	t1, 0(t0)</a:t>
            </a:r>
          </a:p>
          <a:p>
            <a:pPr algn="l">
              <a:spcBef>
                <a:spcPts val="200"/>
              </a:spcBef>
            </a:pPr>
            <a:r>
              <a:rPr lang="en-US" sz="2400" b="1" dirty="0" err="1">
                <a:solidFill>
                  <a:schemeClr val="bg1"/>
                </a:solidFill>
                <a:latin typeface="Courier New" panose="02070309020205020404" pitchFamily="49" charset="0"/>
                <a:cs typeface="Courier New" panose="02070309020205020404" pitchFamily="49" charset="0"/>
              </a:rPr>
              <a:t>lw</a:t>
            </a:r>
            <a:r>
              <a:rPr lang="en-US" sz="2400" b="1" dirty="0">
                <a:solidFill>
                  <a:schemeClr val="bg1"/>
                </a:solidFill>
                <a:latin typeface="Courier New" panose="02070309020205020404" pitchFamily="49" charset="0"/>
                <a:cs typeface="Courier New" panose="02070309020205020404" pitchFamily="49" charset="0"/>
              </a:rPr>
              <a:t>	</a:t>
            </a:r>
            <a:r>
              <a:rPr lang="en-US" sz="2400" b="1" u="sng" dirty="0">
                <a:solidFill>
                  <a:schemeClr val="accent4"/>
                </a:solidFill>
                <a:latin typeface="Courier New" panose="02070309020205020404" pitchFamily="49" charset="0"/>
                <a:cs typeface="Courier New" panose="02070309020205020404" pitchFamily="49" charset="0"/>
              </a:rPr>
              <a:t>t2</a:t>
            </a:r>
            <a:r>
              <a:rPr lang="en-US" sz="2400" b="1" dirty="0">
                <a:solidFill>
                  <a:schemeClr val="bg1"/>
                </a:solidFill>
                <a:latin typeface="Courier New" panose="02070309020205020404" pitchFamily="49" charset="0"/>
                <a:cs typeface="Courier New" panose="02070309020205020404" pitchFamily="49" charset="0"/>
              </a:rPr>
              <a:t>, 4(t0)</a:t>
            </a:r>
          </a:p>
          <a:p>
            <a:pPr algn="l">
              <a:spcBef>
                <a:spcPts val="200"/>
              </a:spcBef>
            </a:pPr>
            <a:r>
              <a:rPr lang="en-US" sz="2400" b="1" dirty="0">
                <a:solidFill>
                  <a:schemeClr val="bg1"/>
                </a:solidFill>
                <a:latin typeface="Courier New" panose="02070309020205020404" pitchFamily="49" charset="0"/>
                <a:cs typeface="Courier New" panose="02070309020205020404" pitchFamily="49" charset="0"/>
              </a:rPr>
              <a:t>add	t3, t1, </a:t>
            </a:r>
            <a:r>
              <a:rPr lang="en-US" sz="2400" b="1" u="sng" dirty="0">
                <a:solidFill>
                  <a:schemeClr val="accent4"/>
                </a:solidFill>
                <a:latin typeface="Courier New" panose="02070309020205020404" pitchFamily="49" charset="0"/>
                <a:cs typeface="Courier New" panose="02070309020205020404" pitchFamily="49" charset="0"/>
              </a:rPr>
              <a:t>t2</a:t>
            </a:r>
          </a:p>
          <a:p>
            <a:pPr algn="l">
              <a:spcBef>
                <a:spcPts val="200"/>
              </a:spcBef>
            </a:pPr>
            <a:r>
              <a:rPr lang="en-US" sz="2400" b="1" dirty="0" err="1">
                <a:solidFill>
                  <a:schemeClr val="bg1"/>
                </a:solidFill>
                <a:latin typeface="Courier New" panose="02070309020205020404" pitchFamily="49" charset="0"/>
                <a:cs typeface="Courier New" panose="02070309020205020404" pitchFamily="49" charset="0"/>
              </a:rPr>
              <a:t>sw</a:t>
            </a:r>
            <a:r>
              <a:rPr lang="en-US" sz="2400" b="1" dirty="0">
                <a:solidFill>
                  <a:schemeClr val="bg1"/>
                </a:solidFill>
                <a:latin typeface="Courier New" panose="02070309020205020404" pitchFamily="49" charset="0"/>
                <a:cs typeface="Courier New" panose="02070309020205020404" pitchFamily="49" charset="0"/>
              </a:rPr>
              <a:t>	t3, 12(t0)</a:t>
            </a:r>
          </a:p>
          <a:p>
            <a:pPr algn="l">
              <a:spcBef>
                <a:spcPts val="200"/>
              </a:spcBef>
            </a:pPr>
            <a:r>
              <a:rPr lang="en-US" sz="2400" b="1" dirty="0" err="1">
                <a:solidFill>
                  <a:schemeClr val="bg1"/>
                </a:solidFill>
                <a:latin typeface="Courier New" panose="02070309020205020404" pitchFamily="49" charset="0"/>
                <a:cs typeface="Courier New" panose="02070309020205020404" pitchFamily="49" charset="0"/>
              </a:rPr>
              <a:t>lw</a:t>
            </a:r>
            <a:r>
              <a:rPr lang="en-US" sz="2400" b="1" dirty="0">
                <a:solidFill>
                  <a:schemeClr val="bg1"/>
                </a:solidFill>
                <a:latin typeface="Courier New" panose="02070309020205020404" pitchFamily="49" charset="0"/>
                <a:cs typeface="Courier New" panose="02070309020205020404" pitchFamily="49" charset="0"/>
              </a:rPr>
              <a:t>	</a:t>
            </a:r>
            <a:r>
              <a:rPr lang="en-US" sz="2400" b="1" u="sng" dirty="0">
                <a:solidFill>
                  <a:schemeClr val="accent6"/>
                </a:solidFill>
                <a:latin typeface="Courier New" panose="02070309020205020404" pitchFamily="49" charset="0"/>
                <a:cs typeface="Courier New" panose="02070309020205020404" pitchFamily="49" charset="0"/>
              </a:rPr>
              <a:t>t4</a:t>
            </a:r>
            <a:r>
              <a:rPr lang="en-US" sz="2400" b="1" dirty="0">
                <a:solidFill>
                  <a:schemeClr val="bg1"/>
                </a:solidFill>
                <a:latin typeface="Courier New" panose="02070309020205020404" pitchFamily="49" charset="0"/>
                <a:cs typeface="Courier New" panose="02070309020205020404" pitchFamily="49" charset="0"/>
              </a:rPr>
              <a:t>, 8(t0)</a:t>
            </a:r>
          </a:p>
          <a:p>
            <a:pPr algn="l">
              <a:spcBef>
                <a:spcPts val="200"/>
              </a:spcBef>
            </a:pPr>
            <a:r>
              <a:rPr lang="en-US" sz="2400" b="1" dirty="0">
                <a:solidFill>
                  <a:schemeClr val="bg1"/>
                </a:solidFill>
                <a:latin typeface="Courier New" panose="02070309020205020404" pitchFamily="49" charset="0"/>
                <a:cs typeface="Courier New" panose="02070309020205020404" pitchFamily="49" charset="0"/>
              </a:rPr>
              <a:t>add	t5, t1, </a:t>
            </a:r>
            <a:r>
              <a:rPr lang="en-US" sz="2400" b="1" u="sng" dirty="0">
                <a:solidFill>
                  <a:schemeClr val="accent6"/>
                </a:solidFill>
                <a:latin typeface="Courier New" panose="02070309020205020404" pitchFamily="49" charset="0"/>
                <a:cs typeface="Courier New" panose="02070309020205020404" pitchFamily="49" charset="0"/>
              </a:rPr>
              <a:t>t4</a:t>
            </a:r>
          </a:p>
          <a:p>
            <a:pPr algn="l">
              <a:spcBef>
                <a:spcPts val="200"/>
              </a:spcBef>
            </a:pPr>
            <a:r>
              <a:rPr lang="en-US" sz="2400" b="1" dirty="0" err="1">
                <a:solidFill>
                  <a:schemeClr val="bg1"/>
                </a:solidFill>
                <a:latin typeface="Courier New" panose="02070309020205020404" pitchFamily="49" charset="0"/>
                <a:cs typeface="Courier New" panose="02070309020205020404" pitchFamily="49" charset="0"/>
              </a:rPr>
              <a:t>sw</a:t>
            </a:r>
            <a:r>
              <a:rPr lang="en-US" sz="2400" b="1" dirty="0">
                <a:solidFill>
                  <a:schemeClr val="bg1"/>
                </a:solidFill>
                <a:latin typeface="Courier New" panose="02070309020205020404" pitchFamily="49" charset="0"/>
                <a:cs typeface="Courier New" panose="02070309020205020404" pitchFamily="49" charset="0"/>
              </a:rPr>
              <a:t>	t5, 16(t0)</a:t>
            </a:r>
          </a:p>
        </p:txBody>
      </p:sp>
      <p:sp>
        <p:nvSpPr>
          <p:cNvPr id="14" name="TextBox 13">
            <a:extLst>
              <a:ext uri="{FF2B5EF4-FFF2-40B4-BE49-F238E27FC236}">
                <a16:creationId xmlns:a16="http://schemas.microsoft.com/office/drawing/2014/main" id="{41A2574B-C61D-DA71-FF51-418C8710086E}"/>
              </a:ext>
            </a:extLst>
          </p:cNvPr>
          <p:cNvSpPr txBox="1"/>
          <p:nvPr/>
        </p:nvSpPr>
        <p:spPr>
          <a:xfrm>
            <a:off x="2893434" y="3978127"/>
            <a:ext cx="1380667" cy="1015663"/>
          </a:xfrm>
          <a:prstGeom prst="rect">
            <a:avLst/>
          </a:prstGeom>
          <a:noFill/>
        </p:spPr>
        <p:txBody>
          <a:bodyPr wrap="square" rtlCol="0">
            <a:spAutoFit/>
          </a:bodyPr>
          <a:lstStyle/>
          <a:p>
            <a:pPr algn="r"/>
            <a:r>
              <a:rPr lang="en-US" sz="2000" dirty="0">
                <a:solidFill>
                  <a:schemeClr val="accent5"/>
                </a:solidFill>
                <a:latin typeface="18 VAG Rounded Light   02390" pitchFamily="2" charset="0"/>
              </a:rPr>
              <a:t>Stall &amp; forward!</a:t>
            </a:r>
            <a:br>
              <a:rPr lang="en-US" sz="2000" dirty="0">
                <a:solidFill>
                  <a:schemeClr val="accent5"/>
                </a:solidFill>
                <a:latin typeface="18 VAG Rounded Light   02390" pitchFamily="2" charset="0"/>
              </a:rPr>
            </a:br>
            <a:r>
              <a:rPr lang="en-US" sz="2000" dirty="0">
                <a:solidFill>
                  <a:schemeClr val="accent5"/>
                </a:solidFill>
                <a:latin typeface="18 VAG Rounded Light   02390" pitchFamily="2" charset="0"/>
              </a:rPr>
              <a:t>(+1 cycle)</a:t>
            </a:r>
          </a:p>
        </p:txBody>
      </p:sp>
      <p:sp>
        <p:nvSpPr>
          <p:cNvPr id="16" name="TextBox 15">
            <a:extLst>
              <a:ext uri="{FF2B5EF4-FFF2-40B4-BE49-F238E27FC236}">
                <a16:creationId xmlns:a16="http://schemas.microsoft.com/office/drawing/2014/main" id="{DB3BAF09-0357-F5F6-F5D5-013E77AE04A4}"/>
              </a:ext>
            </a:extLst>
          </p:cNvPr>
          <p:cNvSpPr txBox="1"/>
          <p:nvPr/>
        </p:nvSpPr>
        <p:spPr>
          <a:xfrm>
            <a:off x="2893433" y="5321017"/>
            <a:ext cx="1380667" cy="400110"/>
          </a:xfrm>
          <a:prstGeom prst="rect">
            <a:avLst/>
          </a:prstGeom>
          <a:noFill/>
        </p:spPr>
        <p:txBody>
          <a:bodyPr wrap="square" rtlCol="0">
            <a:spAutoFit/>
          </a:bodyPr>
          <a:lstStyle/>
          <a:p>
            <a:pPr algn="r"/>
            <a:r>
              <a:rPr lang="en-US" sz="2000" dirty="0">
                <a:solidFill>
                  <a:schemeClr val="accent5"/>
                </a:solidFill>
                <a:latin typeface="18 VAG Rounded Light   02390" pitchFamily="2" charset="0"/>
              </a:rPr>
              <a:t>(+1 cycle)</a:t>
            </a:r>
          </a:p>
        </p:txBody>
      </p:sp>
      <p:sp>
        <p:nvSpPr>
          <p:cNvPr id="17" name="Freeform 16">
            <a:extLst>
              <a:ext uri="{FF2B5EF4-FFF2-40B4-BE49-F238E27FC236}">
                <a16:creationId xmlns:a16="http://schemas.microsoft.com/office/drawing/2014/main" id="{46C39FEB-4A7A-125D-735B-0D6AC5DB6BCC}"/>
              </a:ext>
            </a:extLst>
          </p:cNvPr>
          <p:cNvSpPr/>
          <p:nvPr/>
        </p:nvSpPr>
        <p:spPr>
          <a:xfrm>
            <a:off x="4298428" y="4196179"/>
            <a:ext cx="241938" cy="457265"/>
          </a:xfrm>
          <a:custGeom>
            <a:avLst/>
            <a:gdLst>
              <a:gd name="connsiteX0" fmla="*/ 225005 w 241938"/>
              <a:gd name="connsiteY0" fmla="*/ 0 h 457265"/>
              <a:gd name="connsiteX1" fmla="*/ 140338 w 241938"/>
              <a:gd name="connsiteY1" fmla="*/ 33867 h 457265"/>
              <a:gd name="connsiteX2" fmla="*/ 72605 w 241938"/>
              <a:gd name="connsiteY2" fmla="*/ 50800 h 457265"/>
              <a:gd name="connsiteX3" fmla="*/ 21805 w 241938"/>
              <a:gd name="connsiteY3" fmla="*/ 84667 h 457265"/>
              <a:gd name="connsiteX4" fmla="*/ 21805 w 241938"/>
              <a:gd name="connsiteY4" fmla="*/ 270934 h 457265"/>
              <a:gd name="connsiteX5" fmla="*/ 55672 w 241938"/>
              <a:gd name="connsiteY5" fmla="*/ 321734 h 457265"/>
              <a:gd name="connsiteX6" fmla="*/ 72605 w 241938"/>
              <a:gd name="connsiteY6" fmla="*/ 372534 h 457265"/>
              <a:gd name="connsiteX7" fmla="*/ 174205 w 241938"/>
              <a:gd name="connsiteY7" fmla="*/ 423334 h 457265"/>
              <a:gd name="connsiteX8" fmla="*/ 241938 w 241938"/>
              <a:gd name="connsiteY8" fmla="*/ 457200 h 4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938" h="457265">
                <a:moveTo>
                  <a:pt x="225005" y="0"/>
                </a:moveTo>
                <a:cubicBezTo>
                  <a:pt x="196783" y="11289"/>
                  <a:pt x="169175" y="24255"/>
                  <a:pt x="140338" y="33867"/>
                </a:cubicBezTo>
                <a:cubicBezTo>
                  <a:pt x="118260" y="41226"/>
                  <a:pt x="93996" y="41632"/>
                  <a:pt x="72605" y="50800"/>
                </a:cubicBezTo>
                <a:cubicBezTo>
                  <a:pt x="53899" y="58817"/>
                  <a:pt x="38738" y="73378"/>
                  <a:pt x="21805" y="84667"/>
                </a:cubicBezTo>
                <a:cubicBezTo>
                  <a:pt x="-4637" y="163994"/>
                  <a:pt x="-9788" y="155094"/>
                  <a:pt x="21805" y="270934"/>
                </a:cubicBezTo>
                <a:cubicBezTo>
                  <a:pt x="27160" y="290568"/>
                  <a:pt x="44383" y="304801"/>
                  <a:pt x="55672" y="321734"/>
                </a:cubicBezTo>
                <a:cubicBezTo>
                  <a:pt x="61316" y="338667"/>
                  <a:pt x="61455" y="358596"/>
                  <a:pt x="72605" y="372534"/>
                </a:cubicBezTo>
                <a:cubicBezTo>
                  <a:pt x="104955" y="412971"/>
                  <a:pt x="133306" y="402885"/>
                  <a:pt x="174205" y="423334"/>
                </a:cubicBezTo>
                <a:cubicBezTo>
                  <a:pt x="248199" y="460331"/>
                  <a:pt x="199524" y="457200"/>
                  <a:pt x="241938" y="457200"/>
                </a:cubicBezTo>
              </a:path>
            </a:pathLst>
          </a:custGeom>
          <a:noFill/>
          <a:ln w="28575">
            <a:solidFill>
              <a:schemeClr val="accent5"/>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a:extLst>
              <a:ext uri="{FF2B5EF4-FFF2-40B4-BE49-F238E27FC236}">
                <a16:creationId xmlns:a16="http://schemas.microsoft.com/office/drawing/2014/main" id="{C5A539C6-70E1-E1E5-EF54-48B9181AFACF}"/>
              </a:ext>
            </a:extLst>
          </p:cNvPr>
          <p:cNvSpPr/>
          <p:nvPr/>
        </p:nvSpPr>
        <p:spPr>
          <a:xfrm>
            <a:off x="4282549" y="5371259"/>
            <a:ext cx="241938" cy="457265"/>
          </a:xfrm>
          <a:custGeom>
            <a:avLst/>
            <a:gdLst>
              <a:gd name="connsiteX0" fmla="*/ 225005 w 241938"/>
              <a:gd name="connsiteY0" fmla="*/ 0 h 457265"/>
              <a:gd name="connsiteX1" fmla="*/ 140338 w 241938"/>
              <a:gd name="connsiteY1" fmla="*/ 33867 h 457265"/>
              <a:gd name="connsiteX2" fmla="*/ 72605 w 241938"/>
              <a:gd name="connsiteY2" fmla="*/ 50800 h 457265"/>
              <a:gd name="connsiteX3" fmla="*/ 21805 w 241938"/>
              <a:gd name="connsiteY3" fmla="*/ 84667 h 457265"/>
              <a:gd name="connsiteX4" fmla="*/ 21805 w 241938"/>
              <a:gd name="connsiteY4" fmla="*/ 270934 h 457265"/>
              <a:gd name="connsiteX5" fmla="*/ 55672 w 241938"/>
              <a:gd name="connsiteY5" fmla="*/ 321734 h 457265"/>
              <a:gd name="connsiteX6" fmla="*/ 72605 w 241938"/>
              <a:gd name="connsiteY6" fmla="*/ 372534 h 457265"/>
              <a:gd name="connsiteX7" fmla="*/ 174205 w 241938"/>
              <a:gd name="connsiteY7" fmla="*/ 423334 h 457265"/>
              <a:gd name="connsiteX8" fmla="*/ 241938 w 241938"/>
              <a:gd name="connsiteY8" fmla="*/ 457200 h 4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938" h="457265">
                <a:moveTo>
                  <a:pt x="225005" y="0"/>
                </a:moveTo>
                <a:cubicBezTo>
                  <a:pt x="196783" y="11289"/>
                  <a:pt x="169175" y="24255"/>
                  <a:pt x="140338" y="33867"/>
                </a:cubicBezTo>
                <a:cubicBezTo>
                  <a:pt x="118260" y="41226"/>
                  <a:pt x="93996" y="41632"/>
                  <a:pt x="72605" y="50800"/>
                </a:cubicBezTo>
                <a:cubicBezTo>
                  <a:pt x="53899" y="58817"/>
                  <a:pt x="38738" y="73378"/>
                  <a:pt x="21805" y="84667"/>
                </a:cubicBezTo>
                <a:cubicBezTo>
                  <a:pt x="-4637" y="163994"/>
                  <a:pt x="-9788" y="155094"/>
                  <a:pt x="21805" y="270934"/>
                </a:cubicBezTo>
                <a:cubicBezTo>
                  <a:pt x="27160" y="290568"/>
                  <a:pt x="44383" y="304801"/>
                  <a:pt x="55672" y="321734"/>
                </a:cubicBezTo>
                <a:cubicBezTo>
                  <a:pt x="61316" y="338667"/>
                  <a:pt x="61455" y="358596"/>
                  <a:pt x="72605" y="372534"/>
                </a:cubicBezTo>
                <a:cubicBezTo>
                  <a:pt x="104955" y="412971"/>
                  <a:pt x="133306" y="402885"/>
                  <a:pt x="174205" y="423334"/>
                </a:cubicBezTo>
                <a:cubicBezTo>
                  <a:pt x="248199" y="460331"/>
                  <a:pt x="199524" y="457200"/>
                  <a:pt x="241938" y="457200"/>
                </a:cubicBezTo>
              </a:path>
            </a:pathLst>
          </a:custGeom>
          <a:noFill/>
          <a:ln w="28575">
            <a:solidFill>
              <a:schemeClr val="accent5"/>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1127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5" grpId="0"/>
      <p:bldP spid="6" grpId="0"/>
      <p:bldP spid="8" grpId="0"/>
      <p:bldP spid="10" grpId="0"/>
      <p:bldP spid="30" grpId="0"/>
      <p:bldP spid="36" grpId="0" animBg="1"/>
      <p:bldP spid="37" grpId="0" animBg="1"/>
      <p:bldP spid="11" grpId="0"/>
      <p:bldP spid="13" grpId="0"/>
      <p:bldP spid="14" grpId="0"/>
      <p:bldP spid="16" grpId="0"/>
      <p:bldP spid="17"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FD0579-DBCA-9AF3-1E84-0D652D1715F7}"/>
              </a:ext>
            </a:extLst>
          </p:cNvPr>
          <p:cNvSpPr>
            <a:spLocks noGrp="1"/>
          </p:cNvSpPr>
          <p:nvPr>
            <p:ph type="body" idx="1"/>
          </p:nvPr>
        </p:nvSpPr>
        <p:spPr/>
        <p:txBody>
          <a:bodyPr/>
          <a:lstStyle/>
          <a:p>
            <a:r>
              <a:rPr lang="en-US" dirty="0">
                <a:solidFill>
                  <a:schemeClr val="tx1">
                    <a:lumMod val="50000"/>
                    <a:lumOff val="50000"/>
                  </a:schemeClr>
                </a:solidFill>
              </a:rPr>
              <a:t>Data Hazards II: Forwarding</a:t>
            </a:r>
          </a:p>
          <a:p>
            <a:r>
              <a:rPr lang="en-US" dirty="0">
                <a:solidFill>
                  <a:schemeClr val="tx1">
                    <a:lumMod val="50000"/>
                    <a:lumOff val="50000"/>
                  </a:schemeClr>
                </a:solidFill>
              </a:rPr>
              <a:t>Data Hazards III: Load</a:t>
            </a:r>
          </a:p>
          <a:p>
            <a:r>
              <a:rPr lang="en-US" dirty="0"/>
              <a:t>Control Hazards</a:t>
            </a:r>
          </a:p>
          <a:p>
            <a:r>
              <a:rPr lang="en-US" dirty="0">
                <a:solidFill>
                  <a:schemeClr val="tx1">
                    <a:lumMod val="50000"/>
                    <a:lumOff val="50000"/>
                  </a:schemeClr>
                </a:solidFill>
              </a:rPr>
              <a:t>Superscalar Processors and Measuring CPI</a:t>
            </a:r>
          </a:p>
        </p:txBody>
      </p:sp>
      <p:sp>
        <p:nvSpPr>
          <p:cNvPr id="3" name="Title 2">
            <a:extLst>
              <a:ext uri="{FF2B5EF4-FFF2-40B4-BE49-F238E27FC236}">
                <a16:creationId xmlns:a16="http://schemas.microsoft.com/office/drawing/2014/main" id="{67DCA166-ED5D-8795-E9C1-C3279B3C4CC4}"/>
              </a:ext>
            </a:extLst>
          </p:cNvPr>
          <p:cNvSpPr>
            <a:spLocks noGrp="1"/>
          </p:cNvSpPr>
          <p:nvPr>
            <p:ph type="title"/>
          </p:nvPr>
        </p:nvSpPr>
        <p:spPr/>
        <p:txBody>
          <a:bodyPr/>
          <a:lstStyle/>
          <a:p>
            <a:r>
              <a:rPr lang="en-US" dirty="0"/>
              <a:t>Control Hazards</a:t>
            </a:r>
          </a:p>
        </p:txBody>
      </p:sp>
    </p:spTree>
    <p:extLst>
      <p:ext uri="{BB962C8B-B14F-4D97-AF65-F5344CB8AC3E}">
        <p14:creationId xmlns:p14="http://schemas.microsoft.com/office/powerpoint/2010/main" val="1590254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172C7-1E95-1CFB-FD6B-AF759DA01799}"/>
              </a:ext>
            </a:extLst>
          </p:cNvPr>
          <p:cNvSpPr>
            <a:spLocks noGrp="1"/>
          </p:cNvSpPr>
          <p:nvPr>
            <p:ph type="title"/>
          </p:nvPr>
        </p:nvSpPr>
        <p:spPr/>
        <p:txBody>
          <a:bodyPr/>
          <a:lstStyle/>
          <a:p>
            <a:r>
              <a:rPr lang="en-US" dirty="0"/>
              <a:t>Three Types of Pipeline Hazards</a:t>
            </a:r>
          </a:p>
        </p:txBody>
      </p:sp>
      <p:sp>
        <p:nvSpPr>
          <p:cNvPr id="3" name="Content Placeholder 2">
            <a:extLst>
              <a:ext uri="{FF2B5EF4-FFF2-40B4-BE49-F238E27FC236}">
                <a16:creationId xmlns:a16="http://schemas.microsoft.com/office/drawing/2014/main" id="{B94ED9B5-E358-9134-F5BA-2F3813DFE40C}"/>
              </a:ext>
            </a:extLst>
          </p:cNvPr>
          <p:cNvSpPr>
            <a:spLocks noGrp="1"/>
          </p:cNvSpPr>
          <p:nvPr>
            <p:ph idx="1"/>
          </p:nvPr>
        </p:nvSpPr>
        <p:spPr/>
        <p:txBody>
          <a:bodyPr>
            <a:normAutofit lnSpcReduction="10000"/>
          </a:bodyPr>
          <a:lstStyle/>
          <a:p>
            <a:pPr marL="84664" indent="0">
              <a:buNone/>
            </a:pPr>
            <a:r>
              <a:rPr lang="en-US" sz="3200" dirty="0"/>
              <a:t>A </a:t>
            </a:r>
            <a:r>
              <a:rPr lang="en-US" sz="3200" b="0" dirty="0">
                <a:solidFill>
                  <a:schemeClr val="accent4">
                    <a:alpha val="99000"/>
                  </a:schemeClr>
                </a:solidFill>
                <a:latin typeface="18 VAG Rounded Light   02390" pitchFamily="2" charset="0"/>
              </a:rPr>
              <a:t>hazard</a:t>
            </a:r>
            <a:r>
              <a:rPr lang="en-US" sz="3200" dirty="0"/>
              <a:t> is a situation in which a planned instruction cannot execute in the “proper” clock cycle.</a:t>
            </a:r>
          </a:p>
          <a:p>
            <a:pPr marL="599014" indent="-514350">
              <a:buClr>
                <a:schemeClr val="tx1">
                  <a:lumMod val="50000"/>
                  <a:lumOff val="50000"/>
                </a:schemeClr>
              </a:buClr>
              <a:buFont typeface="+mj-lt"/>
              <a:buAutoNum type="arabicPeriod"/>
            </a:pPr>
            <a:r>
              <a:rPr lang="en-US" sz="3200" dirty="0"/>
              <a:t> </a:t>
            </a:r>
            <a:r>
              <a:rPr lang="en-US" sz="3200" b="0" dirty="0">
                <a:solidFill>
                  <a:schemeClr val="tx1">
                    <a:lumMod val="50000"/>
                    <a:lumOff val="50000"/>
                  </a:schemeClr>
                </a:solidFill>
                <a:latin typeface="18 VAG Rounded Light   02390" pitchFamily="2" charset="0"/>
              </a:rPr>
              <a:t>Structural hazard</a:t>
            </a:r>
            <a:r>
              <a:rPr lang="en-US" sz="3200" dirty="0">
                <a:solidFill>
                  <a:schemeClr val="tx1">
                    <a:lumMod val="50000"/>
                    <a:lumOff val="50000"/>
                  </a:schemeClr>
                </a:solidFill>
              </a:rPr>
              <a:t>:</a:t>
            </a:r>
          </a:p>
          <a:p>
            <a:pPr lvl="1"/>
            <a:r>
              <a:rPr lang="en-US" sz="2800" dirty="0">
                <a:solidFill>
                  <a:schemeClr val="tx1">
                    <a:lumMod val="50000"/>
                    <a:lumOff val="50000"/>
                  </a:schemeClr>
                </a:solidFill>
              </a:rPr>
              <a:t>Hardware does not support access across multiple instructions in the same cycle.</a:t>
            </a:r>
          </a:p>
          <a:p>
            <a:pPr marL="599014" indent="-514350">
              <a:buFont typeface="+mj-lt"/>
              <a:buAutoNum type="arabicPeriod"/>
            </a:pPr>
            <a:r>
              <a:rPr lang="en-US" sz="3200" dirty="0">
                <a:solidFill>
                  <a:schemeClr val="tx1">
                    <a:lumMod val="50000"/>
                    <a:lumOff val="50000"/>
                  </a:schemeClr>
                </a:solidFill>
              </a:rPr>
              <a:t> </a:t>
            </a:r>
            <a:r>
              <a:rPr lang="en-US" sz="3200" b="0" dirty="0">
                <a:solidFill>
                  <a:schemeClr val="tx1">
                    <a:lumMod val="50000"/>
                    <a:lumOff val="50000"/>
                  </a:schemeClr>
                </a:solidFill>
                <a:latin typeface="18 VAG Rounded Light   02390" pitchFamily="2" charset="0"/>
              </a:rPr>
              <a:t>Data hazard</a:t>
            </a:r>
            <a:r>
              <a:rPr lang="en-US" sz="3200" dirty="0">
                <a:solidFill>
                  <a:schemeClr val="tx1">
                    <a:lumMod val="50000"/>
                    <a:lumOff val="50000"/>
                  </a:schemeClr>
                </a:solidFill>
              </a:rPr>
              <a:t>:</a:t>
            </a:r>
          </a:p>
          <a:p>
            <a:pPr lvl="1"/>
            <a:r>
              <a:rPr lang="en-US" sz="2800" dirty="0">
                <a:solidFill>
                  <a:schemeClr val="tx1">
                    <a:lumMod val="50000"/>
                    <a:lumOff val="50000"/>
                  </a:schemeClr>
                </a:solidFill>
              </a:rPr>
              <a:t>Instructions have data dependency.</a:t>
            </a:r>
          </a:p>
          <a:p>
            <a:pPr lvl="1"/>
            <a:r>
              <a:rPr lang="en-US" sz="2800" dirty="0">
                <a:solidFill>
                  <a:schemeClr val="tx1">
                    <a:lumMod val="50000"/>
                    <a:lumOff val="50000"/>
                  </a:schemeClr>
                </a:solidFill>
              </a:rPr>
              <a:t>Need to wait for previous instruction to complete its data read/write.</a:t>
            </a:r>
          </a:p>
          <a:p>
            <a:pPr marL="599014" indent="-514350">
              <a:buFont typeface="+mj-lt"/>
              <a:buAutoNum type="arabicPeriod"/>
            </a:pPr>
            <a:r>
              <a:rPr lang="en-US" sz="3200" dirty="0"/>
              <a:t> </a:t>
            </a:r>
            <a:r>
              <a:rPr lang="en-US" sz="3200" b="0" dirty="0">
                <a:solidFill>
                  <a:schemeClr val="accent6"/>
                </a:solidFill>
                <a:latin typeface="18 VAG Rounded Light   02390" pitchFamily="2" charset="0"/>
              </a:rPr>
              <a:t>Control hazard</a:t>
            </a:r>
            <a:r>
              <a:rPr lang="en-US" sz="3200" dirty="0"/>
              <a:t>:</a:t>
            </a:r>
          </a:p>
          <a:p>
            <a:pPr lvl="1"/>
            <a:r>
              <a:rPr lang="en-US" sz="2800" dirty="0"/>
              <a:t>Flow of execution depends on previous instruction.</a:t>
            </a:r>
          </a:p>
        </p:txBody>
      </p:sp>
      <p:sp>
        <p:nvSpPr>
          <p:cNvPr id="4" name="TextBox 3">
            <a:extLst>
              <a:ext uri="{FF2B5EF4-FFF2-40B4-BE49-F238E27FC236}">
                <a16:creationId xmlns:a16="http://schemas.microsoft.com/office/drawing/2014/main" id="{0732286F-D89F-FEA4-0E60-F77B2298106F}"/>
              </a:ext>
            </a:extLst>
          </p:cNvPr>
          <p:cNvSpPr txBox="1"/>
          <p:nvPr/>
        </p:nvSpPr>
        <p:spPr>
          <a:xfrm>
            <a:off x="288413" y="1896533"/>
            <a:ext cx="595035" cy="584775"/>
          </a:xfrm>
          <a:prstGeom prst="rect">
            <a:avLst/>
          </a:prstGeom>
          <a:noFill/>
        </p:spPr>
        <p:txBody>
          <a:bodyPr wrap="none" rtlCol="0">
            <a:spAutoFit/>
          </a:bodyPr>
          <a:lstStyle/>
          <a:p>
            <a:pPr algn="l"/>
            <a:r>
              <a:rPr lang="en-US" sz="3200" dirty="0">
                <a:solidFill>
                  <a:schemeClr val="accent1"/>
                </a:solidFill>
                <a:latin typeface="18 VAG Rounded Light   02390" pitchFamily="2" charset="0"/>
              </a:rPr>
              <a:t>✅</a:t>
            </a:r>
          </a:p>
        </p:txBody>
      </p:sp>
      <p:sp>
        <p:nvSpPr>
          <p:cNvPr id="5" name="TextBox 4">
            <a:extLst>
              <a:ext uri="{FF2B5EF4-FFF2-40B4-BE49-F238E27FC236}">
                <a16:creationId xmlns:a16="http://schemas.microsoft.com/office/drawing/2014/main" id="{56066701-B51E-571B-7C2C-35527FF0B04A}"/>
              </a:ext>
            </a:extLst>
          </p:cNvPr>
          <p:cNvSpPr txBox="1"/>
          <p:nvPr/>
        </p:nvSpPr>
        <p:spPr>
          <a:xfrm>
            <a:off x="288413" y="3268304"/>
            <a:ext cx="595035" cy="584775"/>
          </a:xfrm>
          <a:prstGeom prst="rect">
            <a:avLst/>
          </a:prstGeom>
          <a:noFill/>
        </p:spPr>
        <p:txBody>
          <a:bodyPr wrap="none" rtlCol="0">
            <a:spAutoFit/>
          </a:bodyPr>
          <a:lstStyle/>
          <a:p>
            <a:pPr algn="l"/>
            <a:r>
              <a:rPr lang="en-US" sz="3200" dirty="0">
                <a:solidFill>
                  <a:schemeClr val="accent1"/>
                </a:solidFill>
                <a:latin typeface="18 VAG Rounded Light   02390" pitchFamily="2" charset="0"/>
              </a:rPr>
              <a:t>✅</a:t>
            </a:r>
          </a:p>
        </p:txBody>
      </p:sp>
    </p:spTree>
    <p:extLst>
      <p:ext uri="{BB962C8B-B14F-4D97-AF65-F5344CB8AC3E}">
        <p14:creationId xmlns:p14="http://schemas.microsoft.com/office/powerpoint/2010/main" val="2681399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3" name="Group 622">
            <a:extLst>
              <a:ext uri="{FF2B5EF4-FFF2-40B4-BE49-F238E27FC236}">
                <a16:creationId xmlns:a16="http://schemas.microsoft.com/office/drawing/2014/main" id="{1DAEDC87-0EFB-5C07-F7AB-0A63C0D59964}"/>
              </a:ext>
            </a:extLst>
          </p:cNvPr>
          <p:cNvGrpSpPr/>
          <p:nvPr/>
        </p:nvGrpSpPr>
        <p:grpSpPr>
          <a:xfrm>
            <a:off x="3795654" y="1690196"/>
            <a:ext cx="7613711" cy="3439441"/>
            <a:chOff x="3795654" y="1690196"/>
            <a:chExt cx="7613711" cy="3439441"/>
          </a:xfrm>
          <a:effectLst>
            <a:glow rad="101600">
              <a:srgbClr val="000000">
                <a:alpha val="61000"/>
              </a:srgbClr>
            </a:glow>
          </a:effectLst>
        </p:grpSpPr>
        <p:grpSp>
          <p:nvGrpSpPr>
            <p:cNvPr id="589" name="Group 588">
              <a:extLst>
                <a:ext uri="{FF2B5EF4-FFF2-40B4-BE49-F238E27FC236}">
                  <a16:creationId xmlns:a16="http://schemas.microsoft.com/office/drawing/2014/main" id="{276E6B05-31C2-3D0E-13A7-FBC01BE628BB}"/>
                </a:ext>
              </a:extLst>
            </p:cNvPr>
            <p:cNvGrpSpPr/>
            <p:nvPr/>
          </p:nvGrpSpPr>
          <p:grpSpPr>
            <a:xfrm>
              <a:off x="3795654" y="1690196"/>
              <a:ext cx="7613711" cy="3439441"/>
              <a:chOff x="3814417" y="2281952"/>
              <a:chExt cx="7613711" cy="3439441"/>
            </a:xfrm>
            <a:effectLst/>
          </p:grpSpPr>
          <p:cxnSp>
            <p:nvCxnSpPr>
              <p:cNvPr id="590" name="Straight Connector 589">
                <a:extLst>
                  <a:ext uri="{FF2B5EF4-FFF2-40B4-BE49-F238E27FC236}">
                    <a16:creationId xmlns:a16="http://schemas.microsoft.com/office/drawing/2014/main" id="{64DBC282-069C-AD73-D9D5-A3256099DBD0}"/>
                  </a:ext>
                </a:extLst>
              </p:cNvPr>
              <p:cNvCxnSpPr>
                <a:cxnSpLocks/>
              </p:cNvCxnSpPr>
              <p:nvPr/>
            </p:nvCxnSpPr>
            <p:spPr>
              <a:xfrm>
                <a:off x="3814417" y="2297776"/>
                <a:ext cx="7613711" cy="0"/>
              </a:xfrm>
              <a:prstGeom prst="line">
                <a:avLst/>
              </a:prstGeom>
              <a:ln w="28575">
                <a:solidFill>
                  <a:schemeClr val="tx1">
                    <a:lumMod val="50000"/>
                    <a:lumOff val="50000"/>
                  </a:schemeClr>
                </a:solidFill>
                <a:tailEnd type="none" w="lg" len="lg"/>
              </a:ln>
              <a:effectLst/>
            </p:spPr>
            <p:style>
              <a:lnRef idx="1">
                <a:schemeClr val="accent1"/>
              </a:lnRef>
              <a:fillRef idx="0">
                <a:schemeClr val="accent1"/>
              </a:fillRef>
              <a:effectRef idx="0">
                <a:schemeClr val="accent1"/>
              </a:effectRef>
              <a:fontRef idx="minor">
                <a:schemeClr val="tx1"/>
              </a:fontRef>
            </p:style>
          </p:cxnSp>
          <p:cxnSp>
            <p:nvCxnSpPr>
              <p:cNvPr id="591" name="Elbow Connector 590">
                <a:extLst>
                  <a:ext uri="{FF2B5EF4-FFF2-40B4-BE49-F238E27FC236}">
                    <a16:creationId xmlns:a16="http://schemas.microsoft.com/office/drawing/2014/main" id="{3FCADA80-E56C-5D3E-D39F-6799C24FB864}"/>
                  </a:ext>
                </a:extLst>
              </p:cNvPr>
              <p:cNvCxnSpPr>
                <a:cxnSpLocks/>
              </p:cNvCxnSpPr>
              <p:nvPr/>
            </p:nvCxnSpPr>
            <p:spPr>
              <a:xfrm flipV="1">
                <a:off x="10391937" y="2281952"/>
                <a:ext cx="1030757" cy="3439441"/>
              </a:xfrm>
              <a:prstGeom prst="bentConnector2">
                <a:avLst/>
              </a:prstGeom>
              <a:ln w="28575">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grpSp>
        <p:cxnSp>
          <p:nvCxnSpPr>
            <p:cNvPr id="619" name="Elbow Connector 618">
              <a:extLst>
                <a:ext uri="{FF2B5EF4-FFF2-40B4-BE49-F238E27FC236}">
                  <a16:creationId xmlns:a16="http://schemas.microsoft.com/office/drawing/2014/main" id="{E94B494A-AF46-2AE7-9FF1-83C204DAD784}"/>
                </a:ext>
              </a:extLst>
            </p:cNvPr>
            <p:cNvCxnSpPr>
              <a:cxnSpLocks/>
            </p:cNvCxnSpPr>
            <p:nvPr/>
          </p:nvCxnSpPr>
          <p:spPr>
            <a:xfrm rot="16200000" flipH="1">
              <a:off x="3519475" y="2007011"/>
              <a:ext cx="1113842" cy="535651"/>
            </a:xfrm>
            <a:prstGeom prst="bentConnector2">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24" name="Group 623">
            <a:extLst>
              <a:ext uri="{FF2B5EF4-FFF2-40B4-BE49-F238E27FC236}">
                <a16:creationId xmlns:a16="http://schemas.microsoft.com/office/drawing/2014/main" id="{0B1470FB-C416-D3CC-9EBD-C6FBB8F81D00}"/>
              </a:ext>
            </a:extLst>
          </p:cNvPr>
          <p:cNvGrpSpPr/>
          <p:nvPr/>
        </p:nvGrpSpPr>
        <p:grpSpPr>
          <a:xfrm>
            <a:off x="4055975" y="1825965"/>
            <a:ext cx="7168896" cy="1027301"/>
            <a:chOff x="4055975" y="1825965"/>
            <a:chExt cx="7168896" cy="1027301"/>
          </a:xfrm>
          <a:effectLst>
            <a:glow rad="101600">
              <a:srgbClr val="000000">
                <a:alpha val="61000"/>
              </a:srgbClr>
            </a:glow>
          </a:effectLst>
        </p:grpSpPr>
        <p:grpSp>
          <p:nvGrpSpPr>
            <p:cNvPr id="147" name="Group 146">
              <a:extLst>
                <a:ext uri="{FF2B5EF4-FFF2-40B4-BE49-F238E27FC236}">
                  <a16:creationId xmlns:a16="http://schemas.microsoft.com/office/drawing/2014/main" id="{95E29680-B977-8B0B-8E6B-55104FEA9ADD}"/>
                </a:ext>
              </a:extLst>
            </p:cNvPr>
            <p:cNvGrpSpPr/>
            <p:nvPr/>
          </p:nvGrpSpPr>
          <p:grpSpPr>
            <a:xfrm>
              <a:off x="4055975" y="1825965"/>
              <a:ext cx="7168896" cy="1027301"/>
              <a:chOff x="4070913" y="2238461"/>
              <a:chExt cx="7168896" cy="1027301"/>
            </a:xfrm>
            <a:effectLst/>
          </p:grpSpPr>
          <p:cxnSp>
            <p:nvCxnSpPr>
              <p:cNvPr id="150" name="Elbow Connector 149">
                <a:extLst>
                  <a:ext uri="{FF2B5EF4-FFF2-40B4-BE49-F238E27FC236}">
                    <a16:creationId xmlns:a16="http://schemas.microsoft.com/office/drawing/2014/main" id="{3F8F48AB-D505-1491-502F-CC4B168C40F2}"/>
                  </a:ext>
                </a:extLst>
              </p:cNvPr>
              <p:cNvCxnSpPr>
                <a:cxnSpLocks/>
              </p:cNvCxnSpPr>
              <p:nvPr/>
            </p:nvCxnSpPr>
            <p:spPr>
              <a:xfrm flipV="1">
                <a:off x="11094344" y="2238461"/>
                <a:ext cx="131515" cy="1027301"/>
              </a:xfrm>
              <a:prstGeom prst="bentConnector2">
                <a:avLst/>
              </a:prstGeom>
              <a:ln w="28575">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B7DA09E-4747-6242-3784-D0AEA0EBBD55}"/>
                  </a:ext>
                </a:extLst>
              </p:cNvPr>
              <p:cNvCxnSpPr>
                <a:cxnSpLocks/>
              </p:cNvCxnSpPr>
              <p:nvPr/>
            </p:nvCxnSpPr>
            <p:spPr>
              <a:xfrm>
                <a:off x="4070913" y="2242268"/>
                <a:ext cx="7168896" cy="0"/>
              </a:xfrm>
              <a:prstGeom prst="line">
                <a:avLst/>
              </a:prstGeom>
              <a:ln w="28575">
                <a:solidFill>
                  <a:schemeClr val="tx1">
                    <a:lumMod val="50000"/>
                    <a:lumOff val="50000"/>
                  </a:schemeClr>
                </a:solidFill>
                <a:tailEnd type="none" w="lg" len="lg"/>
              </a:ln>
              <a:effectLst/>
            </p:spPr>
            <p:style>
              <a:lnRef idx="1">
                <a:schemeClr val="accent1"/>
              </a:lnRef>
              <a:fillRef idx="0">
                <a:schemeClr val="accent1"/>
              </a:fillRef>
              <a:effectRef idx="0">
                <a:schemeClr val="accent1"/>
              </a:effectRef>
              <a:fontRef idx="minor">
                <a:schemeClr val="tx1"/>
              </a:fontRef>
            </p:style>
          </p:cxnSp>
        </p:grpSp>
        <p:cxnSp>
          <p:nvCxnSpPr>
            <p:cNvPr id="618" name="Elbow Connector 617">
              <a:extLst>
                <a:ext uri="{FF2B5EF4-FFF2-40B4-BE49-F238E27FC236}">
                  <a16:creationId xmlns:a16="http://schemas.microsoft.com/office/drawing/2014/main" id="{DD2577B8-2401-4704-E78D-A493170AF64E}"/>
                </a:ext>
              </a:extLst>
            </p:cNvPr>
            <p:cNvCxnSpPr>
              <a:cxnSpLocks/>
            </p:cNvCxnSpPr>
            <p:nvPr/>
          </p:nvCxnSpPr>
          <p:spPr>
            <a:xfrm rot="16200000" flipH="1">
              <a:off x="3875270" y="2014269"/>
              <a:ext cx="658616" cy="283745"/>
            </a:xfrm>
            <a:prstGeom prst="bentConnector2">
              <a:avLst/>
            </a:prstGeom>
            <a:ln w="28575">
              <a:solidFill>
                <a:schemeClr val="tx1">
                  <a:lumMod val="50000"/>
                  <a:lumOff val="50000"/>
                </a:schemeClr>
              </a:solidFill>
              <a:tailEnd type="triangle" w="lg" len="lg"/>
            </a:ln>
            <a:effectLst/>
          </p:spPr>
          <p:style>
            <a:lnRef idx="1">
              <a:schemeClr val="accent1"/>
            </a:lnRef>
            <a:fillRef idx="0">
              <a:schemeClr val="accent1"/>
            </a:fillRef>
            <a:effectRef idx="0">
              <a:schemeClr val="accent1"/>
            </a:effectRef>
            <a:fontRef idx="minor">
              <a:schemeClr val="tx1"/>
            </a:fontRef>
          </p:style>
        </p:cxnSp>
      </p:grpSp>
      <p:cxnSp>
        <p:nvCxnSpPr>
          <p:cNvPr id="526" name="Elbow Connector 525">
            <a:extLst>
              <a:ext uri="{FF2B5EF4-FFF2-40B4-BE49-F238E27FC236}">
                <a16:creationId xmlns:a16="http://schemas.microsoft.com/office/drawing/2014/main" id="{A4678C37-8877-B867-375B-7A6369CE279D}"/>
              </a:ext>
            </a:extLst>
          </p:cNvPr>
          <p:cNvCxnSpPr>
            <a:cxnSpLocks/>
          </p:cNvCxnSpPr>
          <p:nvPr/>
        </p:nvCxnSpPr>
        <p:spPr>
          <a:xfrm>
            <a:off x="7290562" y="2201258"/>
            <a:ext cx="2024070" cy="269035"/>
          </a:xfrm>
          <a:prstGeom prst="bentConnector3">
            <a:avLst>
              <a:gd name="adj1" fmla="val 84786"/>
            </a:avLst>
          </a:prstGeom>
          <a:ln w="28575">
            <a:solidFill>
              <a:schemeClr val="tx1">
                <a:lumMod val="50000"/>
                <a:lumOff val="50000"/>
              </a:schemeClr>
            </a:solidFill>
            <a:headEnd type="oval" w="med" len="med"/>
            <a:tailEnd type="triangle" w="lg" len="lg"/>
          </a:ln>
          <a:effectLst>
            <a:glow rad="101600">
              <a:srgbClr val="00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19D43AD4-C12C-A104-42C4-5E1FEB6EFFEA}"/>
              </a:ext>
            </a:extLst>
          </p:cNvPr>
          <p:cNvCxnSpPr>
            <a:cxnSpLocks/>
          </p:cNvCxnSpPr>
          <p:nvPr/>
        </p:nvCxnSpPr>
        <p:spPr>
          <a:xfrm>
            <a:off x="8657997" y="3409140"/>
            <a:ext cx="457200" cy="0"/>
          </a:xfrm>
          <a:prstGeom prst="straightConnector1">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7" name="Elbow Connector 626">
            <a:extLst>
              <a:ext uri="{FF2B5EF4-FFF2-40B4-BE49-F238E27FC236}">
                <a16:creationId xmlns:a16="http://schemas.microsoft.com/office/drawing/2014/main" id="{D9195B7E-5173-52F3-7654-5192897A30B9}"/>
              </a:ext>
            </a:extLst>
          </p:cNvPr>
          <p:cNvCxnSpPr>
            <a:cxnSpLocks/>
          </p:cNvCxnSpPr>
          <p:nvPr/>
        </p:nvCxnSpPr>
        <p:spPr>
          <a:xfrm rot="16200000" flipH="1">
            <a:off x="6375099" y="1260006"/>
            <a:ext cx="692014" cy="7082166"/>
          </a:xfrm>
          <a:prstGeom prst="bentConnector2">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7" name="Elbow Connector 566">
            <a:extLst>
              <a:ext uri="{FF2B5EF4-FFF2-40B4-BE49-F238E27FC236}">
                <a16:creationId xmlns:a16="http://schemas.microsoft.com/office/drawing/2014/main" id="{CED4D9D8-8747-9C01-4012-14923A556DF4}"/>
              </a:ext>
            </a:extLst>
          </p:cNvPr>
          <p:cNvCxnSpPr>
            <a:cxnSpLocks/>
          </p:cNvCxnSpPr>
          <p:nvPr/>
        </p:nvCxnSpPr>
        <p:spPr>
          <a:xfrm>
            <a:off x="9962183" y="2270172"/>
            <a:ext cx="856463" cy="305622"/>
          </a:xfrm>
          <a:prstGeom prst="bentConnector3">
            <a:avLst>
              <a:gd name="adj1" fmla="val 68150"/>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63182A8-AAC2-5CFD-2ED1-D6AE1F385463}"/>
              </a:ext>
            </a:extLst>
          </p:cNvPr>
          <p:cNvSpPr>
            <a:spLocks noGrp="1"/>
          </p:cNvSpPr>
          <p:nvPr>
            <p:ph type="title"/>
          </p:nvPr>
        </p:nvSpPr>
        <p:spPr/>
        <p:txBody>
          <a:bodyPr/>
          <a:lstStyle/>
          <a:p>
            <a:pPr>
              <a:tabLst>
                <a:tab pos="10280650" algn="r"/>
              </a:tabLst>
            </a:pPr>
            <a:r>
              <a:rPr lang="en-US" dirty="0"/>
              <a:t>Branch Results Computed During </a:t>
            </a:r>
            <a:r>
              <a:rPr lang="en-US" dirty="0">
                <a:latin typeface="Courier New" panose="02070309020205020404" pitchFamily="49" charset="0"/>
                <a:cs typeface="Courier New" panose="02070309020205020404" pitchFamily="49" charset="0"/>
              </a:rPr>
              <a:t>MEM</a:t>
            </a:r>
          </a:p>
        </p:txBody>
      </p:sp>
      <p:cxnSp>
        <p:nvCxnSpPr>
          <p:cNvPr id="58" name="Elbow Connector 57">
            <a:extLst>
              <a:ext uri="{FF2B5EF4-FFF2-40B4-BE49-F238E27FC236}">
                <a16:creationId xmlns:a16="http://schemas.microsoft.com/office/drawing/2014/main" id="{BE7C70A5-6454-DE33-D982-4CC49B29DD74}"/>
              </a:ext>
            </a:extLst>
          </p:cNvPr>
          <p:cNvCxnSpPr>
            <a:cxnSpLocks/>
          </p:cNvCxnSpPr>
          <p:nvPr/>
        </p:nvCxnSpPr>
        <p:spPr>
          <a:xfrm flipV="1">
            <a:off x="4812517" y="3982073"/>
            <a:ext cx="2683887" cy="572362"/>
          </a:xfrm>
          <a:prstGeom prst="bentConnector3">
            <a:avLst>
              <a:gd name="adj1" fmla="val 90884"/>
            </a:avLst>
          </a:prstGeom>
          <a:ln w="28575">
            <a:solidFill>
              <a:schemeClr val="bg1"/>
            </a:solidFill>
            <a:tailEnd type="triangle" w="lg" len="lg"/>
          </a:ln>
          <a:effectLst>
            <a:glow rad="63500">
              <a:srgbClr val="00264A">
                <a:alpha val="92000"/>
              </a:srgbClr>
            </a:glow>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9443ACF-4E68-347C-93D1-8467487E4111}"/>
              </a:ext>
            </a:extLst>
          </p:cNvPr>
          <p:cNvCxnSpPr>
            <a:cxnSpLocks/>
          </p:cNvCxnSpPr>
          <p:nvPr/>
        </p:nvCxnSpPr>
        <p:spPr>
          <a:xfrm>
            <a:off x="7734505" y="3868242"/>
            <a:ext cx="301752" cy="149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4E41A5BC-6622-24A7-3C8F-F77F1D8C4B78}"/>
              </a:ext>
            </a:extLst>
          </p:cNvPr>
          <p:cNvSpPr/>
          <p:nvPr/>
        </p:nvSpPr>
        <p:spPr>
          <a:xfrm>
            <a:off x="1921794" y="2816424"/>
            <a:ext cx="934483" cy="1152150"/>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400" i="1" dirty="0" err="1">
                <a:solidFill>
                  <a:schemeClr val="tx1">
                    <a:lumMod val="50000"/>
                    <a:lumOff val="50000"/>
                  </a:schemeClr>
                </a:solidFill>
                <a:latin typeface="18 VAG Rounded Light   02390" pitchFamily="2" charset="0"/>
              </a:rPr>
              <a:t>addr</a:t>
            </a:r>
            <a:endParaRPr lang="en-US" sz="1400" i="1" dirty="0">
              <a:solidFill>
                <a:schemeClr val="tx1">
                  <a:lumMod val="50000"/>
                  <a:lumOff val="50000"/>
                </a:schemeClr>
              </a:solidFill>
              <a:latin typeface="18 VAG Rounded Light   02390" pitchFamily="2" charset="0"/>
            </a:endParaRPr>
          </a:p>
          <a:p>
            <a:pPr algn="r"/>
            <a:r>
              <a:rPr lang="en-US" sz="1400" i="1" dirty="0" err="1">
                <a:solidFill>
                  <a:schemeClr val="tx1">
                    <a:lumMod val="50000"/>
                    <a:lumOff val="50000"/>
                  </a:schemeClr>
                </a:solidFill>
                <a:latin typeface="18 VAG Rounded Light   02390" pitchFamily="2" charset="0"/>
              </a:rPr>
              <a:t>inst</a:t>
            </a:r>
            <a:endParaRPr lang="en-US" sz="1400" i="1" dirty="0">
              <a:solidFill>
                <a:schemeClr val="tx1">
                  <a:lumMod val="50000"/>
                  <a:lumOff val="50000"/>
                </a:schemeClr>
              </a:solidFill>
              <a:latin typeface="18 VAG Rounded Light   02390" pitchFamily="2" charset="0"/>
            </a:endParaRPr>
          </a:p>
          <a:p>
            <a:endParaRPr lang="en-US" sz="1600" dirty="0">
              <a:solidFill>
                <a:schemeClr val="tx1">
                  <a:lumMod val="50000"/>
                  <a:lumOff val="50000"/>
                </a:schemeClr>
              </a:solidFill>
              <a:latin typeface="18 VAG Rounded Light   02390" pitchFamily="2" charset="0"/>
            </a:endParaRPr>
          </a:p>
          <a:p>
            <a:r>
              <a:rPr lang="en-US" sz="1600" b="1" dirty="0">
                <a:solidFill>
                  <a:schemeClr val="tx1">
                    <a:lumMod val="50000"/>
                    <a:lumOff val="50000"/>
                  </a:schemeClr>
                </a:solidFill>
                <a:latin typeface="Courier New" panose="02070309020205020404" pitchFamily="49" charset="0"/>
                <a:cs typeface="Courier New" panose="02070309020205020404" pitchFamily="49" charset="0"/>
              </a:rPr>
              <a:t>IMEM</a:t>
            </a:r>
          </a:p>
        </p:txBody>
      </p:sp>
      <p:sp>
        <p:nvSpPr>
          <p:cNvPr id="61" name="Freeform 60">
            <a:extLst>
              <a:ext uri="{FF2B5EF4-FFF2-40B4-BE49-F238E27FC236}">
                <a16:creationId xmlns:a16="http://schemas.microsoft.com/office/drawing/2014/main" id="{15ECD233-F15E-7B67-E1EC-44CF3DAC5874}"/>
              </a:ext>
            </a:extLst>
          </p:cNvPr>
          <p:cNvSpPr>
            <a:spLocks/>
          </p:cNvSpPr>
          <p:nvPr/>
        </p:nvSpPr>
        <p:spPr>
          <a:xfrm>
            <a:off x="8030846" y="2990744"/>
            <a:ext cx="581729" cy="1053232"/>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A</a:t>
            </a:r>
            <a:endParaRPr lang="en-US" sz="1600" dirty="0">
              <a:solidFill>
                <a:schemeClr val="bg1"/>
              </a:solidFill>
              <a:latin typeface="Courier New" panose="02070309020205020404" pitchFamily="49" charset="0"/>
              <a:cs typeface="Courier New" panose="02070309020205020404" pitchFamily="49" charset="0"/>
            </a:endParaRPr>
          </a:p>
          <a:p>
            <a:pPr algn="r">
              <a:spcBef>
                <a:spcPts val="600"/>
              </a:spcBef>
              <a:spcAft>
                <a:spcPts val="600"/>
              </a:spcAft>
            </a:pPr>
            <a:r>
              <a:rPr lang="en-US" sz="1600" dirty="0">
                <a:solidFill>
                  <a:schemeClr val="bg1"/>
                </a:solidFill>
                <a:latin typeface="18 VAG Rounded Light   02390" pitchFamily="2" charset="0"/>
              </a:rPr>
              <a:t>ALU</a:t>
            </a:r>
          </a:p>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B</a:t>
            </a:r>
          </a:p>
        </p:txBody>
      </p:sp>
      <p:sp>
        <p:nvSpPr>
          <p:cNvPr id="62" name="Rounded Rectangle 61">
            <a:extLst>
              <a:ext uri="{FF2B5EF4-FFF2-40B4-BE49-F238E27FC236}">
                <a16:creationId xmlns:a16="http://schemas.microsoft.com/office/drawing/2014/main" id="{A9FA61C4-CEAC-B7AC-9818-54C304612C08}"/>
              </a:ext>
            </a:extLst>
          </p:cNvPr>
          <p:cNvSpPr/>
          <p:nvPr/>
        </p:nvSpPr>
        <p:spPr>
          <a:xfrm>
            <a:off x="6374694" y="2919023"/>
            <a:ext cx="723547" cy="890604"/>
          </a:xfrm>
          <a:prstGeom prst="round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1200" dirty="0">
                <a:solidFill>
                  <a:schemeClr val="bg1"/>
                </a:solidFill>
                <a:latin typeface="18 VAG Rounded Light   02390" pitchFamily="2" charset="0"/>
              </a:rPr>
              <a:t>Branch Comp.</a:t>
            </a:r>
          </a:p>
        </p:txBody>
      </p:sp>
      <p:sp>
        <p:nvSpPr>
          <p:cNvPr id="63" name="Freeform 62">
            <a:extLst>
              <a:ext uri="{FF2B5EF4-FFF2-40B4-BE49-F238E27FC236}">
                <a16:creationId xmlns:a16="http://schemas.microsoft.com/office/drawing/2014/main" id="{7861E35C-2A83-3A2B-79FC-EA448C7CA87F}"/>
              </a:ext>
            </a:extLst>
          </p:cNvPr>
          <p:cNvSpPr>
            <a:spLocks/>
          </p:cNvSpPr>
          <p:nvPr/>
        </p:nvSpPr>
        <p:spPr>
          <a:xfrm>
            <a:off x="2017338" y="1827159"/>
            <a:ext cx="644039" cy="714015"/>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r>
              <a:rPr lang="en-US" sz="1600" dirty="0">
                <a:solidFill>
                  <a:schemeClr val="tx1">
                    <a:lumMod val="50000"/>
                    <a:lumOff val="50000"/>
                  </a:schemeClr>
                </a:solidFill>
                <a:latin typeface="18 VAG Rounded Light   02390" pitchFamily="2" charset="0"/>
              </a:rPr>
              <a:t>add</a:t>
            </a:r>
          </a:p>
        </p:txBody>
      </p:sp>
      <p:sp>
        <p:nvSpPr>
          <p:cNvPr id="448" name="Rounded Rectangle 447">
            <a:extLst>
              <a:ext uri="{FF2B5EF4-FFF2-40B4-BE49-F238E27FC236}">
                <a16:creationId xmlns:a16="http://schemas.microsoft.com/office/drawing/2014/main" id="{ACEE7E70-171D-CE35-5AC6-1D4EB1066B57}"/>
              </a:ext>
            </a:extLst>
          </p:cNvPr>
          <p:cNvSpPr/>
          <p:nvPr/>
        </p:nvSpPr>
        <p:spPr>
          <a:xfrm>
            <a:off x="4080128" y="4125266"/>
            <a:ext cx="734547" cy="615137"/>
          </a:xfrm>
          <a:prstGeom prst="round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1400" dirty="0" err="1">
                <a:solidFill>
                  <a:schemeClr val="tx1">
                    <a:lumMod val="50000"/>
                    <a:lumOff val="50000"/>
                  </a:schemeClr>
                </a:solidFill>
                <a:latin typeface="18 VAG Rounded Light   02390" pitchFamily="2" charset="0"/>
              </a:rPr>
              <a:t>Imm</a:t>
            </a:r>
            <a:r>
              <a:rPr lang="en-US" sz="1400" dirty="0">
                <a:solidFill>
                  <a:schemeClr val="tx1">
                    <a:lumMod val="50000"/>
                    <a:lumOff val="50000"/>
                  </a:schemeClr>
                </a:solidFill>
                <a:latin typeface="18 VAG Rounded Light   02390" pitchFamily="2" charset="0"/>
              </a:rPr>
              <a:t>. Gen</a:t>
            </a:r>
          </a:p>
        </p:txBody>
      </p:sp>
      <p:sp>
        <p:nvSpPr>
          <p:cNvPr id="449" name="Isosceles Triangle 59">
            <a:extLst>
              <a:ext uri="{FF2B5EF4-FFF2-40B4-BE49-F238E27FC236}">
                <a16:creationId xmlns:a16="http://schemas.microsoft.com/office/drawing/2014/main" id="{8475C2F8-3C56-E6D1-725B-D32164FB4203}"/>
              </a:ext>
            </a:extLst>
          </p:cNvPr>
          <p:cNvSpPr>
            <a:spLocks noChangeAspect="1"/>
          </p:cNvSpPr>
          <p:nvPr/>
        </p:nvSpPr>
        <p:spPr>
          <a:xfrm>
            <a:off x="5484592" y="3869732"/>
            <a:ext cx="182880" cy="142528"/>
          </a:xfrm>
          <a:prstGeom prst="triangle">
            <a:avLst/>
          </a:prstGeom>
          <a:no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sp>
        <p:nvSpPr>
          <p:cNvPr id="450" name="Isosceles Triangle 59">
            <a:extLst>
              <a:ext uri="{FF2B5EF4-FFF2-40B4-BE49-F238E27FC236}">
                <a16:creationId xmlns:a16="http://schemas.microsoft.com/office/drawing/2014/main" id="{D6AD111D-ED96-E5CB-9C4B-DA766FF5EA10}"/>
              </a:ext>
            </a:extLst>
          </p:cNvPr>
          <p:cNvSpPr/>
          <p:nvPr/>
        </p:nvSpPr>
        <p:spPr>
          <a:xfrm>
            <a:off x="9871161" y="3981837"/>
            <a:ext cx="182880" cy="172777"/>
          </a:xfrm>
          <a:prstGeom prst="triangle">
            <a:avLst/>
          </a:prstGeom>
          <a:no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nvGrpSpPr>
          <p:cNvPr id="451" name="Group 450">
            <a:extLst>
              <a:ext uri="{FF2B5EF4-FFF2-40B4-BE49-F238E27FC236}">
                <a16:creationId xmlns:a16="http://schemas.microsoft.com/office/drawing/2014/main" id="{6C6A04DB-B599-4BDB-E3EE-B7B3FBFCEE02}"/>
              </a:ext>
            </a:extLst>
          </p:cNvPr>
          <p:cNvGrpSpPr/>
          <p:nvPr/>
        </p:nvGrpSpPr>
        <p:grpSpPr>
          <a:xfrm>
            <a:off x="1227564" y="2711486"/>
            <a:ext cx="349772" cy="747357"/>
            <a:chOff x="959047" y="3126189"/>
            <a:chExt cx="415675" cy="914792"/>
          </a:xfrm>
        </p:grpSpPr>
        <p:sp>
          <p:nvSpPr>
            <p:cNvPr id="452" name="Rectangle 451">
              <a:extLst>
                <a:ext uri="{FF2B5EF4-FFF2-40B4-BE49-F238E27FC236}">
                  <a16:creationId xmlns:a16="http://schemas.microsoft.com/office/drawing/2014/main" id="{69EFEDAA-8C01-B3AC-AED8-2DAC8D5BF01F}"/>
                </a:ext>
              </a:extLst>
            </p:cNvPr>
            <p:cNvSpPr>
              <a:spLocks noChangeArrowheads="1"/>
            </p:cNvSpPr>
            <p:nvPr/>
          </p:nvSpPr>
          <p:spPr bwMode="auto">
            <a:xfrm>
              <a:off x="959047" y="3126189"/>
              <a:ext cx="415675" cy="914792"/>
            </a:xfrm>
            <a:prstGeom prst="rect">
              <a:avLst/>
            </a:prstGeom>
            <a:noFill/>
            <a:ln w="28575">
              <a:solidFill>
                <a:schemeClr val="bg1"/>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rPr>
                <a:t>PC</a:t>
              </a:r>
            </a:p>
          </p:txBody>
        </p:sp>
        <p:sp>
          <p:nvSpPr>
            <p:cNvPr id="453" name="Isosceles Triangle 58">
              <a:extLst>
                <a:ext uri="{FF2B5EF4-FFF2-40B4-BE49-F238E27FC236}">
                  <a16:creationId xmlns:a16="http://schemas.microsoft.com/office/drawing/2014/main" id="{C183D8A5-C645-2E25-6855-AE06078D2D42}"/>
                </a:ext>
              </a:extLst>
            </p:cNvPr>
            <p:cNvSpPr/>
            <p:nvPr/>
          </p:nvSpPr>
          <p:spPr>
            <a:xfrm>
              <a:off x="1069894" y="3868203"/>
              <a:ext cx="221693" cy="172777"/>
            </a:xfrm>
            <a:prstGeom prst="triangle">
              <a:avLst/>
            </a:prstGeom>
            <a:noFill/>
            <a:ln w="28575" cap="flat" cmpd="sng" algn="ctr">
              <a:solidFill>
                <a:schemeClr val="bg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cxnSp>
        <p:nvCxnSpPr>
          <p:cNvPr id="460" name="Straight Arrow Connector 459">
            <a:extLst>
              <a:ext uri="{FF2B5EF4-FFF2-40B4-BE49-F238E27FC236}">
                <a16:creationId xmlns:a16="http://schemas.microsoft.com/office/drawing/2014/main" id="{C56F6A1B-24DB-684A-B47C-22CB72DBA22B}"/>
              </a:ext>
            </a:extLst>
          </p:cNvPr>
          <p:cNvCxnSpPr>
            <a:cxnSpLocks/>
          </p:cNvCxnSpPr>
          <p:nvPr/>
        </p:nvCxnSpPr>
        <p:spPr>
          <a:xfrm>
            <a:off x="3342648" y="3392499"/>
            <a:ext cx="1005840" cy="0"/>
          </a:xfrm>
          <a:prstGeom prst="straightConnector1">
            <a:avLst/>
          </a:prstGeom>
          <a:ln w="28575">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65731BF9-A936-F41F-3893-D3CFEEFD8874}"/>
              </a:ext>
            </a:extLst>
          </p:cNvPr>
          <p:cNvCxnSpPr/>
          <p:nvPr/>
        </p:nvCxnSpPr>
        <p:spPr>
          <a:xfrm>
            <a:off x="3175692" y="3392499"/>
            <a:ext cx="0" cy="1060704"/>
          </a:xfrm>
          <a:prstGeom prst="straightConnector1">
            <a:avLst/>
          </a:prstGeom>
          <a:ln w="28575">
            <a:solidFill>
              <a:schemeClr val="tx1">
                <a:lumMod val="50000"/>
                <a:lumOff val="50000"/>
              </a:schemeClr>
            </a:solidFill>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464" name="Straight Arrow Connector 463">
            <a:extLst>
              <a:ext uri="{FF2B5EF4-FFF2-40B4-BE49-F238E27FC236}">
                <a16:creationId xmlns:a16="http://schemas.microsoft.com/office/drawing/2014/main" id="{F1BCAA16-A9BE-0583-7056-1688FA86D7DB}"/>
              </a:ext>
            </a:extLst>
          </p:cNvPr>
          <p:cNvCxnSpPr>
            <a:cxnSpLocks/>
          </p:cNvCxnSpPr>
          <p:nvPr/>
        </p:nvCxnSpPr>
        <p:spPr>
          <a:xfrm flipV="1">
            <a:off x="3172971" y="4454421"/>
            <a:ext cx="914400" cy="0"/>
          </a:xfrm>
          <a:prstGeom prst="straightConnector1">
            <a:avLst/>
          </a:prstGeom>
          <a:ln w="28575">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D9086B67-901E-57D2-9DD1-67F8085A3AF3}"/>
              </a:ext>
            </a:extLst>
          </p:cNvPr>
          <p:cNvCxnSpPr>
            <a:cxnSpLocks/>
          </p:cNvCxnSpPr>
          <p:nvPr/>
        </p:nvCxnSpPr>
        <p:spPr>
          <a:xfrm flipV="1">
            <a:off x="5777563" y="3117835"/>
            <a:ext cx="576072"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8" name="Elbow Connector 467">
            <a:extLst>
              <a:ext uri="{FF2B5EF4-FFF2-40B4-BE49-F238E27FC236}">
                <a16:creationId xmlns:a16="http://schemas.microsoft.com/office/drawing/2014/main" id="{0AFDD6AD-3CD3-831D-A1EC-946BD718EA7F}"/>
              </a:ext>
            </a:extLst>
          </p:cNvPr>
          <p:cNvCxnSpPr>
            <a:cxnSpLocks/>
          </p:cNvCxnSpPr>
          <p:nvPr/>
        </p:nvCxnSpPr>
        <p:spPr>
          <a:xfrm rot="16200000" flipH="1">
            <a:off x="6783010" y="2475882"/>
            <a:ext cx="94632" cy="1367664"/>
          </a:xfrm>
          <a:prstGeom prst="bentConnector4">
            <a:avLst>
              <a:gd name="adj1" fmla="val -456294"/>
              <a:gd name="adj2" fmla="val 76963"/>
            </a:avLst>
          </a:prstGeom>
          <a:ln w="28575">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471" name="Rectangle 470">
            <a:extLst>
              <a:ext uri="{FF2B5EF4-FFF2-40B4-BE49-F238E27FC236}">
                <a16:creationId xmlns:a16="http://schemas.microsoft.com/office/drawing/2014/main" id="{E15CB307-095E-A300-DD96-71E70C8AF812}"/>
              </a:ext>
            </a:extLst>
          </p:cNvPr>
          <p:cNvSpPr/>
          <p:nvPr/>
        </p:nvSpPr>
        <p:spPr>
          <a:xfrm>
            <a:off x="9105690" y="3027619"/>
            <a:ext cx="1021734" cy="1127284"/>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pPr>
              <a:spcBef>
                <a:spcPts val="400"/>
              </a:spcBef>
              <a:tabLst>
                <a:tab pos="1249363" algn="r"/>
              </a:tabLst>
            </a:pPr>
            <a:r>
              <a:rPr lang="en-US" sz="1400" i="1" dirty="0">
                <a:solidFill>
                  <a:schemeClr val="tx1">
                    <a:lumMod val="50000"/>
                    <a:lumOff val="50000"/>
                  </a:schemeClr>
                </a:solidFill>
                <a:latin typeface="18 VAG Rounded Light   02390" pitchFamily="2" charset="0"/>
              </a:rPr>
              <a:t>	</a:t>
            </a:r>
            <a:r>
              <a:rPr lang="en-US" sz="1400" i="1" dirty="0" err="1">
                <a:solidFill>
                  <a:schemeClr val="tx1">
                    <a:lumMod val="50000"/>
                    <a:lumOff val="50000"/>
                  </a:schemeClr>
                </a:solidFill>
                <a:latin typeface="18 VAG Rounded Light   02390" pitchFamily="2" charset="0"/>
              </a:rPr>
              <a:t>dataR</a:t>
            </a:r>
            <a:endParaRPr lang="en-US" sz="1400" i="1" dirty="0">
              <a:solidFill>
                <a:schemeClr val="tx1">
                  <a:lumMod val="50000"/>
                  <a:lumOff val="50000"/>
                </a:schemeClr>
              </a:solidFill>
              <a:latin typeface="18 VAG Rounded Light   02390" pitchFamily="2" charset="0"/>
            </a:endParaRPr>
          </a:p>
          <a:p>
            <a:pPr>
              <a:spcBef>
                <a:spcPts val="400"/>
              </a:spcBef>
              <a:tabLst>
                <a:tab pos="1249363" algn="r"/>
              </a:tabLst>
            </a:pPr>
            <a:r>
              <a:rPr lang="en-US" sz="1400" i="1" dirty="0" err="1">
                <a:solidFill>
                  <a:schemeClr val="tx1">
                    <a:lumMod val="50000"/>
                    <a:lumOff val="50000"/>
                  </a:schemeClr>
                </a:solidFill>
                <a:latin typeface="18 VAG Rounded Light   02390" pitchFamily="2" charset="0"/>
              </a:rPr>
              <a:t>addr</a:t>
            </a:r>
            <a:endParaRPr lang="en-US" sz="1400" i="1" dirty="0">
              <a:solidFill>
                <a:schemeClr val="tx1">
                  <a:lumMod val="50000"/>
                  <a:lumOff val="50000"/>
                </a:schemeClr>
              </a:solidFill>
              <a:latin typeface="18 VAG Rounded Light   02390" pitchFamily="2" charset="0"/>
            </a:endParaRPr>
          </a:p>
          <a:p>
            <a:pPr algn="r">
              <a:spcBef>
                <a:spcPts val="400"/>
              </a:spcBef>
              <a:tabLst>
                <a:tab pos="1249363" algn="r"/>
              </a:tabLst>
            </a:pPr>
            <a:r>
              <a:rPr lang="en-US" sz="1600" b="1" dirty="0">
                <a:solidFill>
                  <a:schemeClr val="tx1">
                    <a:lumMod val="50000"/>
                    <a:lumOff val="50000"/>
                  </a:schemeClr>
                </a:solidFill>
                <a:latin typeface="Courier New" panose="02070309020205020404" pitchFamily="49" charset="0"/>
                <a:cs typeface="Courier New" panose="02070309020205020404" pitchFamily="49" charset="0"/>
              </a:rPr>
              <a:t>DMEM</a:t>
            </a:r>
          </a:p>
          <a:p>
            <a:pPr>
              <a:spcBef>
                <a:spcPts val="400"/>
              </a:spcBef>
              <a:spcAft>
                <a:spcPts val="400"/>
              </a:spcAft>
              <a:tabLst>
                <a:tab pos="1249363" algn="r"/>
              </a:tabLst>
            </a:pPr>
            <a:r>
              <a:rPr lang="en-US" sz="1200" i="1" dirty="0" err="1">
                <a:solidFill>
                  <a:schemeClr val="tx1">
                    <a:lumMod val="50000"/>
                    <a:lumOff val="50000"/>
                  </a:schemeClr>
                </a:solidFill>
                <a:latin typeface="18 VAG ROUNDED LIGHT   02390" pitchFamily="2" charset="0"/>
                <a:cs typeface="Courier New" panose="02070309020205020404" pitchFamily="49" charset="0"/>
              </a:rPr>
              <a:t>dataW</a:t>
            </a:r>
            <a:r>
              <a:rPr lang="en-US" sz="1600" i="1" dirty="0">
                <a:solidFill>
                  <a:schemeClr val="tx1">
                    <a:lumMod val="50000"/>
                    <a:lumOff val="50000"/>
                  </a:schemeClr>
                </a:solidFill>
                <a:latin typeface="18 VAG ROUNDED LIGHT   02390" pitchFamily="2" charset="0"/>
                <a:cs typeface="Courier New" panose="02070309020205020404" pitchFamily="49" charset="0"/>
              </a:rPr>
              <a:t> </a:t>
            </a:r>
            <a:endParaRPr lang="en-US" sz="1200" i="1" dirty="0">
              <a:solidFill>
                <a:schemeClr val="tx1">
                  <a:lumMod val="50000"/>
                  <a:lumOff val="50000"/>
                </a:schemeClr>
              </a:solidFill>
              <a:latin typeface="18 VAG ROUNDED LIGHT   02390" pitchFamily="2" charset="0"/>
              <a:cs typeface="Courier New" panose="02070309020205020404" pitchFamily="49" charset="0"/>
            </a:endParaRPr>
          </a:p>
        </p:txBody>
      </p:sp>
      <p:cxnSp>
        <p:nvCxnSpPr>
          <p:cNvPr id="473" name="Straight Arrow Connector 472">
            <a:extLst>
              <a:ext uri="{FF2B5EF4-FFF2-40B4-BE49-F238E27FC236}">
                <a16:creationId xmlns:a16="http://schemas.microsoft.com/office/drawing/2014/main" id="{AAEA2568-A9EA-3E23-2ECB-39F33A0F0420}"/>
              </a:ext>
            </a:extLst>
          </p:cNvPr>
          <p:cNvCxnSpPr>
            <a:cxnSpLocks/>
          </p:cNvCxnSpPr>
          <p:nvPr/>
        </p:nvCxnSpPr>
        <p:spPr>
          <a:xfrm>
            <a:off x="7734505" y="3102850"/>
            <a:ext cx="301752" cy="149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475" name="TextBox 474">
            <a:extLst>
              <a:ext uri="{FF2B5EF4-FFF2-40B4-BE49-F238E27FC236}">
                <a16:creationId xmlns:a16="http://schemas.microsoft.com/office/drawing/2014/main" id="{BE214107-3A44-4B2A-60D8-516B92827ED9}"/>
              </a:ext>
            </a:extLst>
          </p:cNvPr>
          <p:cNvSpPr txBox="1"/>
          <p:nvPr/>
        </p:nvSpPr>
        <p:spPr>
          <a:xfrm>
            <a:off x="1239344" y="3561324"/>
            <a:ext cx="341760" cy="261610"/>
          </a:xfrm>
          <a:prstGeom prst="rect">
            <a:avLst/>
          </a:prstGeom>
          <a:noFill/>
        </p:spPr>
        <p:txBody>
          <a:bodyPr wrap="none" rtlCol="0">
            <a:spAutoFit/>
          </a:bodyPr>
          <a:lstStyle/>
          <a:p>
            <a:pPr algn="l"/>
            <a:r>
              <a:rPr lang="en-US" sz="1100" dirty="0" err="1">
                <a:solidFill>
                  <a:schemeClr val="bg1"/>
                </a:solidFill>
                <a:latin typeface="18 VAG Rounded Light   02390" pitchFamily="2" charset="0"/>
              </a:rPr>
              <a:t>clk</a:t>
            </a:r>
            <a:endParaRPr lang="en-US" sz="1100" dirty="0">
              <a:solidFill>
                <a:schemeClr val="bg1"/>
              </a:solidFill>
              <a:latin typeface="18 VAG Rounded Light   02390" pitchFamily="2" charset="0"/>
            </a:endParaRPr>
          </a:p>
        </p:txBody>
      </p:sp>
      <p:cxnSp>
        <p:nvCxnSpPr>
          <p:cNvPr id="480" name="Straight Connector 479">
            <a:extLst>
              <a:ext uri="{FF2B5EF4-FFF2-40B4-BE49-F238E27FC236}">
                <a16:creationId xmlns:a16="http://schemas.microsoft.com/office/drawing/2014/main" id="{E28A50B9-7A3C-3DF6-0731-5EFEEA2C1300}"/>
              </a:ext>
            </a:extLst>
          </p:cNvPr>
          <p:cNvCxnSpPr>
            <a:cxnSpLocks/>
            <a:stCxn id="475" idx="0"/>
            <a:endCxn id="453" idx="3"/>
          </p:cNvCxnSpPr>
          <p:nvPr/>
        </p:nvCxnSpPr>
        <p:spPr>
          <a:xfrm flipV="1">
            <a:off x="1410224" y="3458843"/>
            <a:ext cx="3886" cy="102481"/>
          </a:xfrm>
          <a:prstGeom prst="line">
            <a:avLst/>
          </a:prstGeom>
          <a:ln w="1905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95A6D976-4AF3-ED82-DAB2-BE05C4738E46}"/>
              </a:ext>
            </a:extLst>
          </p:cNvPr>
          <p:cNvCxnSpPr>
            <a:cxnSpLocks/>
          </p:cNvCxnSpPr>
          <p:nvPr/>
        </p:nvCxnSpPr>
        <p:spPr>
          <a:xfrm flipV="1">
            <a:off x="5565759" y="4003051"/>
            <a:ext cx="0" cy="118145"/>
          </a:xfrm>
          <a:prstGeom prst="line">
            <a:avLst/>
          </a:prstGeom>
          <a:ln w="19050">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7282877A-5375-DCDA-4E34-0FA2D7BBC612}"/>
              </a:ext>
            </a:extLst>
          </p:cNvPr>
          <p:cNvSpPr txBox="1"/>
          <p:nvPr/>
        </p:nvSpPr>
        <p:spPr>
          <a:xfrm>
            <a:off x="9799005" y="4283750"/>
            <a:ext cx="341760" cy="261610"/>
          </a:xfrm>
          <a:prstGeom prst="rect">
            <a:avLst/>
          </a:prstGeom>
          <a:noFill/>
        </p:spPr>
        <p:txBody>
          <a:bodyPr wrap="none" rtlCol="0">
            <a:spAutoFit/>
          </a:bodyPr>
          <a:lstStyle/>
          <a:p>
            <a:pPr algn="l"/>
            <a:r>
              <a:rPr lang="en-US" sz="1100" dirty="0" err="1">
                <a:solidFill>
                  <a:schemeClr val="tx1">
                    <a:lumMod val="50000"/>
                    <a:lumOff val="50000"/>
                  </a:schemeClr>
                </a:solidFill>
                <a:latin typeface="18 VAG Rounded Light   02390" pitchFamily="2" charset="0"/>
              </a:rPr>
              <a:t>clk</a:t>
            </a:r>
            <a:endParaRPr lang="en-US" sz="1100" dirty="0">
              <a:solidFill>
                <a:schemeClr val="tx1">
                  <a:lumMod val="50000"/>
                  <a:lumOff val="50000"/>
                </a:schemeClr>
              </a:solidFill>
              <a:latin typeface="18 VAG Rounded Light   02390" pitchFamily="2" charset="0"/>
            </a:endParaRPr>
          </a:p>
        </p:txBody>
      </p:sp>
      <p:cxnSp>
        <p:nvCxnSpPr>
          <p:cNvPr id="484" name="Straight Connector 483">
            <a:extLst>
              <a:ext uri="{FF2B5EF4-FFF2-40B4-BE49-F238E27FC236}">
                <a16:creationId xmlns:a16="http://schemas.microsoft.com/office/drawing/2014/main" id="{5AAC99D8-8DF0-1F41-A836-B456B425ADD6}"/>
              </a:ext>
            </a:extLst>
          </p:cNvPr>
          <p:cNvCxnSpPr>
            <a:cxnSpLocks/>
            <a:stCxn id="483" idx="0"/>
          </p:cNvCxnSpPr>
          <p:nvPr/>
        </p:nvCxnSpPr>
        <p:spPr>
          <a:xfrm flipV="1">
            <a:off x="9969885" y="4154614"/>
            <a:ext cx="0" cy="129136"/>
          </a:xfrm>
          <a:prstGeom prst="line">
            <a:avLst/>
          </a:prstGeom>
          <a:ln w="19050">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485" name="TextBox 484">
            <a:extLst>
              <a:ext uri="{FF2B5EF4-FFF2-40B4-BE49-F238E27FC236}">
                <a16:creationId xmlns:a16="http://schemas.microsoft.com/office/drawing/2014/main" id="{FCACB60A-C5C7-D03F-9DEB-4B55ABF6CEAC}"/>
              </a:ext>
            </a:extLst>
          </p:cNvPr>
          <p:cNvSpPr txBox="1"/>
          <p:nvPr/>
        </p:nvSpPr>
        <p:spPr>
          <a:xfrm>
            <a:off x="8880484" y="2788085"/>
            <a:ext cx="607859"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accent6"/>
                </a:solidFill>
                <a:effectLst/>
                <a:uLnTx/>
                <a:uFillTx/>
                <a:latin typeface="Courier New" panose="02070309020205020404" pitchFamily="49" charset="0"/>
                <a:ea typeface="+mn-ea"/>
                <a:cs typeface="Courier New" panose="02070309020205020404" pitchFamily="49" charset="0"/>
              </a:rPr>
              <a:t>alu</a:t>
            </a:r>
            <a:r>
              <a:rPr kumimoji="0" lang="en-US" sz="1100" b="1" i="0" u="none" strike="noStrike" kern="1200" cap="none" spc="0" normalizeH="0" baseline="-25000" noProof="0" dirty="0" err="1">
                <a:ln>
                  <a:noFill/>
                </a:ln>
                <a:solidFill>
                  <a:schemeClr val="accent6"/>
                </a:solidFill>
                <a:effectLst/>
                <a:uLnTx/>
                <a:uFillTx/>
                <a:latin typeface="Courier New" panose="02070309020205020404" pitchFamily="49" charset="0"/>
                <a:ea typeface="+mn-ea"/>
                <a:cs typeface="Courier New" panose="02070309020205020404" pitchFamily="49" charset="0"/>
              </a:rPr>
              <a:t>MEM</a:t>
            </a:r>
            <a:endParaRPr lang="en-US" sz="2000" b="1" baseline="-25000" dirty="0">
              <a:solidFill>
                <a:schemeClr val="accent6"/>
              </a:solidFill>
              <a:latin typeface="18 VAG Rounded Light   02390" pitchFamily="2" charset="0"/>
            </a:endParaRPr>
          </a:p>
        </p:txBody>
      </p:sp>
      <p:grpSp>
        <p:nvGrpSpPr>
          <p:cNvPr id="486" name="Group 485">
            <a:extLst>
              <a:ext uri="{FF2B5EF4-FFF2-40B4-BE49-F238E27FC236}">
                <a16:creationId xmlns:a16="http://schemas.microsoft.com/office/drawing/2014/main" id="{410B7973-34CC-BD23-F19E-BD9665EC9DBD}"/>
              </a:ext>
            </a:extLst>
          </p:cNvPr>
          <p:cNvGrpSpPr/>
          <p:nvPr/>
        </p:nvGrpSpPr>
        <p:grpSpPr>
          <a:xfrm>
            <a:off x="6140941" y="3641630"/>
            <a:ext cx="2964314" cy="605832"/>
            <a:chOff x="6389559" y="4187510"/>
            <a:chExt cx="2964314" cy="605832"/>
          </a:xfrm>
        </p:grpSpPr>
        <p:cxnSp>
          <p:nvCxnSpPr>
            <p:cNvPr id="487" name="Elbow Connector 486">
              <a:extLst>
                <a:ext uri="{FF2B5EF4-FFF2-40B4-BE49-F238E27FC236}">
                  <a16:creationId xmlns:a16="http://schemas.microsoft.com/office/drawing/2014/main" id="{59023D97-5C20-19FF-87DD-E9F6F0D4A9ED}"/>
                </a:ext>
              </a:extLst>
            </p:cNvPr>
            <p:cNvCxnSpPr/>
            <p:nvPr/>
          </p:nvCxnSpPr>
          <p:spPr>
            <a:xfrm>
              <a:off x="6389559" y="4187510"/>
              <a:ext cx="2441448" cy="605832"/>
            </a:xfrm>
            <a:prstGeom prst="bentConnector3">
              <a:avLst>
                <a:gd name="adj1" fmla="val 43"/>
              </a:avLst>
            </a:prstGeom>
            <a:ln w="28575">
              <a:solidFill>
                <a:schemeClr val="tx1">
                  <a:lumMod val="50000"/>
                  <a:lumOff val="50000"/>
                </a:schemeClr>
              </a:solidFill>
              <a:headEnd type="oval"/>
              <a:tailEnd type="none" w="lg" len="lg"/>
            </a:ln>
            <a:effectLst>
              <a:glow rad="88900">
                <a:srgbClr val="011223">
                  <a:alpha val="90000"/>
                </a:srgbClr>
              </a:glow>
            </a:effectLst>
          </p:spPr>
          <p:style>
            <a:lnRef idx="1">
              <a:schemeClr val="accent1"/>
            </a:lnRef>
            <a:fillRef idx="0">
              <a:schemeClr val="accent1"/>
            </a:fillRef>
            <a:effectRef idx="0">
              <a:schemeClr val="accent1"/>
            </a:effectRef>
            <a:fontRef idx="minor">
              <a:schemeClr val="tx1"/>
            </a:fontRef>
          </p:style>
        </p:cxnSp>
        <p:cxnSp>
          <p:nvCxnSpPr>
            <p:cNvPr id="488" name="Elbow Connector 487">
              <a:extLst>
                <a:ext uri="{FF2B5EF4-FFF2-40B4-BE49-F238E27FC236}">
                  <a16:creationId xmlns:a16="http://schemas.microsoft.com/office/drawing/2014/main" id="{173BCF7C-84DB-29ED-C9FE-E9CEE772A904}"/>
                </a:ext>
              </a:extLst>
            </p:cNvPr>
            <p:cNvCxnSpPr>
              <a:cxnSpLocks/>
            </p:cNvCxnSpPr>
            <p:nvPr/>
          </p:nvCxnSpPr>
          <p:spPr>
            <a:xfrm rot="5400000" flipH="1" flipV="1">
              <a:off x="8981101" y="4414994"/>
              <a:ext cx="207016" cy="538529"/>
            </a:xfrm>
            <a:prstGeom prst="bentConnector2">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9" name="Elbow Connector 488">
              <a:extLst>
                <a:ext uri="{FF2B5EF4-FFF2-40B4-BE49-F238E27FC236}">
                  <a16:creationId xmlns:a16="http://schemas.microsoft.com/office/drawing/2014/main" id="{C2F7AADE-9142-1AAB-FDC8-B2C136C4F8A4}"/>
                </a:ext>
              </a:extLst>
            </p:cNvPr>
            <p:cNvCxnSpPr>
              <a:cxnSpLocks/>
            </p:cNvCxnSpPr>
            <p:nvPr/>
          </p:nvCxnSpPr>
          <p:spPr>
            <a:xfrm rot="5400000" flipH="1" flipV="1">
              <a:off x="7322511" y="4361210"/>
              <a:ext cx="518548" cy="328277"/>
            </a:xfrm>
            <a:prstGeom prst="bentConnector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91" name="TextBox 490">
            <a:extLst>
              <a:ext uri="{FF2B5EF4-FFF2-40B4-BE49-F238E27FC236}">
                <a16:creationId xmlns:a16="http://schemas.microsoft.com/office/drawing/2014/main" id="{EB23AFD9-F5F9-BF42-7F66-391DBDF10649}"/>
              </a:ext>
            </a:extLst>
          </p:cNvPr>
          <p:cNvSpPr txBox="1"/>
          <p:nvPr/>
        </p:nvSpPr>
        <p:spPr>
          <a:xfrm>
            <a:off x="6112180" y="3999448"/>
            <a:ext cx="551754" cy="261610"/>
          </a:xfrm>
          <a:prstGeom prst="rect">
            <a:avLst/>
          </a:prstGeom>
          <a:noFill/>
        </p:spPr>
        <p:txBody>
          <a:bodyPr wrap="none" rtlCol="0">
            <a:spAutoFit/>
          </a:bodyPr>
          <a:lstStyle/>
          <a:p>
            <a:r>
              <a:rPr kumimoji="0" lang="en-US" sz="11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rs2</a:t>
            </a:r>
            <a:r>
              <a:rPr kumimoji="0" lang="en-US" sz="1100" b="1" i="0" u="none" strike="noStrike" kern="1200" cap="none" spc="0" normalizeH="0" baseline="-2500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EX</a:t>
            </a:r>
            <a:endParaRPr lang="en-US" sz="2000" b="1" baseline="-25000" dirty="0">
              <a:solidFill>
                <a:schemeClr val="accent1"/>
              </a:solidFill>
              <a:latin typeface="18 VAG Rounded Light   02390" pitchFamily="2" charset="0"/>
            </a:endParaRPr>
          </a:p>
        </p:txBody>
      </p:sp>
      <p:sp>
        <p:nvSpPr>
          <p:cNvPr id="492" name="TextBox 491">
            <a:extLst>
              <a:ext uri="{FF2B5EF4-FFF2-40B4-BE49-F238E27FC236}">
                <a16:creationId xmlns:a16="http://schemas.microsoft.com/office/drawing/2014/main" id="{8579F463-E819-D4AA-0825-5C614E378D0E}"/>
              </a:ext>
            </a:extLst>
          </p:cNvPr>
          <p:cNvSpPr txBox="1"/>
          <p:nvPr/>
        </p:nvSpPr>
        <p:spPr>
          <a:xfrm>
            <a:off x="5983686" y="4324894"/>
            <a:ext cx="551754"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imm</a:t>
            </a:r>
            <a:r>
              <a:rPr kumimoji="0" lang="en-US" sz="1100" b="1" i="0" u="none" strike="noStrike" kern="1200" cap="none" spc="0" normalizeH="0" baseline="-2500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EX</a:t>
            </a:r>
            <a:endParaRPr lang="en-US" sz="2000" b="1" baseline="-25000" dirty="0">
              <a:solidFill>
                <a:schemeClr val="tx1">
                  <a:lumMod val="50000"/>
                  <a:lumOff val="50000"/>
                </a:schemeClr>
              </a:solidFill>
              <a:latin typeface="18 VAG Rounded Light   02390" pitchFamily="2" charset="0"/>
            </a:endParaRPr>
          </a:p>
        </p:txBody>
      </p:sp>
      <p:cxnSp>
        <p:nvCxnSpPr>
          <p:cNvPr id="493" name="Straight Arrow Connector 492">
            <a:extLst>
              <a:ext uri="{FF2B5EF4-FFF2-40B4-BE49-F238E27FC236}">
                <a16:creationId xmlns:a16="http://schemas.microsoft.com/office/drawing/2014/main" id="{2016DE3C-3410-2175-B626-78B705166A36}"/>
              </a:ext>
            </a:extLst>
          </p:cNvPr>
          <p:cNvCxnSpPr>
            <a:cxnSpLocks/>
          </p:cNvCxnSpPr>
          <p:nvPr/>
        </p:nvCxnSpPr>
        <p:spPr>
          <a:xfrm flipV="1">
            <a:off x="967167" y="3085164"/>
            <a:ext cx="274320"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5" name="Straight Arrow Connector 494">
            <a:extLst>
              <a:ext uri="{FF2B5EF4-FFF2-40B4-BE49-F238E27FC236}">
                <a16:creationId xmlns:a16="http://schemas.microsoft.com/office/drawing/2014/main" id="{033FAF01-F844-9A18-8447-789A55B86802}"/>
              </a:ext>
            </a:extLst>
          </p:cNvPr>
          <p:cNvCxnSpPr>
            <a:cxnSpLocks/>
          </p:cNvCxnSpPr>
          <p:nvPr/>
        </p:nvCxnSpPr>
        <p:spPr>
          <a:xfrm flipV="1">
            <a:off x="1569109" y="3095324"/>
            <a:ext cx="365760"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496" name="TextBox 495">
            <a:extLst>
              <a:ext uri="{FF2B5EF4-FFF2-40B4-BE49-F238E27FC236}">
                <a16:creationId xmlns:a16="http://schemas.microsoft.com/office/drawing/2014/main" id="{768FB0AC-13D1-5AC6-15CE-3E9BCB92EAE1}"/>
              </a:ext>
            </a:extLst>
          </p:cNvPr>
          <p:cNvSpPr txBox="1"/>
          <p:nvPr/>
        </p:nvSpPr>
        <p:spPr>
          <a:xfrm>
            <a:off x="1528045" y="1820686"/>
            <a:ext cx="354584" cy="261610"/>
          </a:xfrm>
          <a:prstGeom prst="rect">
            <a:avLst/>
          </a:prstGeom>
          <a:noFill/>
        </p:spPr>
        <p:txBody>
          <a:bodyPr wrap="none" rtlCol="0">
            <a:spAutoFit/>
          </a:bodyPr>
          <a:lstStyle/>
          <a:p>
            <a:pPr algn="r"/>
            <a:r>
              <a:rPr kumimoji="0" lang="en-US" sz="11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+4</a:t>
            </a:r>
            <a:endParaRPr lang="en-US" sz="2000" dirty="0">
              <a:solidFill>
                <a:schemeClr val="tx1">
                  <a:lumMod val="50000"/>
                  <a:lumOff val="50000"/>
                </a:schemeClr>
              </a:solidFill>
              <a:latin typeface="18 VAG Rounded Light   02390" pitchFamily="2" charset="0"/>
            </a:endParaRPr>
          </a:p>
        </p:txBody>
      </p:sp>
      <p:cxnSp>
        <p:nvCxnSpPr>
          <p:cNvPr id="497" name="Straight Connector 496">
            <a:extLst>
              <a:ext uri="{FF2B5EF4-FFF2-40B4-BE49-F238E27FC236}">
                <a16:creationId xmlns:a16="http://schemas.microsoft.com/office/drawing/2014/main" id="{02A5A9CB-E787-D793-7412-2C866F337174}"/>
              </a:ext>
            </a:extLst>
          </p:cNvPr>
          <p:cNvCxnSpPr>
            <a:cxnSpLocks/>
          </p:cNvCxnSpPr>
          <p:nvPr/>
        </p:nvCxnSpPr>
        <p:spPr>
          <a:xfrm flipH="1">
            <a:off x="1829750" y="1937957"/>
            <a:ext cx="182880" cy="0"/>
          </a:xfrm>
          <a:prstGeom prst="line">
            <a:avLst/>
          </a:prstGeom>
          <a:ln w="19050">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499" name="Straight Arrow Connector 498">
            <a:extLst>
              <a:ext uri="{FF2B5EF4-FFF2-40B4-BE49-F238E27FC236}">
                <a16:creationId xmlns:a16="http://schemas.microsoft.com/office/drawing/2014/main" id="{D0932ADF-11E5-33F2-0CE2-9680A433E254}"/>
              </a:ext>
            </a:extLst>
          </p:cNvPr>
          <p:cNvCxnSpPr>
            <a:cxnSpLocks/>
          </p:cNvCxnSpPr>
          <p:nvPr/>
        </p:nvCxnSpPr>
        <p:spPr>
          <a:xfrm flipV="1">
            <a:off x="10128617" y="3147563"/>
            <a:ext cx="690457" cy="2414"/>
          </a:xfrm>
          <a:prstGeom prst="straightConnector1">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502" name="Group 501">
            <a:extLst>
              <a:ext uri="{FF2B5EF4-FFF2-40B4-BE49-F238E27FC236}">
                <a16:creationId xmlns:a16="http://schemas.microsoft.com/office/drawing/2014/main" id="{77129708-06EE-43A6-87CD-5313AB911932}"/>
              </a:ext>
            </a:extLst>
          </p:cNvPr>
          <p:cNvGrpSpPr/>
          <p:nvPr/>
        </p:nvGrpSpPr>
        <p:grpSpPr>
          <a:xfrm>
            <a:off x="1707772" y="2197296"/>
            <a:ext cx="5788632" cy="740274"/>
            <a:chOff x="1910968" y="2756096"/>
            <a:chExt cx="5788632" cy="740274"/>
          </a:xfrm>
        </p:grpSpPr>
        <p:cxnSp>
          <p:nvCxnSpPr>
            <p:cNvPr id="503" name="Elbow Connector 502">
              <a:extLst>
                <a:ext uri="{FF2B5EF4-FFF2-40B4-BE49-F238E27FC236}">
                  <a16:creationId xmlns:a16="http://schemas.microsoft.com/office/drawing/2014/main" id="{BCD90A63-CDE1-75E8-30E0-762EB8968D52}"/>
                </a:ext>
              </a:extLst>
            </p:cNvPr>
            <p:cNvCxnSpPr/>
            <p:nvPr/>
          </p:nvCxnSpPr>
          <p:spPr>
            <a:xfrm flipV="1">
              <a:off x="1910968" y="2769647"/>
              <a:ext cx="1658892" cy="436843"/>
            </a:xfrm>
            <a:prstGeom prst="bentConnector4">
              <a:avLst>
                <a:gd name="adj1" fmla="val 100039"/>
                <a:gd name="adj2" fmla="val 45344"/>
              </a:avLst>
            </a:prstGeom>
            <a:ln w="28575">
              <a:solidFill>
                <a:schemeClr val="bg1"/>
              </a:solidFill>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286676F1-1BE2-FB65-90F0-820B3A17A315}"/>
                </a:ext>
              </a:extLst>
            </p:cNvPr>
            <p:cNvCxnSpPr>
              <a:cxnSpLocks/>
            </p:cNvCxnSpPr>
            <p:nvPr/>
          </p:nvCxnSpPr>
          <p:spPr>
            <a:xfrm>
              <a:off x="3559699" y="2760283"/>
              <a:ext cx="3950208" cy="0"/>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05" name="Elbow Connector 504">
              <a:extLst>
                <a:ext uri="{FF2B5EF4-FFF2-40B4-BE49-F238E27FC236}">
                  <a16:creationId xmlns:a16="http://schemas.microsoft.com/office/drawing/2014/main" id="{1AFA7D6C-A10C-B631-A988-927449BD6F69}"/>
                </a:ext>
              </a:extLst>
            </p:cNvPr>
            <p:cNvCxnSpPr>
              <a:cxnSpLocks/>
            </p:cNvCxnSpPr>
            <p:nvPr/>
          </p:nvCxnSpPr>
          <p:spPr>
            <a:xfrm rot="16200000" flipH="1">
              <a:off x="7227400" y="3024170"/>
              <a:ext cx="740274" cy="204126"/>
            </a:xfrm>
            <a:prstGeom prst="bentConnector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07" name="Group 506">
            <a:extLst>
              <a:ext uri="{FF2B5EF4-FFF2-40B4-BE49-F238E27FC236}">
                <a16:creationId xmlns:a16="http://schemas.microsoft.com/office/drawing/2014/main" id="{7E58E7C1-429E-3B79-6B58-32EE4691D3E7}"/>
              </a:ext>
            </a:extLst>
          </p:cNvPr>
          <p:cNvGrpSpPr/>
          <p:nvPr/>
        </p:nvGrpSpPr>
        <p:grpSpPr>
          <a:xfrm>
            <a:off x="1577336" y="2401968"/>
            <a:ext cx="440557" cy="708802"/>
            <a:chOff x="1780532" y="2960768"/>
            <a:chExt cx="440557" cy="708802"/>
          </a:xfrm>
        </p:grpSpPr>
        <p:cxnSp>
          <p:nvCxnSpPr>
            <p:cNvPr id="508" name="Elbow Connector 507">
              <a:extLst>
                <a:ext uri="{FF2B5EF4-FFF2-40B4-BE49-F238E27FC236}">
                  <a16:creationId xmlns:a16="http://schemas.microsoft.com/office/drawing/2014/main" id="{9CFD356F-0F36-A4C4-4F74-D4456323589E}"/>
                </a:ext>
              </a:extLst>
            </p:cNvPr>
            <p:cNvCxnSpPr>
              <a:cxnSpLocks/>
            </p:cNvCxnSpPr>
            <p:nvPr/>
          </p:nvCxnSpPr>
          <p:spPr>
            <a:xfrm rot="5400000" flipH="1" flipV="1">
              <a:off x="1711627" y="3160108"/>
              <a:ext cx="708802" cy="310122"/>
            </a:xfrm>
            <a:prstGeom prst="bentConnector2">
              <a:avLst/>
            </a:prstGeom>
            <a:ln w="28575">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5673244B-288C-EDB5-16AC-D8C9EE860582}"/>
                </a:ext>
              </a:extLst>
            </p:cNvPr>
            <p:cNvCxnSpPr>
              <a:cxnSpLocks/>
            </p:cNvCxnSpPr>
            <p:nvPr/>
          </p:nvCxnSpPr>
          <p:spPr>
            <a:xfrm>
              <a:off x="1780532" y="3655540"/>
              <a:ext cx="130436" cy="0"/>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511" name="Group 510">
            <a:extLst>
              <a:ext uri="{FF2B5EF4-FFF2-40B4-BE49-F238E27FC236}">
                <a16:creationId xmlns:a16="http://schemas.microsoft.com/office/drawing/2014/main" id="{1242AC9F-44CD-BE1E-9133-7387CC131B8D}"/>
              </a:ext>
            </a:extLst>
          </p:cNvPr>
          <p:cNvGrpSpPr/>
          <p:nvPr/>
        </p:nvGrpSpPr>
        <p:grpSpPr>
          <a:xfrm>
            <a:off x="230959" y="1560797"/>
            <a:ext cx="10587687" cy="1852297"/>
            <a:chOff x="434155" y="2119597"/>
            <a:chExt cx="10587687" cy="1852297"/>
          </a:xfrm>
        </p:grpSpPr>
        <p:cxnSp>
          <p:nvCxnSpPr>
            <p:cNvPr id="129" name="Elbow Connector 128">
              <a:extLst>
                <a:ext uri="{FF2B5EF4-FFF2-40B4-BE49-F238E27FC236}">
                  <a16:creationId xmlns:a16="http://schemas.microsoft.com/office/drawing/2014/main" id="{CCC4367A-4C82-8E8B-BD1B-CDA0A25464D1}"/>
                </a:ext>
              </a:extLst>
            </p:cNvPr>
            <p:cNvCxnSpPr>
              <a:cxnSpLocks/>
            </p:cNvCxnSpPr>
            <p:nvPr/>
          </p:nvCxnSpPr>
          <p:spPr>
            <a:xfrm rot="16200000" flipH="1">
              <a:off x="-147367" y="2714004"/>
              <a:ext cx="1656098" cy="467284"/>
            </a:xfrm>
            <a:prstGeom prst="bentConnector2">
              <a:avLst/>
            </a:prstGeom>
            <a:ln w="57150">
              <a:solidFill>
                <a:schemeClr val="accent6"/>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3196730C-5E14-E92B-3989-E86213D6EE27}"/>
                </a:ext>
              </a:extLst>
            </p:cNvPr>
            <p:cNvCxnSpPr>
              <a:cxnSpLocks/>
            </p:cNvCxnSpPr>
            <p:nvPr/>
          </p:nvCxnSpPr>
          <p:spPr>
            <a:xfrm>
              <a:off x="9102026" y="3376628"/>
              <a:ext cx="1919816" cy="1125"/>
            </a:xfrm>
            <a:prstGeom prst="straightConnector1">
              <a:avLst/>
            </a:prstGeom>
            <a:ln w="28575">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28" name="Elbow Connector 127">
              <a:extLst>
                <a:ext uri="{FF2B5EF4-FFF2-40B4-BE49-F238E27FC236}">
                  <a16:creationId xmlns:a16="http://schemas.microsoft.com/office/drawing/2014/main" id="{2C059E22-E6B5-BF6F-09DB-AC8118515F63}"/>
                </a:ext>
              </a:extLst>
            </p:cNvPr>
            <p:cNvCxnSpPr>
              <a:cxnSpLocks/>
            </p:cNvCxnSpPr>
            <p:nvPr/>
          </p:nvCxnSpPr>
          <p:spPr>
            <a:xfrm rot="16200000" flipV="1">
              <a:off x="3844655" y="-1285299"/>
              <a:ext cx="1846693" cy="8667694"/>
            </a:xfrm>
            <a:prstGeom prst="bentConnector2">
              <a:avLst/>
            </a:prstGeom>
            <a:ln w="57150">
              <a:solidFill>
                <a:schemeClr val="accent6"/>
              </a:solidFill>
              <a:headEnd type="oval" w="sm" len="sm"/>
              <a:tailEnd type="none" w="lg" len="lg"/>
            </a:ln>
            <a:effectLst/>
          </p:spPr>
          <p:style>
            <a:lnRef idx="1">
              <a:schemeClr val="accent1"/>
            </a:lnRef>
            <a:fillRef idx="0">
              <a:schemeClr val="accent1"/>
            </a:fillRef>
            <a:effectRef idx="0">
              <a:schemeClr val="accent1"/>
            </a:effectRef>
            <a:fontRef idx="minor">
              <a:schemeClr val="tx1"/>
            </a:fontRef>
          </p:style>
        </p:cxnSp>
      </p:grpSp>
      <p:sp>
        <p:nvSpPr>
          <p:cNvPr id="133" name="Trapezoid 132">
            <a:extLst>
              <a:ext uri="{FF2B5EF4-FFF2-40B4-BE49-F238E27FC236}">
                <a16:creationId xmlns:a16="http://schemas.microsoft.com/office/drawing/2014/main" id="{6ACD7D94-A001-7F3D-334E-7FFB46F41488}"/>
              </a:ext>
            </a:extLst>
          </p:cNvPr>
          <p:cNvSpPr/>
          <p:nvPr/>
        </p:nvSpPr>
        <p:spPr>
          <a:xfrm rot="5400000">
            <a:off x="7315473" y="2979144"/>
            <a:ext cx="598172" cy="234496"/>
          </a:xfrm>
          <a:prstGeom prst="trapezoid">
            <a:avLst>
              <a:gd name="adj" fmla="val 62818"/>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1</a:t>
            </a:r>
          </a:p>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0</a:t>
            </a:r>
          </a:p>
        </p:txBody>
      </p:sp>
      <p:sp>
        <p:nvSpPr>
          <p:cNvPr id="134" name="Trapezoid 133">
            <a:extLst>
              <a:ext uri="{FF2B5EF4-FFF2-40B4-BE49-F238E27FC236}">
                <a16:creationId xmlns:a16="http://schemas.microsoft.com/office/drawing/2014/main" id="{7A07D716-0CB9-F5BF-96D0-CCF46D8C8E97}"/>
              </a:ext>
            </a:extLst>
          </p:cNvPr>
          <p:cNvSpPr/>
          <p:nvPr/>
        </p:nvSpPr>
        <p:spPr>
          <a:xfrm rot="5400000">
            <a:off x="7315473" y="3750994"/>
            <a:ext cx="598172" cy="234496"/>
          </a:xfrm>
          <a:prstGeom prst="trapezoid">
            <a:avLst>
              <a:gd name="adj" fmla="val 62818"/>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0</a:t>
            </a:r>
          </a:p>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1</a:t>
            </a:r>
          </a:p>
        </p:txBody>
      </p:sp>
      <p:sp>
        <p:nvSpPr>
          <p:cNvPr id="135" name="Trapezoid 134">
            <a:extLst>
              <a:ext uri="{FF2B5EF4-FFF2-40B4-BE49-F238E27FC236}">
                <a16:creationId xmlns:a16="http://schemas.microsoft.com/office/drawing/2014/main" id="{32FCDBA4-F196-D071-8BFB-C0107C132FD2}"/>
              </a:ext>
            </a:extLst>
          </p:cNvPr>
          <p:cNvSpPr/>
          <p:nvPr/>
        </p:nvSpPr>
        <p:spPr>
          <a:xfrm rot="5400000">
            <a:off x="427119" y="2951325"/>
            <a:ext cx="823357" cy="267680"/>
          </a:xfrm>
          <a:prstGeom prst="trapezoid">
            <a:avLst>
              <a:gd name="adj" fmla="val 85591"/>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0</a:t>
            </a:r>
          </a:p>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1</a:t>
            </a:r>
          </a:p>
        </p:txBody>
      </p:sp>
      <p:grpSp>
        <p:nvGrpSpPr>
          <p:cNvPr id="139" name="Group 138">
            <a:extLst>
              <a:ext uri="{FF2B5EF4-FFF2-40B4-BE49-F238E27FC236}">
                <a16:creationId xmlns:a16="http://schemas.microsoft.com/office/drawing/2014/main" id="{FE337EC3-D1B0-90E9-959C-2B346F666AA1}"/>
              </a:ext>
            </a:extLst>
          </p:cNvPr>
          <p:cNvGrpSpPr/>
          <p:nvPr/>
        </p:nvGrpSpPr>
        <p:grpSpPr>
          <a:xfrm>
            <a:off x="466423" y="1690196"/>
            <a:ext cx="2379144" cy="1271016"/>
            <a:chOff x="669619" y="2248996"/>
            <a:chExt cx="2379144" cy="1271016"/>
          </a:xfrm>
        </p:grpSpPr>
        <p:grpSp>
          <p:nvGrpSpPr>
            <p:cNvPr id="140" name="Group 139">
              <a:extLst>
                <a:ext uri="{FF2B5EF4-FFF2-40B4-BE49-F238E27FC236}">
                  <a16:creationId xmlns:a16="http://schemas.microsoft.com/office/drawing/2014/main" id="{7ED6C325-E638-ACFE-36AC-6A9D60C0797D}"/>
                </a:ext>
              </a:extLst>
            </p:cNvPr>
            <p:cNvGrpSpPr/>
            <p:nvPr/>
          </p:nvGrpSpPr>
          <p:grpSpPr>
            <a:xfrm>
              <a:off x="669619" y="2261061"/>
              <a:ext cx="2379144" cy="1241793"/>
              <a:chOff x="669619" y="2261061"/>
              <a:chExt cx="2379144" cy="1241793"/>
            </a:xfrm>
          </p:grpSpPr>
          <p:grpSp>
            <p:nvGrpSpPr>
              <p:cNvPr id="142" name="Group 141">
                <a:extLst>
                  <a:ext uri="{FF2B5EF4-FFF2-40B4-BE49-F238E27FC236}">
                    <a16:creationId xmlns:a16="http://schemas.microsoft.com/office/drawing/2014/main" id="{EE4E70E1-8093-424D-BD88-DE60AB964912}"/>
                  </a:ext>
                </a:extLst>
              </p:cNvPr>
              <p:cNvGrpSpPr/>
              <p:nvPr/>
            </p:nvGrpSpPr>
            <p:grpSpPr>
              <a:xfrm>
                <a:off x="672367" y="2261061"/>
                <a:ext cx="2376396" cy="486079"/>
                <a:chOff x="672367" y="2261061"/>
                <a:chExt cx="2376396" cy="486079"/>
              </a:xfrm>
            </p:grpSpPr>
            <p:cxnSp>
              <p:nvCxnSpPr>
                <p:cNvPr id="144" name="Elbow Connector 143">
                  <a:extLst>
                    <a:ext uri="{FF2B5EF4-FFF2-40B4-BE49-F238E27FC236}">
                      <a16:creationId xmlns:a16="http://schemas.microsoft.com/office/drawing/2014/main" id="{52A6888C-11BF-3D4E-4498-395000741F2E}"/>
                    </a:ext>
                  </a:extLst>
                </p:cNvPr>
                <p:cNvCxnSpPr>
                  <a:cxnSpLocks/>
                </p:cNvCxnSpPr>
                <p:nvPr/>
              </p:nvCxnSpPr>
              <p:spPr>
                <a:xfrm flipV="1">
                  <a:off x="2867509" y="2261061"/>
                  <a:ext cx="181254" cy="486079"/>
                </a:xfrm>
                <a:prstGeom prst="bentConnector2">
                  <a:avLst/>
                </a:prstGeom>
                <a:ln w="28575">
                  <a:solidFill>
                    <a:schemeClr val="tx1">
                      <a:lumMod val="50000"/>
                      <a:lumOff val="50000"/>
                    </a:schemeClr>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1B224FFB-71D6-C1BA-50BD-28E54D4D59A9}"/>
                    </a:ext>
                  </a:extLst>
                </p:cNvPr>
                <p:cNvCxnSpPr>
                  <a:cxnSpLocks/>
                </p:cNvCxnSpPr>
                <p:nvPr/>
              </p:nvCxnSpPr>
              <p:spPr>
                <a:xfrm>
                  <a:off x="672367" y="2264558"/>
                  <a:ext cx="2371694" cy="0"/>
                </a:xfrm>
                <a:prstGeom prst="line">
                  <a:avLst/>
                </a:prstGeom>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143" name="Straight Arrow Connector 142">
                <a:extLst>
                  <a:ext uri="{FF2B5EF4-FFF2-40B4-BE49-F238E27FC236}">
                    <a16:creationId xmlns:a16="http://schemas.microsoft.com/office/drawing/2014/main" id="{02AA6961-6FE0-99E8-CCD0-F97A4E5F17E7}"/>
                  </a:ext>
                </a:extLst>
              </p:cNvPr>
              <p:cNvCxnSpPr>
                <a:cxnSpLocks/>
              </p:cNvCxnSpPr>
              <p:nvPr/>
            </p:nvCxnSpPr>
            <p:spPr>
              <a:xfrm flipV="1">
                <a:off x="669619" y="3502852"/>
                <a:ext cx="274320" cy="2"/>
              </a:xfrm>
              <a:prstGeom prst="straightConnector1">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141" name="Straight Connector 140">
              <a:extLst>
                <a:ext uri="{FF2B5EF4-FFF2-40B4-BE49-F238E27FC236}">
                  <a16:creationId xmlns:a16="http://schemas.microsoft.com/office/drawing/2014/main" id="{E8E3CB5D-A6E7-DB26-22CB-C249110A32D1}"/>
                </a:ext>
              </a:extLst>
            </p:cNvPr>
            <p:cNvCxnSpPr/>
            <p:nvPr/>
          </p:nvCxnSpPr>
          <p:spPr>
            <a:xfrm flipH="1">
              <a:off x="675203" y="2248996"/>
              <a:ext cx="0" cy="1271016"/>
            </a:xfrm>
            <a:prstGeom prst="line">
              <a:avLst/>
            </a:prstGeom>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7110DBC6-7024-5326-471D-B03B665C869E}"/>
              </a:ext>
            </a:extLst>
          </p:cNvPr>
          <p:cNvSpPr txBox="1"/>
          <p:nvPr/>
        </p:nvSpPr>
        <p:spPr>
          <a:xfrm>
            <a:off x="5401750" y="4121196"/>
            <a:ext cx="341760" cy="261610"/>
          </a:xfrm>
          <a:prstGeom prst="rect">
            <a:avLst/>
          </a:prstGeom>
          <a:noFill/>
        </p:spPr>
        <p:txBody>
          <a:bodyPr wrap="none" rtlCol="0">
            <a:spAutoFit/>
          </a:bodyPr>
          <a:lstStyle/>
          <a:p>
            <a:pPr algn="l"/>
            <a:r>
              <a:rPr lang="en-US" sz="1100" dirty="0" err="1">
                <a:solidFill>
                  <a:schemeClr val="tx1">
                    <a:lumMod val="50000"/>
                    <a:lumOff val="50000"/>
                  </a:schemeClr>
                </a:solidFill>
                <a:latin typeface="18 VAG Rounded Light   02390" pitchFamily="2" charset="0"/>
              </a:rPr>
              <a:t>clk</a:t>
            </a:r>
            <a:endParaRPr lang="en-US" sz="1100" dirty="0">
              <a:solidFill>
                <a:schemeClr val="tx1">
                  <a:lumMod val="50000"/>
                  <a:lumOff val="50000"/>
                </a:schemeClr>
              </a:solidFill>
              <a:latin typeface="18 VAG Rounded Light   02390" pitchFamily="2" charset="0"/>
            </a:endParaRPr>
          </a:p>
        </p:txBody>
      </p:sp>
      <p:cxnSp>
        <p:nvCxnSpPr>
          <p:cNvPr id="462" name="Straight Arrow Connector 461">
            <a:extLst>
              <a:ext uri="{FF2B5EF4-FFF2-40B4-BE49-F238E27FC236}">
                <a16:creationId xmlns:a16="http://schemas.microsoft.com/office/drawing/2014/main" id="{FD30E475-8B27-7D96-C6EB-C2BCDE5F36E5}"/>
              </a:ext>
            </a:extLst>
          </p:cNvPr>
          <p:cNvCxnSpPr>
            <a:cxnSpLocks/>
          </p:cNvCxnSpPr>
          <p:nvPr/>
        </p:nvCxnSpPr>
        <p:spPr>
          <a:xfrm>
            <a:off x="5777563" y="3641630"/>
            <a:ext cx="576072"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514" name="TextBox 513">
            <a:extLst>
              <a:ext uri="{FF2B5EF4-FFF2-40B4-BE49-F238E27FC236}">
                <a16:creationId xmlns:a16="http://schemas.microsoft.com/office/drawing/2014/main" id="{BF214B76-A78D-F932-101F-86B323BBF2D4}"/>
              </a:ext>
            </a:extLst>
          </p:cNvPr>
          <p:cNvSpPr txBox="1"/>
          <p:nvPr/>
        </p:nvSpPr>
        <p:spPr>
          <a:xfrm>
            <a:off x="8918670" y="2002101"/>
            <a:ext cx="354584" cy="261610"/>
          </a:xfrm>
          <a:prstGeom prst="rect">
            <a:avLst/>
          </a:prstGeom>
          <a:noFill/>
        </p:spPr>
        <p:txBody>
          <a:bodyPr wrap="none" rtlCol="0">
            <a:spAutoFit/>
          </a:bodyPr>
          <a:lstStyle/>
          <a:p>
            <a:pPr algn="r"/>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+4</a:t>
            </a:r>
            <a:endParaRPr lang="en-US" sz="2000" dirty="0">
              <a:solidFill>
                <a:schemeClr val="bg1"/>
              </a:solidFill>
              <a:latin typeface="18 VAG Rounded Light   02390" pitchFamily="2" charset="0"/>
            </a:endParaRPr>
          </a:p>
        </p:txBody>
      </p:sp>
      <p:cxnSp>
        <p:nvCxnSpPr>
          <p:cNvPr id="515" name="Straight Connector 514">
            <a:extLst>
              <a:ext uri="{FF2B5EF4-FFF2-40B4-BE49-F238E27FC236}">
                <a16:creationId xmlns:a16="http://schemas.microsoft.com/office/drawing/2014/main" id="{215A8019-9FAB-27E1-0C03-95F862A76EB7}"/>
              </a:ext>
            </a:extLst>
          </p:cNvPr>
          <p:cNvCxnSpPr>
            <a:cxnSpLocks/>
          </p:cNvCxnSpPr>
          <p:nvPr/>
        </p:nvCxnSpPr>
        <p:spPr>
          <a:xfrm flipH="1">
            <a:off x="9220375" y="2119372"/>
            <a:ext cx="91440" cy="0"/>
          </a:xfrm>
          <a:prstGeom prst="line">
            <a:avLst/>
          </a:prstGeom>
          <a:ln w="19050">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76" name="Elbow Connector 575">
            <a:extLst>
              <a:ext uri="{FF2B5EF4-FFF2-40B4-BE49-F238E27FC236}">
                <a16:creationId xmlns:a16="http://schemas.microsoft.com/office/drawing/2014/main" id="{2DD4C877-6FD5-4A91-AADC-5A0A6A5592FD}"/>
              </a:ext>
            </a:extLst>
          </p:cNvPr>
          <p:cNvCxnSpPr>
            <a:cxnSpLocks/>
          </p:cNvCxnSpPr>
          <p:nvPr/>
        </p:nvCxnSpPr>
        <p:spPr>
          <a:xfrm flipV="1">
            <a:off x="2856277" y="3118179"/>
            <a:ext cx="1489082" cy="274320"/>
          </a:xfrm>
          <a:prstGeom prst="bentConnector3">
            <a:avLst>
              <a:gd name="adj1" fmla="val 32806"/>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D9FF65E7-87EF-1814-1F61-D60B4CD1FD3E}"/>
              </a:ext>
            </a:extLst>
          </p:cNvPr>
          <p:cNvGrpSpPr/>
          <p:nvPr/>
        </p:nvGrpSpPr>
        <p:grpSpPr>
          <a:xfrm>
            <a:off x="10817904" y="2411805"/>
            <a:ext cx="267680" cy="873172"/>
            <a:chOff x="10468098" y="2970605"/>
            <a:chExt cx="267680" cy="873172"/>
          </a:xfrm>
        </p:grpSpPr>
        <p:sp>
          <p:nvSpPr>
            <p:cNvPr id="152" name="Rectangle 151">
              <a:extLst>
                <a:ext uri="{FF2B5EF4-FFF2-40B4-BE49-F238E27FC236}">
                  <a16:creationId xmlns:a16="http://schemas.microsoft.com/office/drawing/2014/main" id="{4C623BBD-8357-B794-0F97-63341837107B}"/>
                </a:ext>
              </a:extLst>
            </p:cNvPr>
            <p:cNvSpPr/>
            <p:nvPr/>
          </p:nvSpPr>
          <p:spPr>
            <a:xfrm>
              <a:off x="10468098" y="3076083"/>
              <a:ext cx="158767" cy="130407"/>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tx1">
                    <a:lumMod val="50000"/>
                    <a:lumOff val="50000"/>
                  </a:schemeClr>
                </a:solidFill>
                <a:latin typeface="18 VAG Rounded Light   02390" pitchFamily="2" charset="0"/>
              </a:endParaRPr>
            </a:p>
          </p:txBody>
        </p:sp>
        <p:sp>
          <p:nvSpPr>
            <p:cNvPr id="153" name="Rectangle 152">
              <a:extLst>
                <a:ext uri="{FF2B5EF4-FFF2-40B4-BE49-F238E27FC236}">
                  <a16:creationId xmlns:a16="http://schemas.microsoft.com/office/drawing/2014/main" id="{747BCF39-4120-49D7-5F39-3E4A5D03A617}"/>
                </a:ext>
              </a:extLst>
            </p:cNvPr>
            <p:cNvSpPr/>
            <p:nvPr/>
          </p:nvSpPr>
          <p:spPr>
            <a:xfrm>
              <a:off x="10468098" y="3321131"/>
              <a:ext cx="158767" cy="130407"/>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tx1">
                    <a:lumMod val="50000"/>
                    <a:lumOff val="50000"/>
                  </a:schemeClr>
                </a:solidFill>
                <a:latin typeface="18 VAG Rounded Light   02390" pitchFamily="2" charset="0"/>
              </a:endParaRPr>
            </a:p>
          </p:txBody>
        </p:sp>
        <p:sp>
          <p:nvSpPr>
            <p:cNvPr id="154" name="Rectangle 153">
              <a:extLst>
                <a:ext uri="{FF2B5EF4-FFF2-40B4-BE49-F238E27FC236}">
                  <a16:creationId xmlns:a16="http://schemas.microsoft.com/office/drawing/2014/main" id="{247E5071-BE0E-344D-5B42-0C0560817BE2}"/>
                </a:ext>
              </a:extLst>
            </p:cNvPr>
            <p:cNvSpPr/>
            <p:nvPr/>
          </p:nvSpPr>
          <p:spPr>
            <a:xfrm>
              <a:off x="10468098" y="3584336"/>
              <a:ext cx="158767" cy="130407"/>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tx1">
                    <a:lumMod val="50000"/>
                    <a:lumOff val="50000"/>
                  </a:schemeClr>
                </a:solidFill>
                <a:latin typeface="18 VAG Rounded Light   02390" pitchFamily="2" charset="0"/>
              </a:endParaRPr>
            </a:p>
          </p:txBody>
        </p:sp>
        <p:sp>
          <p:nvSpPr>
            <p:cNvPr id="155" name="Trapezoid 154">
              <a:extLst>
                <a:ext uri="{FF2B5EF4-FFF2-40B4-BE49-F238E27FC236}">
                  <a16:creationId xmlns:a16="http://schemas.microsoft.com/office/drawing/2014/main" id="{14F71209-C6F2-6A1F-9AF5-FDF3FA5F3C5B}"/>
                </a:ext>
              </a:extLst>
            </p:cNvPr>
            <p:cNvSpPr/>
            <p:nvPr/>
          </p:nvSpPr>
          <p:spPr>
            <a:xfrm rot="5400000">
              <a:off x="10165352" y="3273351"/>
              <a:ext cx="873172" cy="267680"/>
            </a:xfrm>
            <a:prstGeom prst="trapezoid">
              <a:avLst>
                <a:gd name="adj" fmla="val 62818"/>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Bef>
                  <a:spcPts val="600"/>
                </a:spcBef>
              </a:pPr>
              <a:r>
                <a:rPr lang="en-US" sz="1200" dirty="0">
                  <a:solidFill>
                    <a:schemeClr val="tx1">
                      <a:lumMod val="50000"/>
                      <a:lumOff val="50000"/>
                    </a:schemeClr>
                  </a:solidFill>
                  <a:latin typeface="Courier New" panose="02070309020205020404" pitchFamily="49" charset="0"/>
                  <a:cs typeface="Courier New" panose="02070309020205020404" pitchFamily="49" charset="0"/>
                </a:rPr>
                <a:t>2</a:t>
              </a:r>
            </a:p>
            <a:p>
              <a:pPr algn="ctr">
                <a:spcBef>
                  <a:spcPts val="600"/>
                </a:spcBef>
              </a:pPr>
              <a:r>
                <a:rPr lang="en-US" sz="1200" dirty="0">
                  <a:solidFill>
                    <a:schemeClr val="tx1">
                      <a:lumMod val="50000"/>
                      <a:lumOff val="50000"/>
                    </a:schemeClr>
                  </a:solidFill>
                  <a:latin typeface="Courier New" panose="02070309020205020404" pitchFamily="49" charset="0"/>
                  <a:cs typeface="Courier New" panose="02070309020205020404" pitchFamily="49" charset="0"/>
                </a:rPr>
                <a:t>1</a:t>
              </a:r>
            </a:p>
            <a:p>
              <a:pPr algn="ctr">
                <a:spcBef>
                  <a:spcPts val="600"/>
                </a:spcBef>
              </a:pPr>
              <a:r>
                <a:rPr lang="en-US" sz="1200" dirty="0">
                  <a:solidFill>
                    <a:schemeClr val="tx1">
                      <a:lumMod val="50000"/>
                      <a:lumOff val="50000"/>
                    </a:schemeClr>
                  </a:solidFill>
                  <a:latin typeface="Courier New" panose="02070309020205020404" pitchFamily="49" charset="0"/>
                  <a:cs typeface="Courier New" panose="02070309020205020404" pitchFamily="49" charset="0"/>
                </a:rPr>
                <a:t>0</a:t>
              </a:r>
            </a:p>
          </p:txBody>
        </p:sp>
      </p:grpSp>
      <p:sp>
        <p:nvSpPr>
          <p:cNvPr id="506" name="Rectangle 505">
            <a:extLst>
              <a:ext uri="{FF2B5EF4-FFF2-40B4-BE49-F238E27FC236}">
                <a16:creationId xmlns:a16="http://schemas.microsoft.com/office/drawing/2014/main" id="{1E5FF1BB-EE66-1630-752B-54249BDEA307}"/>
              </a:ext>
            </a:extLst>
          </p:cNvPr>
          <p:cNvSpPr/>
          <p:nvPr/>
        </p:nvSpPr>
        <p:spPr>
          <a:xfrm>
            <a:off x="4347250" y="2359276"/>
            <a:ext cx="1440473" cy="1655090"/>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pPr>
              <a:spcBef>
                <a:spcPts val="400"/>
              </a:spcBef>
            </a:pPr>
            <a:r>
              <a:rPr lang="en-US" sz="1400" i="1" dirty="0" err="1">
                <a:solidFill>
                  <a:schemeClr val="tx1">
                    <a:lumMod val="50000"/>
                    <a:lumOff val="50000"/>
                  </a:schemeClr>
                </a:solidFill>
                <a:latin typeface="18 VAG Rounded Light   02390" pitchFamily="2" charset="0"/>
              </a:rPr>
              <a:t>dataW</a:t>
            </a:r>
            <a:endParaRPr lang="en-US" sz="1400" i="1" dirty="0">
              <a:solidFill>
                <a:schemeClr val="tx1">
                  <a:lumMod val="50000"/>
                  <a:lumOff val="50000"/>
                </a:schemeClr>
              </a:solidFill>
              <a:latin typeface="18 VAG Rounded Light   02390" pitchFamily="2" charset="0"/>
            </a:endParaRPr>
          </a:p>
          <a:p>
            <a:pPr>
              <a:spcBef>
                <a:spcPts val="1000"/>
              </a:spcBef>
            </a:pPr>
            <a:r>
              <a:rPr lang="en-US" sz="1400" i="1" dirty="0" err="1">
                <a:solidFill>
                  <a:schemeClr val="tx1">
                    <a:lumMod val="50000"/>
                    <a:lumOff val="50000"/>
                  </a:schemeClr>
                </a:solidFill>
                <a:latin typeface="18 VAG Rounded Light   02390" pitchFamily="2" charset="0"/>
              </a:rPr>
              <a:t>rsW</a:t>
            </a:r>
            <a:endParaRPr lang="en-US" sz="1400" i="1" dirty="0">
              <a:solidFill>
                <a:schemeClr val="tx1">
                  <a:lumMod val="50000"/>
                  <a:lumOff val="50000"/>
                </a:schemeClr>
              </a:solidFill>
              <a:latin typeface="18 VAG Rounded Light   02390" pitchFamily="2" charset="0"/>
            </a:endParaRPr>
          </a:p>
          <a:p>
            <a:pPr>
              <a:spcBef>
                <a:spcPts val="400"/>
              </a:spcBef>
              <a:tabLst>
                <a:tab pos="1249363" algn="r"/>
              </a:tabLst>
            </a:pPr>
            <a:r>
              <a:rPr lang="en-US" sz="1400" i="1" dirty="0">
                <a:solidFill>
                  <a:schemeClr val="tx1">
                    <a:lumMod val="50000"/>
                    <a:lumOff val="50000"/>
                  </a:schemeClr>
                </a:solidFill>
                <a:latin typeface="18 VAG Rounded Light   02390" pitchFamily="2" charset="0"/>
              </a:rPr>
              <a:t>rsR1	dataR1</a:t>
            </a:r>
          </a:p>
          <a:p>
            <a:pPr>
              <a:spcBef>
                <a:spcPts val="400"/>
              </a:spcBef>
              <a:tabLst>
                <a:tab pos="1249363" algn="r"/>
              </a:tabLst>
            </a:pPr>
            <a:r>
              <a:rPr lang="en-US" sz="1400" i="1" dirty="0">
                <a:solidFill>
                  <a:schemeClr val="tx1">
                    <a:lumMod val="50000"/>
                    <a:lumOff val="50000"/>
                  </a:schemeClr>
                </a:solidFill>
                <a:latin typeface="18 VAG Rounded Light   02390" pitchFamily="2" charset="0"/>
              </a:rPr>
              <a:t>rsR2	</a:t>
            </a:r>
          </a:p>
          <a:p>
            <a:pPr>
              <a:spcBef>
                <a:spcPts val="400"/>
              </a:spcBef>
              <a:tabLst>
                <a:tab pos="1249363" algn="r"/>
              </a:tabLst>
            </a:pPr>
            <a:r>
              <a:rPr lang="en-US" sz="1400" i="1" dirty="0">
                <a:solidFill>
                  <a:schemeClr val="tx1">
                    <a:lumMod val="50000"/>
                    <a:lumOff val="50000"/>
                  </a:schemeClr>
                </a:solidFill>
                <a:latin typeface="18 VAG Rounded Light   02390" pitchFamily="2" charset="0"/>
              </a:rPr>
              <a:t>	dataR2</a:t>
            </a:r>
          </a:p>
          <a:p>
            <a:r>
              <a:rPr lang="en-US" sz="1600" b="1" dirty="0">
                <a:solidFill>
                  <a:schemeClr val="tx1">
                    <a:lumMod val="50000"/>
                    <a:lumOff val="50000"/>
                  </a:schemeClr>
                </a:solidFill>
                <a:latin typeface="Courier New" panose="02070309020205020404" pitchFamily="49" charset="0"/>
                <a:cs typeface="Courier New" panose="02070309020205020404" pitchFamily="49" charset="0"/>
              </a:rPr>
              <a:t>Reg[]</a:t>
            </a:r>
          </a:p>
        </p:txBody>
      </p:sp>
      <p:sp>
        <p:nvSpPr>
          <p:cNvPr id="631" name="TextBox 630">
            <a:extLst>
              <a:ext uri="{FF2B5EF4-FFF2-40B4-BE49-F238E27FC236}">
                <a16:creationId xmlns:a16="http://schemas.microsoft.com/office/drawing/2014/main" id="{298A08E6-2030-048F-BD11-3B74DBFC1F3B}"/>
              </a:ext>
            </a:extLst>
          </p:cNvPr>
          <p:cNvSpPr txBox="1"/>
          <p:nvPr/>
        </p:nvSpPr>
        <p:spPr>
          <a:xfrm>
            <a:off x="6112180" y="2460383"/>
            <a:ext cx="551754" cy="261610"/>
          </a:xfrm>
          <a:prstGeom prst="rect">
            <a:avLst/>
          </a:prstGeom>
          <a:noFill/>
        </p:spPr>
        <p:txBody>
          <a:bodyPr wrap="none" rtlCol="0">
            <a:spAutoFit/>
          </a:bodyPr>
          <a:lstStyle/>
          <a:p>
            <a:r>
              <a:rPr kumimoji="0" lang="en-US" sz="11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rs1</a:t>
            </a:r>
            <a:r>
              <a:rPr kumimoji="0" lang="en-US" sz="1100" b="1" i="0" u="none" strike="noStrike" kern="1200" cap="none" spc="0" normalizeH="0" baseline="-2500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EX</a:t>
            </a:r>
            <a:endParaRPr lang="en-US" sz="2000" b="1" baseline="-25000" dirty="0">
              <a:solidFill>
                <a:schemeClr val="accent1"/>
              </a:solidFill>
              <a:latin typeface="18 VAG Rounded Light   02390" pitchFamily="2" charset="0"/>
            </a:endParaRPr>
          </a:p>
        </p:txBody>
      </p:sp>
      <p:sp>
        <p:nvSpPr>
          <p:cNvPr id="632" name="TextBox 631">
            <a:extLst>
              <a:ext uri="{FF2B5EF4-FFF2-40B4-BE49-F238E27FC236}">
                <a16:creationId xmlns:a16="http://schemas.microsoft.com/office/drawing/2014/main" id="{D9CC97C7-6AC6-240A-2D3D-9C9747051B8B}"/>
              </a:ext>
            </a:extLst>
          </p:cNvPr>
          <p:cNvSpPr txBox="1"/>
          <p:nvPr/>
        </p:nvSpPr>
        <p:spPr>
          <a:xfrm>
            <a:off x="6020034" y="1971058"/>
            <a:ext cx="466794" cy="261610"/>
          </a:xfrm>
          <a:prstGeom prst="rect">
            <a:avLst/>
          </a:prstGeom>
          <a:noFill/>
        </p:spPr>
        <p:txBody>
          <a:bodyPr wrap="none" rtlCol="0">
            <a:spAutoFit/>
          </a:bodyPr>
          <a:lstStyle/>
          <a:p>
            <a:r>
              <a:rPr kumimoji="0" lang="en-US" sz="11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PC</a:t>
            </a:r>
            <a:r>
              <a:rPr kumimoji="0" lang="en-US" sz="1100" b="1" i="0" u="none" strike="noStrike" kern="1200" cap="none" spc="0" normalizeH="0" baseline="-2500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EX</a:t>
            </a:r>
            <a:endParaRPr lang="en-US" sz="2000" b="1" baseline="-25000" dirty="0">
              <a:solidFill>
                <a:schemeClr val="accent1"/>
              </a:solidFill>
              <a:latin typeface="18 VAG Rounded Light   02390" pitchFamily="2" charset="0"/>
            </a:endParaRPr>
          </a:p>
        </p:txBody>
      </p:sp>
      <p:sp>
        <p:nvSpPr>
          <p:cNvPr id="633" name="TextBox 632">
            <a:extLst>
              <a:ext uri="{FF2B5EF4-FFF2-40B4-BE49-F238E27FC236}">
                <a16:creationId xmlns:a16="http://schemas.microsoft.com/office/drawing/2014/main" id="{BB8ECC3A-CFE3-3E60-6A89-FBA6F8D5CCF0}"/>
              </a:ext>
            </a:extLst>
          </p:cNvPr>
          <p:cNvSpPr txBox="1"/>
          <p:nvPr/>
        </p:nvSpPr>
        <p:spPr>
          <a:xfrm>
            <a:off x="8878660" y="2450516"/>
            <a:ext cx="522900" cy="261610"/>
          </a:xfrm>
          <a:prstGeom prst="rect">
            <a:avLst/>
          </a:prstGeom>
          <a:noFill/>
        </p:spPr>
        <p:txBody>
          <a:bodyPr wrap="none" rtlCol="0">
            <a:spAutoFit/>
          </a:bodyPr>
          <a:lstStyle/>
          <a:p>
            <a:r>
              <a:rPr kumimoji="0" lang="en-US" sz="1100" b="1" i="0" u="none" strike="noStrike" kern="1200" cap="none" spc="0" normalizeH="0" baseline="0" noProof="0" dirty="0">
                <a:ln>
                  <a:noFill/>
                </a:ln>
                <a:solidFill>
                  <a:schemeClr val="accent6"/>
                </a:solidFill>
                <a:effectLst/>
                <a:uLnTx/>
                <a:uFillTx/>
                <a:latin typeface="Courier New" panose="02070309020205020404" pitchFamily="49" charset="0"/>
                <a:ea typeface="+mn-ea"/>
                <a:cs typeface="Courier New" panose="02070309020205020404" pitchFamily="49" charset="0"/>
              </a:rPr>
              <a:t>PC</a:t>
            </a:r>
            <a:r>
              <a:rPr kumimoji="0" lang="en-US" sz="1100" b="1" i="0" u="none" strike="noStrike" kern="1200" cap="none" spc="0" normalizeH="0" baseline="-25000" noProof="0" dirty="0">
                <a:ln>
                  <a:noFill/>
                </a:ln>
                <a:solidFill>
                  <a:schemeClr val="accent6"/>
                </a:solidFill>
                <a:effectLst/>
                <a:uLnTx/>
                <a:uFillTx/>
                <a:latin typeface="Courier New" panose="02070309020205020404" pitchFamily="49" charset="0"/>
                <a:ea typeface="+mn-ea"/>
                <a:cs typeface="Courier New" panose="02070309020205020404" pitchFamily="49" charset="0"/>
              </a:rPr>
              <a:t>MEM</a:t>
            </a:r>
            <a:endParaRPr lang="en-US" sz="2000" b="1" baseline="-25000" dirty="0">
              <a:solidFill>
                <a:schemeClr val="accent6"/>
              </a:solidFill>
              <a:latin typeface="18 VAG Rounded Light   02390" pitchFamily="2" charset="0"/>
            </a:endParaRPr>
          </a:p>
        </p:txBody>
      </p:sp>
      <p:sp>
        <p:nvSpPr>
          <p:cNvPr id="634" name="TextBox 633">
            <a:extLst>
              <a:ext uri="{FF2B5EF4-FFF2-40B4-BE49-F238E27FC236}">
                <a16:creationId xmlns:a16="http://schemas.microsoft.com/office/drawing/2014/main" id="{CF5D3A42-62C3-8229-EE50-49C3CDF9C1F2}"/>
              </a:ext>
            </a:extLst>
          </p:cNvPr>
          <p:cNvSpPr txBox="1"/>
          <p:nvPr/>
        </p:nvSpPr>
        <p:spPr>
          <a:xfrm>
            <a:off x="8757067" y="4083062"/>
            <a:ext cx="607859" cy="261610"/>
          </a:xfrm>
          <a:prstGeom prst="rect">
            <a:avLst/>
          </a:prstGeom>
          <a:noFill/>
        </p:spPr>
        <p:txBody>
          <a:bodyPr wrap="none" rtlCol="0">
            <a:spAutoFit/>
          </a:bodyPr>
          <a:lstStyle/>
          <a:p>
            <a:r>
              <a:rPr kumimoji="0" lang="en-US" sz="11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rs2</a:t>
            </a:r>
            <a:r>
              <a:rPr kumimoji="0" lang="en-US" sz="1100" b="1" i="0" u="none" strike="noStrike" kern="1200" cap="none" spc="0" normalizeH="0" baseline="-2500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MEM</a:t>
            </a:r>
            <a:endParaRPr lang="en-US" sz="2000" b="1" baseline="-25000" dirty="0">
              <a:solidFill>
                <a:schemeClr val="tx1">
                  <a:lumMod val="50000"/>
                  <a:lumOff val="50000"/>
                </a:schemeClr>
              </a:solidFill>
              <a:latin typeface="18 VAG Rounded Light   02390" pitchFamily="2" charset="0"/>
            </a:endParaRPr>
          </a:p>
        </p:txBody>
      </p:sp>
      <p:sp>
        <p:nvSpPr>
          <p:cNvPr id="635" name="TextBox 634">
            <a:extLst>
              <a:ext uri="{FF2B5EF4-FFF2-40B4-BE49-F238E27FC236}">
                <a16:creationId xmlns:a16="http://schemas.microsoft.com/office/drawing/2014/main" id="{B34BB988-8E1A-34B9-C23E-5BB95D7BAE84}"/>
              </a:ext>
            </a:extLst>
          </p:cNvPr>
          <p:cNvSpPr txBox="1"/>
          <p:nvPr/>
        </p:nvSpPr>
        <p:spPr>
          <a:xfrm>
            <a:off x="5980948" y="5144116"/>
            <a:ext cx="636713"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inst</a:t>
            </a:r>
            <a:r>
              <a:rPr kumimoji="0" lang="en-US" sz="1100" b="1" i="0" u="none" strike="noStrike" kern="1200" cap="none" spc="0" normalizeH="0" baseline="-2500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EX</a:t>
            </a:r>
            <a:endParaRPr lang="en-US" sz="2000" b="1" baseline="-25000" dirty="0">
              <a:solidFill>
                <a:schemeClr val="tx1">
                  <a:lumMod val="50000"/>
                  <a:lumOff val="50000"/>
                </a:schemeClr>
              </a:solidFill>
              <a:latin typeface="18 VAG Rounded Light   02390" pitchFamily="2" charset="0"/>
            </a:endParaRPr>
          </a:p>
        </p:txBody>
      </p:sp>
      <p:sp>
        <p:nvSpPr>
          <p:cNvPr id="636" name="TextBox 635">
            <a:extLst>
              <a:ext uri="{FF2B5EF4-FFF2-40B4-BE49-F238E27FC236}">
                <a16:creationId xmlns:a16="http://schemas.microsoft.com/office/drawing/2014/main" id="{063B44E2-8A27-A52C-BB6B-76BFB75BF909}"/>
              </a:ext>
            </a:extLst>
          </p:cNvPr>
          <p:cNvSpPr txBox="1"/>
          <p:nvPr/>
        </p:nvSpPr>
        <p:spPr>
          <a:xfrm>
            <a:off x="3097693" y="3422163"/>
            <a:ext cx="636713"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inst</a:t>
            </a:r>
            <a:r>
              <a:rPr kumimoji="0" lang="en-US" sz="1100" b="1" i="0" u="none" strike="noStrike" kern="1200" cap="none" spc="0" normalizeH="0" baseline="-2500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ID</a:t>
            </a:r>
            <a:endParaRPr lang="en-US" sz="2000" b="1" baseline="-25000" dirty="0">
              <a:solidFill>
                <a:schemeClr val="tx1">
                  <a:lumMod val="50000"/>
                  <a:lumOff val="50000"/>
                </a:schemeClr>
              </a:solidFill>
              <a:latin typeface="18 VAG Rounded Light   02390" pitchFamily="2" charset="0"/>
            </a:endParaRPr>
          </a:p>
        </p:txBody>
      </p:sp>
      <p:sp>
        <p:nvSpPr>
          <p:cNvPr id="637" name="TextBox 636">
            <a:extLst>
              <a:ext uri="{FF2B5EF4-FFF2-40B4-BE49-F238E27FC236}">
                <a16:creationId xmlns:a16="http://schemas.microsoft.com/office/drawing/2014/main" id="{5F41AB3B-61BA-F03F-A583-195EE8F78DB7}"/>
              </a:ext>
            </a:extLst>
          </p:cNvPr>
          <p:cNvSpPr txBox="1"/>
          <p:nvPr/>
        </p:nvSpPr>
        <p:spPr>
          <a:xfrm>
            <a:off x="3094751" y="2660423"/>
            <a:ext cx="466794" cy="261610"/>
          </a:xfrm>
          <a:prstGeom prst="rect">
            <a:avLst/>
          </a:prstGeom>
          <a:noFill/>
        </p:spPr>
        <p:txBody>
          <a:bodyPr wrap="none" rtlCol="0">
            <a:spAutoFit/>
          </a:bodyPr>
          <a:lstStyle/>
          <a:p>
            <a:r>
              <a:rPr kumimoji="0" lang="en-US" sz="11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PC</a:t>
            </a:r>
            <a:r>
              <a:rPr kumimoji="0" lang="en-US" sz="1100" b="1" i="0" u="none" strike="noStrike" kern="1200" cap="none" spc="0" normalizeH="0" baseline="-2500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ID</a:t>
            </a:r>
            <a:endParaRPr lang="en-US" sz="2000" b="1" baseline="-25000" dirty="0">
              <a:solidFill>
                <a:schemeClr val="tx1">
                  <a:lumMod val="50000"/>
                  <a:lumOff val="50000"/>
                </a:schemeClr>
              </a:solidFill>
              <a:latin typeface="18 VAG Rounded Light   02390" pitchFamily="2" charset="0"/>
            </a:endParaRPr>
          </a:p>
        </p:txBody>
      </p:sp>
      <p:sp>
        <p:nvSpPr>
          <p:cNvPr id="513" name="Freeform 512">
            <a:extLst>
              <a:ext uri="{FF2B5EF4-FFF2-40B4-BE49-F238E27FC236}">
                <a16:creationId xmlns:a16="http://schemas.microsoft.com/office/drawing/2014/main" id="{41D4406A-1EB3-5859-83B4-E66CBF7CBDFD}"/>
              </a:ext>
            </a:extLst>
          </p:cNvPr>
          <p:cNvSpPr>
            <a:spLocks/>
          </p:cNvSpPr>
          <p:nvPr/>
        </p:nvSpPr>
        <p:spPr>
          <a:xfrm>
            <a:off x="9316523" y="2018788"/>
            <a:ext cx="644039" cy="603217"/>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r>
              <a:rPr lang="en-US" sz="1600" dirty="0">
                <a:solidFill>
                  <a:schemeClr val="tx1">
                    <a:lumMod val="50000"/>
                    <a:lumOff val="50000"/>
                  </a:schemeClr>
                </a:solidFill>
                <a:latin typeface="18 VAG Rounded Light   02390" pitchFamily="2" charset="0"/>
              </a:rPr>
              <a:t>add</a:t>
            </a:r>
          </a:p>
        </p:txBody>
      </p:sp>
      <p:sp>
        <p:nvSpPr>
          <p:cNvPr id="638" name="TextBox 637">
            <a:extLst>
              <a:ext uri="{FF2B5EF4-FFF2-40B4-BE49-F238E27FC236}">
                <a16:creationId xmlns:a16="http://schemas.microsoft.com/office/drawing/2014/main" id="{09498AD5-8443-2E18-0403-E14E32206476}"/>
              </a:ext>
            </a:extLst>
          </p:cNvPr>
          <p:cNvSpPr txBox="1"/>
          <p:nvPr/>
        </p:nvSpPr>
        <p:spPr>
          <a:xfrm>
            <a:off x="10365652" y="2036410"/>
            <a:ext cx="636713" cy="261610"/>
          </a:xfrm>
          <a:prstGeom prst="rect">
            <a:avLst/>
          </a:prstGeom>
          <a:noFill/>
        </p:spPr>
        <p:txBody>
          <a:bodyPr wrap="none" rtlCol="0">
            <a:spAutoFit/>
          </a:bodyPr>
          <a:lstStyle/>
          <a:p>
            <a:r>
              <a:rPr kumimoji="0" lang="en-US" sz="11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PC+4</a:t>
            </a:r>
            <a:r>
              <a:rPr kumimoji="0" lang="en-US" sz="1100" b="1" i="0" u="none" strike="noStrike" kern="1200" cap="none" spc="0" normalizeH="0" baseline="-2500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WB</a:t>
            </a:r>
            <a:endParaRPr lang="en-US" sz="2000" b="1" baseline="-25000" dirty="0">
              <a:solidFill>
                <a:schemeClr val="tx1">
                  <a:lumMod val="50000"/>
                  <a:lumOff val="50000"/>
                </a:schemeClr>
              </a:solidFill>
              <a:latin typeface="18 VAG Rounded Light   02390" pitchFamily="2" charset="0"/>
            </a:endParaRPr>
          </a:p>
        </p:txBody>
      </p:sp>
      <p:sp>
        <p:nvSpPr>
          <p:cNvPr id="639" name="TextBox 638">
            <a:extLst>
              <a:ext uri="{FF2B5EF4-FFF2-40B4-BE49-F238E27FC236}">
                <a16:creationId xmlns:a16="http://schemas.microsoft.com/office/drawing/2014/main" id="{EE57B95F-EB3F-355E-6508-92E412E28F6C}"/>
              </a:ext>
            </a:extLst>
          </p:cNvPr>
          <p:cNvSpPr txBox="1"/>
          <p:nvPr/>
        </p:nvSpPr>
        <p:spPr>
          <a:xfrm>
            <a:off x="10317075" y="2589415"/>
            <a:ext cx="551754"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alu</a:t>
            </a:r>
            <a:r>
              <a:rPr kumimoji="0" lang="en-US" sz="1100" b="1" i="0" u="none" strike="noStrike" kern="1200" cap="none" spc="0" normalizeH="0" baseline="-2500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WB</a:t>
            </a:r>
            <a:endParaRPr lang="en-US" sz="2000" b="1" baseline="-25000" dirty="0">
              <a:solidFill>
                <a:schemeClr val="tx1">
                  <a:lumMod val="50000"/>
                  <a:lumOff val="50000"/>
                </a:schemeClr>
              </a:solidFill>
              <a:latin typeface="18 VAG Rounded Light   02390" pitchFamily="2" charset="0"/>
            </a:endParaRPr>
          </a:p>
        </p:txBody>
      </p:sp>
      <p:sp>
        <p:nvSpPr>
          <p:cNvPr id="642" name="TextBox 641">
            <a:extLst>
              <a:ext uri="{FF2B5EF4-FFF2-40B4-BE49-F238E27FC236}">
                <a16:creationId xmlns:a16="http://schemas.microsoft.com/office/drawing/2014/main" id="{B698265C-8605-8C89-10D9-B81B6234AD24}"/>
              </a:ext>
            </a:extLst>
          </p:cNvPr>
          <p:cNvSpPr txBox="1"/>
          <p:nvPr/>
        </p:nvSpPr>
        <p:spPr>
          <a:xfrm>
            <a:off x="8748636" y="5141641"/>
            <a:ext cx="692818"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accent6"/>
                </a:solidFill>
                <a:effectLst/>
                <a:uLnTx/>
                <a:uFillTx/>
                <a:latin typeface="Courier New" panose="02070309020205020404" pitchFamily="49" charset="0"/>
                <a:ea typeface="+mn-ea"/>
                <a:cs typeface="Courier New" panose="02070309020205020404" pitchFamily="49" charset="0"/>
              </a:rPr>
              <a:t>inst</a:t>
            </a:r>
            <a:r>
              <a:rPr kumimoji="0" lang="en-US" sz="1100" b="1" i="0" u="none" strike="noStrike" kern="1200" cap="none" spc="0" normalizeH="0" baseline="-25000" noProof="0" dirty="0" err="1">
                <a:ln>
                  <a:noFill/>
                </a:ln>
                <a:solidFill>
                  <a:schemeClr val="accent6"/>
                </a:solidFill>
                <a:effectLst/>
                <a:uLnTx/>
                <a:uFillTx/>
                <a:latin typeface="Courier New" panose="02070309020205020404" pitchFamily="49" charset="0"/>
                <a:ea typeface="+mn-ea"/>
                <a:cs typeface="Courier New" panose="02070309020205020404" pitchFamily="49" charset="0"/>
              </a:rPr>
              <a:t>MEM</a:t>
            </a:r>
            <a:endParaRPr lang="en-US" sz="2000" b="1" baseline="-25000" dirty="0">
              <a:solidFill>
                <a:schemeClr val="accent6"/>
              </a:solidFill>
              <a:latin typeface="18 VAG Rounded Light   02390" pitchFamily="2" charset="0"/>
            </a:endParaRPr>
          </a:p>
        </p:txBody>
      </p:sp>
      <p:sp>
        <p:nvSpPr>
          <p:cNvPr id="643" name="TextBox 642">
            <a:extLst>
              <a:ext uri="{FF2B5EF4-FFF2-40B4-BE49-F238E27FC236}">
                <a16:creationId xmlns:a16="http://schemas.microsoft.com/office/drawing/2014/main" id="{55A4B371-557A-8B6D-725E-4F57AD286752}"/>
              </a:ext>
            </a:extLst>
          </p:cNvPr>
          <p:cNvSpPr txBox="1"/>
          <p:nvPr/>
        </p:nvSpPr>
        <p:spPr>
          <a:xfrm>
            <a:off x="10353784" y="5118502"/>
            <a:ext cx="636713"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inst</a:t>
            </a:r>
            <a:r>
              <a:rPr kumimoji="0" lang="en-US" sz="1100" b="1" i="0" u="none" strike="noStrike" kern="1200" cap="none" spc="0" normalizeH="0" baseline="-2500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WB</a:t>
            </a:r>
            <a:endParaRPr lang="en-US" sz="2000" b="1" baseline="-25000" dirty="0">
              <a:solidFill>
                <a:schemeClr val="tx1">
                  <a:lumMod val="50000"/>
                  <a:lumOff val="50000"/>
                </a:schemeClr>
              </a:solidFill>
              <a:latin typeface="18 VAG Rounded Light   02390" pitchFamily="2" charset="0"/>
            </a:endParaRPr>
          </a:p>
        </p:txBody>
      </p:sp>
      <p:sp>
        <p:nvSpPr>
          <p:cNvPr id="21" name="TextBox 20">
            <a:extLst>
              <a:ext uri="{FF2B5EF4-FFF2-40B4-BE49-F238E27FC236}">
                <a16:creationId xmlns:a16="http://schemas.microsoft.com/office/drawing/2014/main" id="{99423B24-E07D-2B96-A69B-8E5CE2C19703}"/>
              </a:ext>
            </a:extLst>
          </p:cNvPr>
          <p:cNvSpPr txBox="1"/>
          <p:nvPr/>
        </p:nvSpPr>
        <p:spPr>
          <a:xfrm>
            <a:off x="1228564" y="946782"/>
            <a:ext cx="1865931" cy="461665"/>
          </a:xfrm>
          <a:prstGeom prst="rect">
            <a:avLst/>
          </a:prstGeom>
          <a:noFill/>
        </p:spPr>
        <p:txBody>
          <a:bodyPr wrap="square" rtlCol="0">
            <a:spAutoFit/>
          </a:bodyPr>
          <a:lstStyle/>
          <a:p>
            <a:pPr algn="ctr"/>
            <a:r>
              <a:rPr lang="en-US" sz="2400" b="1" dirty="0">
                <a:solidFill>
                  <a:schemeClr val="accent2"/>
                </a:solidFill>
                <a:latin typeface="Courier New" panose="02070309020205020404" pitchFamily="49" charset="0"/>
                <a:cs typeface="Courier New" panose="02070309020205020404" pitchFamily="49" charset="0"/>
              </a:rPr>
              <a:t>IF</a:t>
            </a:r>
            <a:endParaRPr lang="en-US" sz="2400" dirty="0">
              <a:solidFill>
                <a:schemeClr val="accent2"/>
              </a:solidFill>
              <a:latin typeface="18 VAG Rounded Light   02390" pitchFamily="2" charset="0"/>
            </a:endParaRPr>
          </a:p>
        </p:txBody>
      </p:sp>
      <p:sp>
        <p:nvSpPr>
          <p:cNvPr id="22" name="TextBox 21">
            <a:extLst>
              <a:ext uri="{FF2B5EF4-FFF2-40B4-BE49-F238E27FC236}">
                <a16:creationId xmlns:a16="http://schemas.microsoft.com/office/drawing/2014/main" id="{01922783-4105-3956-8C7D-C587AEEAC6FD}"/>
              </a:ext>
            </a:extLst>
          </p:cNvPr>
          <p:cNvSpPr txBox="1"/>
          <p:nvPr/>
        </p:nvSpPr>
        <p:spPr>
          <a:xfrm>
            <a:off x="3058813" y="946782"/>
            <a:ext cx="2868905" cy="461665"/>
          </a:xfrm>
          <a:prstGeom prst="rect">
            <a:avLst/>
          </a:prstGeom>
          <a:noFill/>
        </p:spPr>
        <p:txBody>
          <a:bodyPr wrap="square" rtlCol="0">
            <a:spAutoFit/>
          </a:bodyPr>
          <a:lstStyle/>
          <a:p>
            <a:pPr marL="9525" marR="0" lvl="1" algn="ctr" defTabSz="914377" rtl="0" eaLnBrk="1" fontAlgn="auto" latinLnBrk="0" hangingPunct="1">
              <a:lnSpc>
                <a:spcPct val="100000"/>
              </a:lnSpc>
              <a:spcBef>
                <a:spcPts val="500"/>
              </a:spcBef>
              <a:spcAft>
                <a:spcPts val="0"/>
              </a:spcAft>
              <a:buClrTx/>
              <a:buSzPct val="90000"/>
              <a:defRPr/>
            </a:pPr>
            <a:r>
              <a:rPr lang="en-US" sz="2400" b="1" dirty="0">
                <a:solidFill>
                  <a:schemeClr val="tx1">
                    <a:lumMod val="50000"/>
                    <a:lumOff val="50000"/>
                  </a:schemeClr>
                </a:solidFill>
                <a:latin typeface="Courier New" panose="02070309020205020404" pitchFamily="49" charset="0"/>
                <a:cs typeface="Courier New" panose="02070309020205020404" pitchFamily="49" charset="0"/>
              </a:rPr>
              <a:t>ID</a:t>
            </a:r>
            <a:endParaRPr lang="en-US" sz="2400" dirty="0">
              <a:solidFill>
                <a:schemeClr val="tx1">
                  <a:lumMod val="50000"/>
                  <a:lumOff val="50000"/>
                </a:schemeClr>
              </a:solidFill>
              <a:latin typeface="18 VAG Rounded Light   02390" pitchFamily="2" charset="0"/>
            </a:endParaRPr>
          </a:p>
        </p:txBody>
      </p:sp>
      <p:sp>
        <p:nvSpPr>
          <p:cNvPr id="23" name="TextBox 22">
            <a:extLst>
              <a:ext uri="{FF2B5EF4-FFF2-40B4-BE49-F238E27FC236}">
                <a16:creationId xmlns:a16="http://schemas.microsoft.com/office/drawing/2014/main" id="{D8FE4910-079C-A846-1CF2-D067992448C4}"/>
              </a:ext>
            </a:extLst>
          </p:cNvPr>
          <p:cNvSpPr txBox="1"/>
          <p:nvPr/>
        </p:nvSpPr>
        <p:spPr>
          <a:xfrm>
            <a:off x="5963850" y="946782"/>
            <a:ext cx="2762421" cy="461665"/>
          </a:xfrm>
          <a:prstGeom prst="rect">
            <a:avLst/>
          </a:prstGeom>
          <a:noFill/>
        </p:spPr>
        <p:txBody>
          <a:bodyPr wrap="square" rtlCol="0">
            <a:spAutoFit/>
          </a:bodyPr>
          <a:lstStyle/>
          <a:p>
            <a:pPr marL="9525" marR="0" lvl="1" algn="ctr" defTabSz="914377" rtl="0" eaLnBrk="1" fontAlgn="auto" latinLnBrk="0" hangingPunct="1">
              <a:lnSpc>
                <a:spcPct val="100000"/>
              </a:lnSpc>
              <a:spcBef>
                <a:spcPts val="500"/>
              </a:spcBef>
              <a:spcAft>
                <a:spcPts val="0"/>
              </a:spcAft>
              <a:buClrTx/>
              <a:buSzPct val="90000"/>
              <a:defRPr/>
            </a:pPr>
            <a:r>
              <a:rPr lang="en-US" sz="2400" b="1" dirty="0">
                <a:solidFill>
                  <a:schemeClr val="accent1"/>
                </a:solidFill>
                <a:latin typeface="Courier New" panose="02070309020205020404" pitchFamily="49" charset="0"/>
                <a:cs typeface="Courier New" panose="02070309020205020404" pitchFamily="49" charset="0"/>
              </a:rPr>
              <a:t>EX</a:t>
            </a:r>
            <a:endParaRPr lang="en-US" sz="2400" dirty="0">
              <a:solidFill>
                <a:schemeClr val="accent2"/>
              </a:solidFill>
              <a:latin typeface="18 VAG Rounded Light   02390" pitchFamily="2" charset="0"/>
            </a:endParaRPr>
          </a:p>
        </p:txBody>
      </p:sp>
      <p:sp>
        <p:nvSpPr>
          <p:cNvPr id="24" name="TextBox 23">
            <a:extLst>
              <a:ext uri="{FF2B5EF4-FFF2-40B4-BE49-F238E27FC236}">
                <a16:creationId xmlns:a16="http://schemas.microsoft.com/office/drawing/2014/main" id="{584FF8A9-E915-DA0C-812B-1FEB64E3C321}"/>
              </a:ext>
            </a:extLst>
          </p:cNvPr>
          <p:cNvSpPr txBox="1"/>
          <p:nvPr/>
        </p:nvSpPr>
        <p:spPr>
          <a:xfrm>
            <a:off x="8939923" y="946782"/>
            <a:ext cx="1180303" cy="461665"/>
          </a:xfrm>
          <a:prstGeom prst="rect">
            <a:avLst/>
          </a:prstGeom>
          <a:noFill/>
        </p:spPr>
        <p:txBody>
          <a:bodyPr wrap="square" rtlCol="0">
            <a:spAutoFit/>
          </a:bodyPr>
          <a:lstStyle/>
          <a:p>
            <a:pPr marL="9525" marR="0" lvl="1" algn="ctr" defTabSz="914377" rtl="0" eaLnBrk="1" fontAlgn="auto" latinLnBrk="0" hangingPunct="1">
              <a:lnSpc>
                <a:spcPct val="100000"/>
              </a:lnSpc>
              <a:spcBef>
                <a:spcPts val="500"/>
              </a:spcBef>
              <a:spcAft>
                <a:spcPts val="0"/>
              </a:spcAft>
              <a:buClrTx/>
              <a:buSzPct val="90000"/>
              <a:defRPr/>
            </a:pPr>
            <a:r>
              <a:rPr lang="en-US" sz="2400" b="1" dirty="0">
                <a:solidFill>
                  <a:schemeClr val="accent6"/>
                </a:solidFill>
                <a:latin typeface="Courier New" panose="02070309020205020404" pitchFamily="49" charset="0"/>
                <a:cs typeface="Courier New" panose="02070309020205020404" pitchFamily="49" charset="0"/>
              </a:rPr>
              <a:t>MEM</a:t>
            </a:r>
            <a:endParaRPr kumimoji="0" lang="en-US" sz="2400" b="0" i="0" u="none" strike="noStrike" kern="1200" cap="none" spc="0" normalizeH="0" baseline="0" noProof="0" dirty="0">
              <a:ln>
                <a:noFill/>
              </a:ln>
              <a:solidFill>
                <a:schemeClr val="accent6"/>
              </a:solidFill>
              <a:effectLst/>
              <a:uLnTx/>
              <a:uFillTx/>
              <a:latin typeface="18 VAG Rounded Light   02390" pitchFamily="2" charset="0"/>
              <a:ea typeface="+mn-ea"/>
              <a:cs typeface="+mn-cs"/>
            </a:endParaRPr>
          </a:p>
        </p:txBody>
      </p:sp>
      <p:cxnSp>
        <p:nvCxnSpPr>
          <p:cNvPr id="3" name="Straight Connector 2">
            <a:extLst>
              <a:ext uri="{FF2B5EF4-FFF2-40B4-BE49-F238E27FC236}">
                <a16:creationId xmlns:a16="http://schemas.microsoft.com/office/drawing/2014/main" id="{BA5033EB-E10E-20B6-A9E1-A5C93AA5A23D}"/>
              </a:ext>
            </a:extLst>
          </p:cNvPr>
          <p:cNvCxnSpPr>
            <a:cxnSpLocks/>
          </p:cNvCxnSpPr>
          <p:nvPr/>
        </p:nvCxnSpPr>
        <p:spPr>
          <a:xfrm>
            <a:off x="5951351" y="1236527"/>
            <a:ext cx="0" cy="4297680"/>
          </a:xfrm>
          <a:prstGeom prst="line">
            <a:avLst/>
          </a:prstGeom>
          <a:ln w="28575">
            <a:solidFill>
              <a:schemeClr val="tx1">
                <a:lumMod val="50000"/>
                <a:lumOff val="50000"/>
              </a:schemeClr>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9B22023-C95A-1374-CF31-F35C8B0D910E}"/>
              </a:ext>
            </a:extLst>
          </p:cNvPr>
          <p:cNvCxnSpPr>
            <a:cxnSpLocks/>
          </p:cNvCxnSpPr>
          <p:nvPr/>
        </p:nvCxnSpPr>
        <p:spPr>
          <a:xfrm>
            <a:off x="8726272" y="1236527"/>
            <a:ext cx="0" cy="4297680"/>
          </a:xfrm>
          <a:prstGeom prst="line">
            <a:avLst/>
          </a:prstGeom>
          <a:ln w="28575">
            <a:solidFill>
              <a:schemeClr val="accent4"/>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368413F-AB9D-5F91-4F3A-B2589E8EEAAF}"/>
              </a:ext>
            </a:extLst>
          </p:cNvPr>
          <p:cNvCxnSpPr>
            <a:cxnSpLocks/>
          </p:cNvCxnSpPr>
          <p:nvPr/>
        </p:nvCxnSpPr>
        <p:spPr>
          <a:xfrm>
            <a:off x="10313389" y="1236527"/>
            <a:ext cx="0" cy="4297680"/>
          </a:xfrm>
          <a:prstGeom prst="line">
            <a:avLst/>
          </a:prstGeom>
          <a:ln w="28575">
            <a:solidFill>
              <a:schemeClr val="tx1">
                <a:lumMod val="50000"/>
                <a:lumOff val="50000"/>
              </a:schemeClr>
            </a:solidFill>
            <a:prstDash val="dash"/>
            <a:tailEnd type="none" w="lg" len="lg"/>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08E20444-B7E6-4B9D-CB24-7B2D7A35F4D9}"/>
              </a:ext>
            </a:extLst>
          </p:cNvPr>
          <p:cNvGrpSpPr/>
          <p:nvPr/>
        </p:nvGrpSpPr>
        <p:grpSpPr>
          <a:xfrm>
            <a:off x="5897655" y="1951728"/>
            <a:ext cx="110985" cy="511591"/>
            <a:chOff x="959047" y="3126189"/>
            <a:chExt cx="415675" cy="914792"/>
          </a:xfrm>
          <a:solidFill>
            <a:schemeClr val="accent1">
              <a:lumMod val="20000"/>
              <a:lumOff val="80000"/>
            </a:schemeClr>
          </a:solidFill>
        </p:grpSpPr>
        <p:sp>
          <p:nvSpPr>
            <p:cNvPr id="34" name="Rectangle 33">
              <a:extLst>
                <a:ext uri="{FF2B5EF4-FFF2-40B4-BE49-F238E27FC236}">
                  <a16:creationId xmlns:a16="http://schemas.microsoft.com/office/drawing/2014/main" id="{FB72382F-B3DE-C179-E6E5-B91AB8896EA4}"/>
                </a:ext>
              </a:extLst>
            </p:cNvPr>
            <p:cNvSpPr>
              <a:spLocks noChangeArrowheads="1"/>
            </p:cNvSpPr>
            <p:nvPr/>
          </p:nvSpPr>
          <p:spPr bwMode="auto">
            <a:xfrm>
              <a:off x="959047" y="3126189"/>
              <a:ext cx="415675" cy="914792"/>
            </a:xfrm>
            <a:prstGeom prst="rect">
              <a:avLst/>
            </a:prstGeom>
            <a:grpFill/>
            <a:ln w="28575">
              <a:solidFill>
                <a:schemeClr val="accent1"/>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35" name="Isosceles Triangle 58">
              <a:extLst>
                <a:ext uri="{FF2B5EF4-FFF2-40B4-BE49-F238E27FC236}">
                  <a16:creationId xmlns:a16="http://schemas.microsoft.com/office/drawing/2014/main" id="{EFC76F02-A58E-A4B6-88E3-D70AC3CBF56F}"/>
                </a:ext>
              </a:extLst>
            </p:cNvPr>
            <p:cNvSpPr/>
            <p:nvPr/>
          </p:nvSpPr>
          <p:spPr>
            <a:xfrm>
              <a:off x="1069894" y="3868203"/>
              <a:ext cx="221693" cy="172777"/>
            </a:xfrm>
            <a:prstGeom prst="triangle">
              <a:avLst/>
            </a:prstGeom>
            <a:grpFill/>
            <a:ln w="28575" cap="flat" cmpd="sng" algn="ctr">
              <a:solidFill>
                <a:schemeClr val="accent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37" name="Group 36">
            <a:extLst>
              <a:ext uri="{FF2B5EF4-FFF2-40B4-BE49-F238E27FC236}">
                <a16:creationId xmlns:a16="http://schemas.microsoft.com/office/drawing/2014/main" id="{5DD7C4CF-C7D1-E267-642A-60BB974F65B8}"/>
              </a:ext>
            </a:extLst>
          </p:cNvPr>
          <p:cNvGrpSpPr/>
          <p:nvPr/>
        </p:nvGrpSpPr>
        <p:grpSpPr>
          <a:xfrm>
            <a:off x="5897655" y="2834279"/>
            <a:ext cx="110985" cy="511591"/>
            <a:chOff x="959047" y="3126189"/>
            <a:chExt cx="415675" cy="914792"/>
          </a:xfrm>
          <a:solidFill>
            <a:schemeClr val="accent1">
              <a:lumMod val="20000"/>
              <a:lumOff val="80000"/>
            </a:schemeClr>
          </a:solidFill>
        </p:grpSpPr>
        <p:sp>
          <p:nvSpPr>
            <p:cNvPr id="38" name="Rectangle 37">
              <a:extLst>
                <a:ext uri="{FF2B5EF4-FFF2-40B4-BE49-F238E27FC236}">
                  <a16:creationId xmlns:a16="http://schemas.microsoft.com/office/drawing/2014/main" id="{87DCC803-8754-6E8B-A57A-0776B067FE80}"/>
                </a:ext>
              </a:extLst>
            </p:cNvPr>
            <p:cNvSpPr>
              <a:spLocks noChangeArrowheads="1"/>
            </p:cNvSpPr>
            <p:nvPr/>
          </p:nvSpPr>
          <p:spPr bwMode="auto">
            <a:xfrm>
              <a:off x="959047" y="3126189"/>
              <a:ext cx="415675" cy="914792"/>
            </a:xfrm>
            <a:prstGeom prst="rect">
              <a:avLst/>
            </a:prstGeom>
            <a:grpFill/>
            <a:ln w="28575">
              <a:solidFill>
                <a:schemeClr val="accent1"/>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39" name="Isosceles Triangle 58">
              <a:extLst>
                <a:ext uri="{FF2B5EF4-FFF2-40B4-BE49-F238E27FC236}">
                  <a16:creationId xmlns:a16="http://schemas.microsoft.com/office/drawing/2014/main" id="{924C73E0-4F4E-07F0-4707-C5A109F32842}"/>
                </a:ext>
              </a:extLst>
            </p:cNvPr>
            <p:cNvSpPr/>
            <p:nvPr/>
          </p:nvSpPr>
          <p:spPr>
            <a:xfrm>
              <a:off x="1069894" y="3868203"/>
              <a:ext cx="221693" cy="172777"/>
            </a:xfrm>
            <a:prstGeom prst="triangle">
              <a:avLst/>
            </a:prstGeom>
            <a:grpFill/>
            <a:ln w="28575" cap="flat" cmpd="sng" algn="ctr">
              <a:solidFill>
                <a:schemeClr val="accent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43" name="Group 42">
            <a:extLst>
              <a:ext uri="{FF2B5EF4-FFF2-40B4-BE49-F238E27FC236}">
                <a16:creationId xmlns:a16="http://schemas.microsoft.com/office/drawing/2014/main" id="{4DCF644A-B58C-4553-FEC3-6533F57018EF}"/>
              </a:ext>
            </a:extLst>
          </p:cNvPr>
          <p:cNvGrpSpPr/>
          <p:nvPr/>
        </p:nvGrpSpPr>
        <p:grpSpPr>
          <a:xfrm>
            <a:off x="5897655" y="4196451"/>
            <a:ext cx="110985" cy="511591"/>
            <a:chOff x="959047" y="3126189"/>
            <a:chExt cx="415675" cy="914792"/>
          </a:xfrm>
          <a:solidFill>
            <a:schemeClr val="bg1">
              <a:lumMod val="75000"/>
            </a:schemeClr>
          </a:solidFill>
        </p:grpSpPr>
        <p:sp>
          <p:nvSpPr>
            <p:cNvPr id="44" name="Rectangle 43">
              <a:extLst>
                <a:ext uri="{FF2B5EF4-FFF2-40B4-BE49-F238E27FC236}">
                  <a16:creationId xmlns:a16="http://schemas.microsoft.com/office/drawing/2014/main" id="{9050B2DC-A6FF-1382-B69C-FA03033B292B}"/>
                </a:ext>
              </a:extLst>
            </p:cNvPr>
            <p:cNvSpPr>
              <a:spLocks noChangeArrowheads="1"/>
            </p:cNvSpPr>
            <p:nvPr/>
          </p:nvSpPr>
          <p:spPr bwMode="auto">
            <a:xfrm>
              <a:off x="959047" y="3126189"/>
              <a:ext cx="415675" cy="914792"/>
            </a:xfrm>
            <a:prstGeom prst="rect">
              <a:avLst/>
            </a:prstGeom>
            <a:grp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45" name="Isosceles Triangle 58">
              <a:extLst>
                <a:ext uri="{FF2B5EF4-FFF2-40B4-BE49-F238E27FC236}">
                  <a16:creationId xmlns:a16="http://schemas.microsoft.com/office/drawing/2014/main" id="{F81F6087-2685-5A27-DB65-1B4D9BFCCDF2}"/>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50" name="Group 49">
            <a:extLst>
              <a:ext uri="{FF2B5EF4-FFF2-40B4-BE49-F238E27FC236}">
                <a16:creationId xmlns:a16="http://schemas.microsoft.com/office/drawing/2014/main" id="{CB2596EC-705B-7899-3A81-D4F2D87D030A}"/>
              </a:ext>
            </a:extLst>
          </p:cNvPr>
          <p:cNvGrpSpPr/>
          <p:nvPr/>
        </p:nvGrpSpPr>
        <p:grpSpPr>
          <a:xfrm>
            <a:off x="5897655" y="4886204"/>
            <a:ext cx="110985" cy="511591"/>
            <a:chOff x="959047" y="3126189"/>
            <a:chExt cx="415675" cy="914792"/>
          </a:xfrm>
          <a:solidFill>
            <a:schemeClr val="bg1">
              <a:lumMod val="75000"/>
            </a:schemeClr>
          </a:solidFill>
        </p:grpSpPr>
        <p:sp>
          <p:nvSpPr>
            <p:cNvPr id="51" name="Rectangle 50">
              <a:extLst>
                <a:ext uri="{FF2B5EF4-FFF2-40B4-BE49-F238E27FC236}">
                  <a16:creationId xmlns:a16="http://schemas.microsoft.com/office/drawing/2014/main" id="{49867E7C-10AB-6527-2D1A-225F4BCFF90F}"/>
                </a:ext>
              </a:extLst>
            </p:cNvPr>
            <p:cNvSpPr>
              <a:spLocks noChangeArrowheads="1"/>
            </p:cNvSpPr>
            <p:nvPr/>
          </p:nvSpPr>
          <p:spPr bwMode="auto">
            <a:xfrm>
              <a:off x="959047" y="3126189"/>
              <a:ext cx="415675" cy="914792"/>
            </a:xfrm>
            <a:prstGeom prst="rect">
              <a:avLst/>
            </a:prstGeom>
            <a:grp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52" name="Isosceles Triangle 58">
              <a:extLst>
                <a:ext uri="{FF2B5EF4-FFF2-40B4-BE49-F238E27FC236}">
                  <a16:creationId xmlns:a16="http://schemas.microsoft.com/office/drawing/2014/main" id="{8BC9FF89-2CF1-5772-27E6-0F6432C4583A}"/>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40" name="Group 39">
            <a:extLst>
              <a:ext uri="{FF2B5EF4-FFF2-40B4-BE49-F238E27FC236}">
                <a16:creationId xmlns:a16="http://schemas.microsoft.com/office/drawing/2014/main" id="{4F122D81-180D-9DAD-8F93-AFDB7E3B44D5}"/>
              </a:ext>
            </a:extLst>
          </p:cNvPr>
          <p:cNvGrpSpPr/>
          <p:nvPr/>
        </p:nvGrpSpPr>
        <p:grpSpPr>
          <a:xfrm>
            <a:off x="5897655" y="3455448"/>
            <a:ext cx="110985" cy="511591"/>
            <a:chOff x="959047" y="3126189"/>
            <a:chExt cx="415675" cy="914792"/>
          </a:xfrm>
          <a:solidFill>
            <a:schemeClr val="accent1">
              <a:lumMod val="20000"/>
              <a:lumOff val="80000"/>
            </a:schemeClr>
          </a:solidFill>
        </p:grpSpPr>
        <p:sp>
          <p:nvSpPr>
            <p:cNvPr id="41" name="Rectangle 40">
              <a:extLst>
                <a:ext uri="{FF2B5EF4-FFF2-40B4-BE49-F238E27FC236}">
                  <a16:creationId xmlns:a16="http://schemas.microsoft.com/office/drawing/2014/main" id="{336041B0-09BD-0A1E-36C6-BDD3046F6281}"/>
                </a:ext>
              </a:extLst>
            </p:cNvPr>
            <p:cNvSpPr>
              <a:spLocks noChangeArrowheads="1"/>
            </p:cNvSpPr>
            <p:nvPr/>
          </p:nvSpPr>
          <p:spPr bwMode="auto">
            <a:xfrm>
              <a:off x="959047" y="3126189"/>
              <a:ext cx="415675" cy="914792"/>
            </a:xfrm>
            <a:prstGeom prst="rect">
              <a:avLst/>
            </a:prstGeom>
            <a:grpFill/>
            <a:ln w="28575">
              <a:solidFill>
                <a:schemeClr val="accent1"/>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42" name="Isosceles Triangle 58">
              <a:extLst>
                <a:ext uri="{FF2B5EF4-FFF2-40B4-BE49-F238E27FC236}">
                  <a16:creationId xmlns:a16="http://schemas.microsoft.com/office/drawing/2014/main" id="{A076846D-44CD-58DE-6D73-B83AAA54D495}"/>
                </a:ext>
              </a:extLst>
            </p:cNvPr>
            <p:cNvSpPr/>
            <p:nvPr/>
          </p:nvSpPr>
          <p:spPr>
            <a:xfrm>
              <a:off x="1069894" y="3868203"/>
              <a:ext cx="221693" cy="172777"/>
            </a:xfrm>
            <a:prstGeom prst="triangle">
              <a:avLst/>
            </a:prstGeom>
            <a:grpFill/>
            <a:ln w="28575" cap="flat" cmpd="sng" algn="ctr">
              <a:solidFill>
                <a:schemeClr val="accent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170" name="Group 169">
            <a:extLst>
              <a:ext uri="{FF2B5EF4-FFF2-40B4-BE49-F238E27FC236}">
                <a16:creationId xmlns:a16="http://schemas.microsoft.com/office/drawing/2014/main" id="{5730546A-060A-C523-4B12-9031E506AE55}"/>
              </a:ext>
            </a:extLst>
          </p:cNvPr>
          <p:cNvGrpSpPr/>
          <p:nvPr/>
        </p:nvGrpSpPr>
        <p:grpSpPr>
          <a:xfrm>
            <a:off x="8682178" y="4886204"/>
            <a:ext cx="110985" cy="511591"/>
            <a:chOff x="959047" y="3126189"/>
            <a:chExt cx="415675" cy="914792"/>
          </a:xfrm>
          <a:solidFill>
            <a:schemeClr val="bg1">
              <a:lumMod val="75000"/>
            </a:schemeClr>
          </a:solidFill>
        </p:grpSpPr>
        <p:sp>
          <p:nvSpPr>
            <p:cNvPr id="171" name="Rectangle 170">
              <a:extLst>
                <a:ext uri="{FF2B5EF4-FFF2-40B4-BE49-F238E27FC236}">
                  <a16:creationId xmlns:a16="http://schemas.microsoft.com/office/drawing/2014/main" id="{1811C58C-C32E-2496-09EC-4285E2B8E2BF}"/>
                </a:ext>
              </a:extLst>
            </p:cNvPr>
            <p:cNvSpPr>
              <a:spLocks noChangeArrowheads="1"/>
            </p:cNvSpPr>
            <p:nvPr/>
          </p:nvSpPr>
          <p:spPr bwMode="auto">
            <a:xfrm>
              <a:off x="959047" y="3126189"/>
              <a:ext cx="415675" cy="914792"/>
            </a:xfrm>
            <a:prstGeom prst="rect">
              <a:avLst/>
            </a:prstGeom>
            <a:grp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172" name="Isosceles Triangle 58">
              <a:extLst>
                <a:ext uri="{FF2B5EF4-FFF2-40B4-BE49-F238E27FC236}">
                  <a16:creationId xmlns:a16="http://schemas.microsoft.com/office/drawing/2014/main" id="{A8684A3F-E949-DEC9-E250-3BC7ADED9ABC}"/>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173" name="Group 172">
            <a:extLst>
              <a:ext uri="{FF2B5EF4-FFF2-40B4-BE49-F238E27FC236}">
                <a16:creationId xmlns:a16="http://schemas.microsoft.com/office/drawing/2014/main" id="{0236CDEB-934D-E047-0ED0-A83173DA39D7}"/>
              </a:ext>
            </a:extLst>
          </p:cNvPr>
          <p:cNvGrpSpPr/>
          <p:nvPr/>
        </p:nvGrpSpPr>
        <p:grpSpPr>
          <a:xfrm>
            <a:off x="8682178" y="3763782"/>
            <a:ext cx="110985" cy="511591"/>
            <a:chOff x="959047" y="3126189"/>
            <a:chExt cx="415675" cy="914792"/>
          </a:xfrm>
          <a:solidFill>
            <a:schemeClr val="bg1">
              <a:lumMod val="75000"/>
            </a:schemeClr>
          </a:solidFill>
        </p:grpSpPr>
        <p:sp>
          <p:nvSpPr>
            <p:cNvPr id="174" name="Rectangle 173">
              <a:extLst>
                <a:ext uri="{FF2B5EF4-FFF2-40B4-BE49-F238E27FC236}">
                  <a16:creationId xmlns:a16="http://schemas.microsoft.com/office/drawing/2014/main" id="{13830ED7-B77E-0777-6355-FE02D680D1D3}"/>
                </a:ext>
              </a:extLst>
            </p:cNvPr>
            <p:cNvSpPr>
              <a:spLocks noChangeArrowheads="1"/>
            </p:cNvSpPr>
            <p:nvPr/>
          </p:nvSpPr>
          <p:spPr bwMode="auto">
            <a:xfrm>
              <a:off x="959047" y="3126189"/>
              <a:ext cx="415675" cy="914792"/>
            </a:xfrm>
            <a:prstGeom prst="rect">
              <a:avLst/>
            </a:prstGeom>
            <a:grp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175" name="Isosceles Triangle 58">
              <a:extLst>
                <a:ext uri="{FF2B5EF4-FFF2-40B4-BE49-F238E27FC236}">
                  <a16:creationId xmlns:a16="http://schemas.microsoft.com/office/drawing/2014/main" id="{E05A451A-1D4C-BCE2-F27E-99CD32F1ACDA}"/>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184" name="Group 183">
            <a:extLst>
              <a:ext uri="{FF2B5EF4-FFF2-40B4-BE49-F238E27FC236}">
                <a16:creationId xmlns:a16="http://schemas.microsoft.com/office/drawing/2014/main" id="{FC425BE9-E905-0FA1-462E-3B806A8D73DF}"/>
              </a:ext>
            </a:extLst>
          </p:cNvPr>
          <p:cNvGrpSpPr/>
          <p:nvPr/>
        </p:nvGrpSpPr>
        <p:grpSpPr>
          <a:xfrm>
            <a:off x="8682178" y="3151687"/>
            <a:ext cx="110985" cy="511591"/>
            <a:chOff x="959047" y="3126189"/>
            <a:chExt cx="415675" cy="914792"/>
          </a:xfrm>
          <a:solidFill>
            <a:schemeClr val="accent6">
              <a:lumMod val="40000"/>
              <a:lumOff val="60000"/>
            </a:schemeClr>
          </a:solidFill>
        </p:grpSpPr>
        <p:sp>
          <p:nvSpPr>
            <p:cNvPr id="185" name="Rectangle 184">
              <a:extLst>
                <a:ext uri="{FF2B5EF4-FFF2-40B4-BE49-F238E27FC236}">
                  <a16:creationId xmlns:a16="http://schemas.microsoft.com/office/drawing/2014/main" id="{D1DA4969-3189-D67C-7D38-390F7B2459AF}"/>
                </a:ext>
              </a:extLst>
            </p:cNvPr>
            <p:cNvSpPr>
              <a:spLocks noChangeArrowheads="1"/>
            </p:cNvSpPr>
            <p:nvPr/>
          </p:nvSpPr>
          <p:spPr bwMode="auto">
            <a:xfrm>
              <a:off x="959047" y="3126189"/>
              <a:ext cx="415675" cy="914792"/>
            </a:xfrm>
            <a:prstGeom prst="rect">
              <a:avLst/>
            </a:prstGeom>
            <a:grpFill/>
            <a:ln w="28575">
              <a:solidFill>
                <a:schemeClr val="accent6"/>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186" name="Isosceles Triangle 58">
              <a:extLst>
                <a:ext uri="{FF2B5EF4-FFF2-40B4-BE49-F238E27FC236}">
                  <a16:creationId xmlns:a16="http://schemas.microsoft.com/office/drawing/2014/main" id="{6AEE9C7C-DB87-9E45-50C5-18CDC62F282B}"/>
                </a:ext>
              </a:extLst>
            </p:cNvPr>
            <p:cNvSpPr/>
            <p:nvPr/>
          </p:nvSpPr>
          <p:spPr>
            <a:xfrm>
              <a:off x="1069894" y="3868203"/>
              <a:ext cx="221693" cy="172777"/>
            </a:xfrm>
            <a:prstGeom prst="triangle">
              <a:avLst/>
            </a:prstGeom>
            <a:grpFill/>
            <a:ln w="28575" cap="flat" cmpd="sng" algn="ctr">
              <a:solidFill>
                <a:schemeClr val="accent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538" name="Group 537">
            <a:extLst>
              <a:ext uri="{FF2B5EF4-FFF2-40B4-BE49-F238E27FC236}">
                <a16:creationId xmlns:a16="http://schemas.microsoft.com/office/drawing/2014/main" id="{E6454B7D-DBED-2450-5C2A-26053AABE095}"/>
              </a:ext>
            </a:extLst>
          </p:cNvPr>
          <p:cNvGrpSpPr/>
          <p:nvPr/>
        </p:nvGrpSpPr>
        <p:grpSpPr>
          <a:xfrm>
            <a:off x="10262189" y="1930313"/>
            <a:ext cx="110985" cy="511591"/>
            <a:chOff x="959047" y="3126189"/>
            <a:chExt cx="415675" cy="914792"/>
          </a:xfrm>
          <a:solidFill>
            <a:schemeClr val="bg1">
              <a:lumMod val="75000"/>
            </a:schemeClr>
          </a:solidFill>
        </p:grpSpPr>
        <p:sp>
          <p:nvSpPr>
            <p:cNvPr id="539" name="Rectangle 538">
              <a:extLst>
                <a:ext uri="{FF2B5EF4-FFF2-40B4-BE49-F238E27FC236}">
                  <a16:creationId xmlns:a16="http://schemas.microsoft.com/office/drawing/2014/main" id="{3EC45801-B252-C7D5-9682-C51B27586D2E}"/>
                </a:ext>
              </a:extLst>
            </p:cNvPr>
            <p:cNvSpPr>
              <a:spLocks noChangeArrowheads="1"/>
            </p:cNvSpPr>
            <p:nvPr/>
          </p:nvSpPr>
          <p:spPr bwMode="auto">
            <a:xfrm>
              <a:off x="959047" y="3126189"/>
              <a:ext cx="415675" cy="914792"/>
            </a:xfrm>
            <a:prstGeom prst="rect">
              <a:avLst/>
            </a:prstGeom>
            <a:grp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540" name="Isosceles Triangle 58">
              <a:extLst>
                <a:ext uri="{FF2B5EF4-FFF2-40B4-BE49-F238E27FC236}">
                  <a16:creationId xmlns:a16="http://schemas.microsoft.com/office/drawing/2014/main" id="{BEBF47EC-D64A-C489-1E8A-CB65BE049C5C}"/>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541" name="Group 540">
            <a:extLst>
              <a:ext uri="{FF2B5EF4-FFF2-40B4-BE49-F238E27FC236}">
                <a16:creationId xmlns:a16="http://schemas.microsoft.com/office/drawing/2014/main" id="{8953E4B2-41D1-398B-EFA9-338CE021E8CC}"/>
              </a:ext>
            </a:extLst>
          </p:cNvPr>
          <p:cNvGrpSpPr/>
          <p:nvPr/>
        </p:nvGrpSpPr>
        <p:grpSpPr>
          <a:xfrm>
            <a:off x="10262189" y="2498313"/>
            <a:ext cx="110985" cy="511591"/>
            <a:chOff x="959047" y="3126189"/>
            <a:chExt cx="415675" cy="914792"/>
          </a:xfrm>
          <a:solidFill>
            <a:schemeClr val="bg1">
              <a:lumMod val="75000"/>
            </a:schemeClr>
          </a:solidFill>
        </p:grpSpPr>
        <p:sp>
          <p:nvSpPr>
            <p:cNvPr id="542" name="Rectangle 541">
              <a:extLst>
                <a:ext uri="{FF2B5EF4-FFF2-40B4-BE49-F238E27FC236}">
                  <a16:creationId xmlns:a16="http://schemas.microsoft.com/office/drawing/2014/main" id="{4912F740-659A-CBAC-95EE-5D61C90F31A2}"/>
                </a:ext>
              </a:extLst>
            </p:cNvPr>
            <p:cNvSpPr>
              <a:spLocks noChangeArrowheads="1"/>
            </p:cNvSpPr>
            <p:nvPr/>
          </p:nvSpPr>
          <p:spPr bwMode="auto">
            <a:xfrm>
              <a:off x="959047" y="3126189"/>
              <a:ext cx="415675" cy="914792"/>
            </a:xfrm>
            <a:prstGeom prst="rect">
              <a:avLst/>
            </a:prstGeom>
            <a:grp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543" name="Isosceles Triangle 58">
              <a:extLst>
                <a:ext uri="{FF2B5EF4-FFF2-40B4-BE49-F238E27FC236}">
                  <a16:creationId xmlns:a16="http://schemas.microsoft.com/office/drawing/2014/main" id="{99BD2125-F9A2-458D-E575-F8B9CB0E8838}"/>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544" name="Group 543">
            <a:extLst>
              <a:ext uri="{FF2B5EF4-FFF2-40B4-BE49-F238E27FC236}">
                <a16:creationId xmlns:a16="http://schemas.microsoft.com/office/drawing/2014/main" id="{62B56346-8249-8EE7-C03E-4402A27E7836}"/>
              </a:ext>
            </a:extLst>
          </p:cNvPr>
          <p:cNvGrpSpPr/>
          <p:nvPr/>
        </p:nvGrpSpPr>
        <p:grpSpPr>
          <a:xfrm>
            <a:off x="10262189" y="3066312"/>
            <a:ext cx="110985" cy="511591"/>
            <a:chOff x="959047" y="3126189"/>
            <a:chExt cx="415675" cy="914792"/>
          </a:xfrm>
          <a:solidFill>
            <a:schemeClr val="bg1">
              <a:lumMod val="75000"/>
            </a:schemeClr>
          </a:solidFill>
        </p:grpSpPr>
        <p:sp>
          <p:nvSpPr>
            <p:cNvPr id="545" name="Rectangle 544">
              <a:extLst>
                <a:ext uri="{FF2B5EF4-FFF2-40B4-BE49-F238E27FC236}">
                  <a16:creationId xmlns:a16="http://schemas.microsoft.com/office/drawing/2014/main" id="{C4D20323-2BE6-E519-B333-CFB2066641C9}"/>
                </a:ext>
              </a:extLst>
            </p:cNvPr>
            <p:cNvSpPr>
              <a:spLocks noChangeArrowheads="1"/>
            </p:cNvSpPr>
            <p:nvPr/>
          </p:nvSpPr>
          <p:spPr bwMode="auto">
            <a:xfrm>
              <a:off x="959047" y="3126189"/>
              <a:ext cx="415675" cy="914792"/>
            </a:xfrm>
            <a:prstGeom prst="rect">
              <a:avLst/>
            </a:prstGeom>
            <a:grp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546" name="Isosceles Triangle 58">
              <a:extLst>
                <a:ext uri="{FF2B5EF4-FFF2-40B4-BE49-F238E27FC236}">
                  <a16:creationId xmlns:a16="http://schemas.microsoft.com/office/drawing/2014/main" id="{D219E109-4713-9D0A-4FC6-49FAB95FB004}"/>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190" name="Group 189">
            <a:extLst>
              <a:ext uri="{FF2B5EF4-FFF2-40B4-BE49-F238E27FC236}">
                <a16:creationId xmlns:a16="http://schemas.microsoft.com/office/drawing/2014/main" id="{99E82E29-33C0-765F-1011-3B0BFA2A9CDF}"/>
              </a:ext>
            </a:extLst>
          </p:cNvPr>
          <p:cNvGrpSpPr/>
          <p:nvPr/>
        </p:nvGrpSpPr>
        <p:grpSpPr>
          <a:xfrm>
            <a:off x="8682178" y="1951728"/>
            <a:ext cx="110985" cy="511591"/>
            <a:chOff x="959047" y="3126189"/>
            <a:chExt cx="415675" cy="914792"/>
          </a:xfrm>
          <a:solidFill>
            <a:schemeClr val="bg1">
              <a:lumMod val="75000"/>
            </a:schemeClr>
          </a:solidFill>
        </p:grpSpPr>
        <p:sp>
          <p:nvSpPr>
            <p:cNvPr id="191" name="Rectangle 190">
              <a:extLst>
                <a:ext uri="{FF2B5EF4-FFF2-40B4-BE49-F238E27FC236}">
                  <a16:creationId xmlns:a16="http://schemas.microsoft.com/office/drawing/2014/main" id="{13F5A11C-DBCB-35A5-E9F0-E222CA2CAF55}"/>
                </a:ext>
              </a:extLst>
            </p:cNvPr>
            <p:cNvSpPr>
              <a:spLocks noChangeArrowheads="1"/>
            </p:cNvSpPr>
            <p:nvPr/>
          </p:nvSpPr>
          <p:spPr bwMode="auto">
            <a:xfrm>
              <a:off x="959047" y="3126189"/>
              <a:ext cx="415675" cy="914792"/>
            </a:xfrm>
            <a:prstGeom prst="rect">
              <a:avLst/>
            </a:prstGeom>
            <a:grp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512" name="Isosceles Triangle 58">
              <a:extLst>
                <a:ext uri="{FF2B5EF4-FFF2-40B4-BE49-F238E27FC236}">
                  <a16:creationId xmlns:a16="http://schemas.microsoft.com/office/drawing/2014/main" id="{1FEB24B4-00BE-D6B7-A5BC-365EED36375F}"/>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548" name="Group 547">
            <a:extLst>
              <a:ext uri="{FF2B5EF4-FFF2-40B4-BE49-F238E27FC236}">
                <a16:creationId xmlns:a16="http://schemas.microsoft.com/office/drawing/2014/main" id="{82FCD7C1-55A9-CBBE-F285-5721F8121609}"/>
              </a:ext>
            </a:extLst>
          </p:cNvPr>
          <p:cNvGrpSpPr/>
          <p:nvPr/>
        </p:nvGrpSpPr>
        <p:grpSpPr>
          <a:xfrm>
            <a:off x="10262189" y="4886204"/>
            <a:ext cx="110985" cy="511591"/>
            <a:chOff x="959047" y="3126189"/>
            <a:chExt cx="415675" cy="914792"/>
          </a:xfrm>
          <a:solidFill>
            <a:schemeClr val="bg1">
              <a:lumMod val="75000"/>
            </a:schemeClr>
          </a:solidFill>
        </p:grpSpPr>
        <p:sp>
          <p:nvSpPr>
            <p:cNvPr id="549" name="Rectangle 548">
              <a:extLst>
                <a:ext uri="{FF2B5EF4-FFF2-40B4-BE49-F238E27FC236}">
                  <a16:creationId xmlns:a16="http://schemas.microsoft.com/office/drawing/2014/main" id="{B1229D99-9E1B-4AE1-ECFF-B6D6EB1DB8FC}"/>
                </a:ext>
              </a:extLst>
            </p:cNvPr>
            <p:cNvSpPr>
              <a:spLocks noChangeArrowheads="1"/>
            </p:cNvSpPr>
            <p:nvPr/>
          </p:nvSpPr>
          <p:spPr bwMode="auto">
            <a:xfrm>
              <a:off x="959047" y="3126189"/>
              <a:ext cx="415675" cy="914792"/>
            </a:xfrm>
            <a:prstGeom prst="rect">
              <a:avLst/>
            </a:prstGeom>
            <a:grp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550" name="Isosceles Triangle 58">
              <a:extLst>
                <a:ext uri="{FF2B5EF4-FFF2-40B4-BE49-F238E27FC236}">
                  <a16:creationId xmlns:a16="http://schemas.microsoft.com/office/drawing/2014/main" id="{72307634-AD80-11E2-68B1-61C98100B5E7}"/>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sp>
        <p:nvSpPr>
          <p:cNvPr id="640" name="TextBox 639">
            <a:extLst>
              <a:ext uri="{FF2B5EF4-FFF2-40B4-BE49-F238E27FC236}">
                <a16:creationId xmlns:a16="http://schemas.microsoft.com/office/drawing/2014/main" id="{44F1BA81-0A92-418F-BAA6-C51EE7EA7D2D}"/>
              </a:ext>
            </a:extLst>
          </p:cNvPr>
          <p:cNvSpPr txBox="1"/>
          <p:nvPr/>
        </p:nvSpPr>
        <p:spPr>
          <a:xfrm>
            <a:off x="10317075" y="3198846"/>
            <a:ext cx="551754"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mem</a:t>
            </a:r>
            <a:r>
              <a:rPr kumimoji="0" lang="en-US" sz="1100" b="1" i="0" u="none" strike="noStrike" kern="1200" cap="none" spc="0" normalizeH="0" baseline="-2500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WB</a:t>
            </a:r>
            <a:endParaRPr lang="en-US" sz="2000" b="1" baseline="-25000" dirty="0">
              <a:solidFill>
                <a:schemeClr val="tx1">
                  <a:lumMod val="50000"/>
                  <a:lumOff val="50000"/>
                </a:schemeClr>
              </a:solidFill>
              <a:latin typeface="18 VAG Rounded Light   02390" pitchFamily="2" charset="0"/>
            </a:endParaRPr>
          </a:p>
        </p:txBody>
      </p:sp>
      <p:cxnSp>
        <p:nvCxnSpPr>
          <p:cNvPr id="6" name="Straight Connector 5">
            <a:extLst>
              <a:ext uri="{FF2B5EF4-FFF2-40B4-BE49-F238E27FC236}">
                <a16:creationId xmlns:a16="http://schemas.microsoft.com/office/drawing/2014/main" id="{821B965B-8645-A82F-D00F-458FD3644370}"/>
              </a:ext>
            </a:extLst>
          </p:cNvPr>
          <p:cNvCxnSpPr>
            <a:cxnSpLocks/>
          </p:cNvCxnSpPr>
          <p:nvPr/>
        </p:nvCxnSpPr>
        <p:spPr>
          <a:xfrm>
            <a:off x="3035156" y="1236527"/>
            <a:ext cx="0" cy="3840480"/>
          </a:xfrm>
          <a:prstGeom prst="line">
            <a:avLst/>
          </a:prstGeom>
          <a:ln w="28575">
            <a:solidFill>
              <a:schemeClr val="tx1">
                <a:lumMod val="50000"/>
                <a:lumOff val="50000"/>
              </a:schemeClr>
            </a:solidFill>
            <a:prstDash val="dash"/>
            <a:tailEnd type="non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B713903-8750-B653-FB65-8CAA8C5D7849}"/>
              </a:ext>
            </a:extLst>
          </p:cNvPr>
          <p:cNvGrpSpPr/>
          <p:nvPr/>
        </p:nvGrpSpPr>
        <p:grpSpPr>
          <a:xfrm>
            <a:off x="2981904" y="2366394"/>
            <a:ext cx="110985" cy="511591"/>
            <a:chOff x="959047" y="3126189"/>
            <a:chExt cx="415675" cy="914792"/>
          </a:xfrm>
          <a:solidFill>
            <a:schemeClr val="bg1">
              <a:lumMod val="75000"/>
            </a:schemeClr>
          </a:solidFill>
        </p:grpSpPr>
        <p:sp>
          <p:nvSpPr>
            <p:cNvPr id="12" name="Rectangle 11">
              <a:extLst>
                <a:ext uri="{FF2B5EF4-FFF2-40B4-BE49-F238E27FC236}">
                  <a16:creationId xmlns:a16="http://schemas.microsoft.com/office/drawing/2014/main" id="{79BE140D-038E-22EB-47E0-736FACF3B2BA}"/>
                </a:ext>
              </a:extLst>
            </p:cNvPr>
            <p:cNvSpPr>
              <a:spLocks noChangeArrowheads="1"/>
            </p:cNvSpPr>
            <p:nvPr/>
          </p:nvSpPr>
          <p:spPr bwMode="auto">
            <a:xfrm>
              <a:off x="959047" y="3126189"/>
              <a:ext cx="415675" cy="914792"/>
            </a:xfrm>
            <a:prstGeom prst="rect">
              <a:avLst/>
            </a:prstGeom>
            <a:grp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13" name="Isosceles Triangle 58">
              <a:extLst>
                <a:ext uri="{FF2B5EF4-FFF2-40B4-BE49-F238E27FC236}">
                  <a16:creationId xmlns:a16="http://schemas.microsoft.com/office/drawing/2014/main" id="{EEB4836C-CBAA-8260-A2B9-A7D4F73B9209}"/>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16" name="Group 15">
            <a:extLst>
              <a:ext uri="{FF2B5EF4-FFF2-40B4-BE49-F238E27FC236}">
                <a16:creationId xmlns:a16="http://schemas.microsoft.com/office/drawing/2014/main" id="{9D70712C-7217-D052-3B8E-EA5ABCBAF830}"/>
              </a:ext>
            </a:extLst>
          </p:cNvPr>
          <p:cNvGrpSpPr/>
          <p:nvPr/>
        </p:nvGrpSpPr>
        <p:grpSpPr>
          <a:xfrm>
            <a:off x="2981904" y="3097327"/>
            <a:ext cx="110985" cy="511591"/>
            <a:chOff x="959047" y="3126189"/>
            <a:chExt cx="415675" cy="914792"/>
          </a:xfrm>
          <a:solidFill>
            <a:schemeClr val="bg1">
              <a:lumMod val="75000"/>
            </a:schemeClr>
          </a:solidFill>
        </p:grpSpPr>
        <p:sp>
          <p:nvSpPr>
            <p:cNvPr id="17" name="Rectangle 16">
              <a:extLst>
                <a:ext uri="{FF2B5EF4-FFF2-40B4-BE49-F238E27FC236}">
                  <a16:creationId xmlns:a16="http://schemas.microsoft.com/office/drawing/2014/main" id="{9D267D5B-B038-5AF4-63DB-9A24467B2DA7}"/>
                </a:ext>
              </a:extLst>
            </p:cNvPr>
            <p:cNvSpPr>
              <a:spLocks noChangeArrowheads="1"/>
            </p:cNvSpPr>
            <p:nvPr/>
          </p:nvSpPr>
          <p:spPr bwMode="auto">
            <a:xfrm>
              <a:off x="959047" y="3126189"/>
              <a:ext cx="415675" cy="914792"/>
            </a:xfrm>
            <a:prstGeom prst="rect">
              <a:avLst/>
            </a:prstGeom>
            <a:grp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18" name="Isosceles Triangle 58">
              <a:extLst>
                <a:ext uri="{FF2B5EF4-FFF2-40B4-BE49-F238E27FC236}">
                  <a16:creationId xmlns:a16="http://schemas.microsoft.com/office/drawing/2014/main" id="{BC97F458-CF7C-F2AE-1A1F-2FDCAB45041E}"/>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sp>
        <p:nvSpPr>
          <p:cNvPr id="7" name="TextBox 6">
            <a:extLst>
              <a:ext uri="{FF2B5EF4-FFF2-40B4-BE49-F238E27FC236}">
                <a16:creationId xmlns:a16="http://schemas.microsoft.com/office/drawing/2014/main" id="{2C980D0D-8978-53BD-4369-C3861E49AC55}"/>
              </a:ext>
            </a:extLst>
          </p:cNvPr>
          <p:cNvSpPr txBox="1"/>
          <p:nvPr/>
        </p:nvSpPr>
        <p:spPr>
          <a:xfrm>
            <a:off x="10543520" y="221913"/>
            <a:ext cx="1087157" cy="461665"/>
          </a:xfrm>
          <a:prstGeom prst="rect">
            <a:avLst/>
          </a:prstGeom>
          <a:noFill/>
        </p:spPr>
        <p:txBody>
          <a:bodyPr wrap="none" rtlCol="0">
            <a:spAutoFit/>
          </a:bodyPr>
          <a:lstStyle/>
          <a:p>
            <a:pPr algn="r"/>
            <a:r>
              <a:rPr lang="en-US" sz="2400" dirty="0">
                <a:solidFill>
                  <a:schemeClr val="accent3"/>
                </a:solidFill>
                <a:latin typeface="18 VAG Rounded Light   02390" pitchFamily="2" charset="0"/>
              </a:rPr>
              <a:t>Review</a:t>
            </a:r>
          </a:p>
        </p:txBody>
      </p:sp>
      <p:sp>
        <p:nvSpPr>
          <p:cNvPr id="27" name="TextBox 26">
            <a:extLst>
              <a:ext uri="{FF2B5EF4-FFF2-40B4-BE49-F238E27FC236}">
                <a16:creationId xmlns:a16="http://schemas.microsoft.com/office/drawing/2014/main" id="{687D8469-6830-75D9-8990-A3798A77CFCD}"/>
              </a:ext>
            </a:extLst>
          </p:cNvPr>
          <p:cNvSpPr txBox="1"/>
          <p:nvPr/>
        </p:nvSpPr>
        <p:spPr>
          <a:xfrm>
            <a:off x="8224103" y="946782"/>
            <a:ext cx="1011815" cy="369332"/>
          </a:xfrm>
          <a:prstGeom prst="rect">
            <a:avLst/>
          </a:prstGeom>
          <a:noFill/>
        </p:spPr>
        <p:txBody>
          <a:bodyPr wrap="none" rtlCol="0">
            <a:spAutoFit/>
          </a:bodyPr>
          <a:lstStyle/>
          <a:p>
            <a:pPr algn="ctr"/>
            <a:r>
              <a:rPr lang="en-US" sz="1800" b="1" dirty="0">
                <a:solidFill>
                  <a:schemeClr val="tx1">
                    <a:lumMod val="50000"/>
                    <a:lumOff val="50000"/>
                  </a:schemeClr>
                </a:solidFill>
                <a:latin typeface="Courier New" panose="02070309020205020404" pitchFamily="49" charset="0"/>
                <a:cs typeface="Courier New" panose="02070309020205020404" pitchFamily="49" charset="0"/>
              </a:rPr>
              <a:t>EX/MEM</a:t>
            </a:r>
          </a:p>
        </p:txBody>
      </p:sp>
      <p:cxnSp>
        <p:nvCxnSpPr>
          <p:cNvPr id="19" name="Straight Arrow Connector 18">
            <a:extLst>
              <a:ext uri="{FF2B5EF4-FFF2-40B4-BE49-F238E27FC236}">
                <a16:creationId xmlns:a16="http://schemas.microsoft.com/office/drawing/2014/main" id="{A1007B79-3BEC-10A9-D7D6-DE8EE6BF3E72}"/>
              </a:ext>
            </a:extLst>
          </p:cNvPr>
          <p:cNvCxnSpPr>
            <a:cxnSpLocks/>
          </p:cNvCxnSpPr>
          <p:nvPr/>
        </p:nvCxnSpPr>
        <p:spPr>
          <a:xfrm flipV="1">
            <a:off x="824333" y="3391688"/>
            <a:ext cx="0" cy="82296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721D3BE-FCE4-519A-7BA9-75A9EA6AA0C0}"/>
              </a:ext>
            </a:extLst>
          </p:cNvPr>
          <p:cNvSpPr txBox="1"/>
          <p:nvPr/>
        </p:nvSpPr>
        <p:spPr>
          <a:xfrm>
            <a:off x="71623" y="4372602"/>
            <a:ext cx="1552028" cy="513602"/>
          </a:xfrm>
          <a:prstGeom prst="rect">
            <a:avLst/>
          </a:prstGeom>
          <a:noFill/>
        </p:spPr>
        <p:txBody>
          <a:bodyPr wrap="none" rtlCol="0">
            <a:spAutoFit/>
          </a:bodyPr>
          <a:lstStyle/>
          <a:p>
            <a:pPr algn="ctr">
              <a:lnSpc>
                <a:spcPct val="85000"/>
              </a:lnSpc>
            </a:pPr>
            <a:r>
              <a:rPr lang="en-US" sz="1600" dirty="0" err="1">
                <a:solidFill>
                  <a:schemeClr val="accent3"/>
                </a:solidFill>
                <a:latin typeface="18 VAG Rounded Light   02390" pitchFamily="2" charset="0"/>
              </a:rPr>
              <a:t>PCSel</a:t>
            </a:r>
            <a:endParaRPr lang="en-US" sz="1600" dirty="0">
              <a:solidFill>
                <a:schemeClr val="accent3"/>
              </a:solidFill>
              <a:latin typeface="18 VAG Rounded Light   02390" pitchFamily="2" charset="0"/>
            </a:endParaRPr>
          </a:p>
          <a:p>
            <a:pPr algn="ctr">
              <a:lnSpc>
                <a:spcPct val="85000"/>
              </a:lnSpc>
            </a:pPr>
            <a:r>
              <a:rPr lang="en-US" sz="1600" dirty="0">
                <a:solidFill>
                  <a:schemeClr val="accent2"/>
                </a:solidFill>
                <a:latin typeface="18 VAG Rounded Light   02390" pitchFamily="2" charset="0"/>
              </a:rPr>
              <a:t>taken/not taken</a:t>
            </a:r>
          </a:p>
        </p:txBody>
      </p:sp>
      <p:sp>
        <p:nvSpPr>
          <p:cNvPr id="29" name="TextBox 28">
            <a:extLst>
              <a:ext uri="{FF2B5EF4-FFF2-40B4-BE49-F238E27FC236}">
                <a16:creationId xmlns:a16="http://schemas.microsoft.com/office/drawing/2014/main" id="{2AEC9E62-D648-4B97-CFC9-99B4209F8C92}"/>
              </a:ext>
            </a:extLst>
          </p:cNvPr>
          <p:cNvSpPr txBox="1"/>
          <p:nvPr/>
        </p:nvSpPr>
        <p:spPr>
          <a:xfrm>
            <a:off x="10300891" y="946782"/>
            <a:ext cx="1360594" cy="461665"/>
          </a:xfrm>
          <a:prstGeom prst="rect">
            <a:avLst/>
          </a:prstGeom>
          <a:noFill/>
        </p:spPr>
        <p:txBody>
          <a:bodyPr wrap="square" rtlCol="0">
            <a:spAutoFit/>
          </a:bodyPr>
          <a:lstStyle/>
          <a:p>
            <a:pPr marL="9525" marR="0" lvl="1" algn="ctr" defTabSz="914377" rtl="0" eaLnBrk="1" fontAlgn="auto" latinLnBrk="0" hangingPunct="1">
              <a:lnSpc>
                <a:spcPct val="100000"/>
              </a:lnSpc>
              <a:spcBef>
                <a:spcPts val="500"/>
              </a:spcBef>
              <a:spcAft>
                <a:spcPts val="0"/>
              </a:spcAft>
              <a:buClrTx/>
              <a:buSzPct val="90000"/>
              <a:defRPr/>
            </a:pPr>
            <a:r>
              <a:rPr lang="en-US" sz="2400" b="1" dirty="0">
                <a:solidFill>
                  <a:schemeClr val="tx1">
                    <a:lumMod val="50000"/>
                    <a:lumOff val="50000"/>
                  </a:schemeClr>
                </a:solidFill>
                <a:latin typeface="Courier New" panose="02070309020205020404" pitchFamily="49" charset="0"/>
                <a:cs typeface="Courier New" panose="02070309020205020404" pitchFamily="49" charset="0"/>
              </a:rPr>
              <a:t>WB</a:t>
            </a:r>
            <a:endParaRPr kumimoji="0" lang="en-US" sz="2400" b="0" i="0" u="none" strike="noStrike" kern="1200" cap="none" spc="0" normalizeH="0" baseline="0" noProof="0" dirty="0">
              <a:ln>
                <a:noFill/>
              </a:ln>
              <a:solidFill>
                <a:schemeClr val="tx1">
                  <a:lumMod val="50000"/>
                  <a:lumOff val="50000"/>
                </a:schemeClr>
              </a:solidFill>
              <a:effectLst/>
              <a:uLnTx/>
              <a:uFillTx/>
              <a:latin typeface="18 VAG Rounded Light   02390" pitchFamily="2" charset="0"/>
              <a:ea typeface="+mn-ea"/>
              <a:cs typeface="+mn-cs"/>
            </a:endParaRPr>
          </a:p>
        </p:txBody>
      </p:sp>
      <p:grpSp>
        <p:nvGrpSpPr>
          <p:cNvPr id="30" name="Group 29">
            <a:extLst>
              <a:ext uri="{FF2B5EF4-FFF2-40B4-BE49-F238E27FC236}">
                <a16:creationId xmlns:a16="http://schemas.microsoft.com/office/drawing/2014/main" id="{10D9D969-D67E-A570-61BD-4A9792C4B40B}"/>
              </a:ext>
            </a:extLst>
          </p:cNvPr>
          <p:cNvGrpSpPr/>
          <p:nvPr/>
        </p:nvGrpSpPr>
        <p:grpSpPr>
          <a:xfrm>
            <a:off x="7465488" y="3850519"/>
            <a:ext cx="599285" cy="120728"/>
            <a:chOff x="7685590" y="4427042"/>
            <a:chExt cx="599285" cy="120728"/>
          </a:xfrm>
        </p:grpSpPr>
        <p:cxnSp>
          <p:nvCxnSpPr>
            <p:cNvPr id="31" name="Straight Arrow Connector 30">
              <a:extLst>
                <a:ext uri="{FF2B5EF4-FFF2-40B4-BE49-F238E27FC236}">
                  <a16:creationId xmlns:a16="http://schemas.microsoft.com/office/drawing/2014/main" id="{D57DC15E-EE52-9925-A06C-7859A6767EAA}"/>
                </a:ext>
              </a:extLst>
            </p:cNvPr>
            <p:cNvCxnSpPr>
              <a:cxnSpLocks/>
            </p:cNvCxnSpPr>
            <p:nvPr/>
          </p:nvCxnSpPr>
          <p:spPr>
            <a:xfrm>
              <a:off x="7983123" y="4427042"/>
              <a:ext cx="301752" cy="1490"/>
            </a:xfrm>
            <a:prstGeom prst="straightConnector1">
              <a:avLst/>
            </a:prstGeom>
            <a:ln w="57150">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Freeform 31">
              <a:extLst>
                <a:ext uri="{FF2B5EF4-FFF2-40B4-BE49-F238E27FC236}">
                  <a16:creationId xmlns:a16="http://schemas.microsoft.com/office/drawing/2014/main" id="{FE617338-44BC-E04C-C1B6-C30CCDA29182}"/>
                </a:ext>
              </a:extLst>
            </p:cNvPr>
            <p:cNvSpPr/>
            <p:nvPr/>
          </p:nvSpPr>
          <p:spPr>
            <a:xfrm>
              <a:off x="7685590" y="4433105"/>
              <a:ext cx="405114" cy="114665"/>
            </a:xfrm>
            <a:custGeom>
              <a:avLst/>
              <a:gdLst>
                <a:gd name="connsiteX0" fmla="*/ 0 w 405114"/>
                <a:gd name="connsiteY0" fmla="*/ 150471 h 162045"/>
                <a:gd name="connsiteX1" fmla="*/ 57873 w 405114"/>
                <a:gd name="connsiteY1" fmla="*/ 162045 h 162045"/>
                <a:gd name="connsiteX2" fmla="*/ 104172 w 405114"/>
                <a:gd name="connsiteY2" fmla="*/ 150471 h 162045"/>
                <a:gd name="connsiteX3" fmla="*/ 208344 w 405114"/>
                <a:gd name="connsiteY3" fmla="*/ 92597 h 162045"/>
                <a:gd name="connsiteX4" fmla="*/ 254643 w 405114"/>
                <a:gd name="connsiteY4" fmla="*/ 46298 h 162045"/>
                <a:gd name="connsiteX5" fmla="*/ 358815 w 405114"/>
                <a:gd name="connsiteY5" fmla="*/ 0 h 162045"/>
                <a:gd name="connsiteX6" fmla="*/ 405114 w 405114"/>
                <a:gd name="connsiteY6"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114" h="162045">
                  <a:moveTo>
                    <a:pt x="0" y="150471"/>
                  </a:moveTo>
                  <a:cubicBezTo>
                    <a:pt x="19291" y="154329"/>
                    <a:pt x="38200" y="162045"/>
                    <a:pt x="57873" y="162045"/>
                  </a:cubicBezTo>
                  <a:cubicBezTo>
                    <a:pt x="73781" y="162045"/>
                    <a:pt x="88876" y="154841"/>
                    <a:pt x="104172" y="150471"/>
                  </a:cubicBezTo>
                  <a:cubicBezTo>
                    <a:pt x="144925" y="138827"/>
                    <a:pt x="175184" y="125757"/>
                    <a:pt x="208344" y="92597"/>
                  </a:cubicBezTo>
                  <a:cubicBezTo>
                    <a:pt x="223777" y="77164"/>
                    <a:pt x="236483" y="58405"/>
                    <a:pt x="254643" y="46298"/>
                  </a:cubicBezTo>
                  <a:cubicBezTo>
                    <a:pt x="286113" y="25318"/>
                    <a:pt x="317492" y="0"/>
                    <a:pt x="358815" y="0"/>
                  </a:cubicBezTo>
                  <a:lnTo>
                    <a:pt x="405114" y="0"/>
                  </a:lnTo>
                </a:path>
              </a:pathLst>
            </a:custGeom>
            <a:noFill/>
            <a:ln w="57150">
              <a:solidFill>
                <a:schemeClr val="accent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01E37933-CD9A-B082-0691-8C1B90B58D50}"/>
              </a:ext>
            </a:extLst>
          </p:cNvPr>
          <p:cNvGrpSpPr/>
          <p:nvPr/>
        </p:nvGrpSpPr>
        <p:grpSpPr>
          <a:xfrm>
            <a:off x="7489017" y="2916316"/>
            <a:ext cx="585916" cy="180461"/>
            <a:chOff x="7709119" y="3492839"/>
            <a:chExt cx="585916" cy="180461"/>
          </a:xfrm>
        </p:grpSpPr>
        <p:cxnSp>
          <p:nvCxnSpPr>
            <p:cNvPr id="46" name="Straight Arrow Connector 45">
              <a:extLst>
                <a:ext uri="{FF2B5EF4-FFF2-40B4-BE49-F238E27FC236}">
                  <a16:creationId xmlns:a16="http://schemas.microsoft.com/office/drawing/2014/main" id="{4A885A9C-8A7D-F409-1620-288F14BC9D26}"/>
                </a:ext>
              </a:extLst>
            </p:cNvPr>
            <p:cNvCxnSpPr>
              <a:cxnSpLocks/>
            </p:cNvCxnSpPr>
            <p:nvPr/>
          </p:nvCxnSpPr>
          <p:spPr>
            <a:xfrm>
              <a:off x="7993283" y="3671810"/>
              <a:ext cx="301752" cy="1490"/>
            </a:xfrm>
            <a:prstGeom prst="straightConnector1">
              <a:avLst/>
            </a:prstGeom>
            <a:ln w="57150">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47" name="Freeform 46">
              <a:extLst>
                <a:ext uri="{FF2B5EF4-FFF2-40B4-BE49-F238E27FC236}">
                  <a16:creationId xmlns:a16="http://schemas.microsoft.com/office/drawing/2014/main" id="{CC4D8E3B-B07E-C8CE-5266-1B03FB12DB56}"/>
                </a:ext>
              </a:extLst>
            </p:cNvPr>
            <p:cNvSpPr/>
            <p:nvPr/>
          </p:nvSpPr>
          <p:spPr>
            <a:xfrm>
              <a:off x="7709119" y="3492839"/>
              <a:ext cx="310910" cy="173786"/>
            </a:xfrm>
            <a:custGeom>
              <a:avLst/>
              <a:gdLst>
                <a:gd name="connsiteX0" fmla="*/ 0 w 532436"/>
                <a:gd name="connsiteY0" fmla="*/ 0 h 219937"/>
                <a:gd name="connsiteX1" fmla="*/ 57874 w 532436"/>
                <a:gd name="connsiteY1" fmla="*/ 23150 h 219937"/>
                <a:gd name="connsiteX2" fmla="*/ 127322 w 532436"/>
                <a:gd name="connsiteY2" fmla="*/ 34724 h 219937"/>
                <a:gd name="connsiteX3" fmla="*/ 208344 w 532436"/>
                <a:gd name="connsiteY3" fmla="*/ 57874 h 219937"/>
                <a:gd name="connsiteX4" fmla="*/ 231494 w 532436"/>
                <a:gd name="connsiteY4" fmla="*/ 81023 h 219937"/>
                <a:gd name="connsiteX5" fmla="*/ 300942 w 532436"/>
                <a:gd name="connsiteY5" fmla="*/ 127322 h 219937"/>
                <a:gd name="connsiteX6" fmla="*/ 324091 w 532436"/>
                <a:gd name="connsiteY6" fmla="*/ 162046 h 219937"/>
                <a:gd name="connsiteX7" fmla="*/ 393539 w 532436"/>
                <a:gd name="connsiteY7" fmla="*/ 185195 h 219937"/>
                <a:gd name="connsiteX8" fmla="*/ 416689 w 532436"/>
                <a:gd name="connsiteY8" fmla="*/ 208345 h 219937"/>
                <a:gd name="connsiteX9" fmla="*/ 497712 w 532436"/>
                <a:gd name="connsiteY9" fmla="*/ 208345 h 219937"/>
                <a:gd name="connsiteX10" fmla="*/ 532436 w 532436"/>
                <a:gd name="connsiteY10" fmla="*/ 173621 h 21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2436" h="219937">
                  <a:moveTo>
                    <a:pt x="0" y="0"/>
                  </a:moveTo>
                  <a:cubicBezTo>
                    <a:pt x="19291" y="7717"/>
                    <a:pt x="37829" y="17683"/>
                    <a:pt x="57874" y="23150"/>
                  </a:cubicBezTo>
                  <a:cubicBezTo>
                    <a:pt x="80516" y="29325"/>
                    <a:pt x="104309" y="30121"/>
                    <a:pt x="127322" y="34724"/>
                  </a:cubicBezTo>
                  <a:cubicBezTo>
                    <a:pt x="163652" y="41990"/>
                    <a:pt x="175252" y="46843"/>
                    <a:pt x="208344" y="57874"/>
                  </a:cubicBezTo>
                  <a:cubicBezTo>
                    <a:pt x="216061" y="65590"/>
                    <a:pt x="222764" y="74475"/>
                    <a:pt x="231494" y="81023"/>
                  </a:cubicBezTo>
                  <a:cubicBezTo>
                    <a:pt x="253752" y="97716"/>
                    <a:pt x="300942" y="127322"/>
                    <a:pt x="300942" y="127322"/>
                  </a:cubicBezTo>
                  <a:cubicBezTo>
                    <a:pt x="308658" y="138897"/>
                    <a:pt x="312295" y="154673"/>
                    <a:pt x="324091" y="162046"/>
                  </a:cubicBezTo>
                  <a:cubicBezTo>
                    <a:pt x="344783" y="174979"/>
                    <a:pt x="393539" y="185195"/>
                    <a:pt x="393539" y="185195"/>
                  </a:cubicBezTo>
                  <a:cubicBezTo>
                    <a:pt x="401256" y="192912"/>
                    <a:pt x="407331" y="202730"/>
                    <a:pt x="416689" y="208345"/>
                  </a:cubicBezTo>
                  <a:cubicBezTo>
                    <a:pt x="450875" y="228856"/>
                    <a:pt x="459955" y="217784"/>
                    <a:pt x="497712" y="208345"/>
                  </a:cubicBezTo>
                  <a:lnTo>
                    <a:pt x="532436" y="173621"/>
                  </a:lnTo>
                </a:path>
              </a:pathLst>
            </a:custGeom>
            <a:noFill/>
            <a:ln w="57150">
              <a:solidFill>
                <a:schemeClr val="accent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54" name="TextBox 453">
            <a:extLst>
              <a:ext uri="{FF2B5EF4-FFF2-40B4-BE49-F238E27FC236}">
                <a16:creationId xmlns:a16="http://schemas.microsoft.com/office/drawing/2014/main" id="{FFE12295-72CC-9F6F-4C37-86195C97F425}"/>
              </a:ext>
            </a:extLst>
          </p:cNvPr>
          <p:cNvSpPr txBox="1"/>
          <p:nvPr/>
        </p:nvSpPr>
        <p:spPr>
          <a:xfrm>
            <a:off x="1705337" y="5491973"/>
            <a:ext cx="10386589" cy="1140825"/>
          </a:xfrm>
          <a:prstGeom prst="rect">
            <a:avLst/>
          </a:prstGeom>
          <a:noFill/>
        </p:spPr>
        <p:txBody>
          <a:bodyPr wrap="square">
            <a:spAutoFit/>
          </a:bodyPr>
          <a:lstStyle/>
          <a:p>
            <a:pPr marL="320675" marR="0" lvl="1" indent="-320675" algn="l" defTabSz="914377" rtl="0" eaLnBrk="1" fontAlgn="auto" latinLnBrk="0" hangingPunct="1">
              <a:lnSpc>
                <a:spcPct val="90000"/>
              </a:lnSpc>
              <a:spcBef>
                <a:spcPts val="400"/>
              </a:spcBef>
              <a:spcAft>
                <a:spcPts val="0"/>
              </a:spcAft>
              <a:buClrTx/>
              <a:buSzPct val="90000"/>
              <a:buFont typeface=".Hiragino Kaku Gothic Interface W3"/>
              <a:buChar char="▫"/>
              <a:defRPr/>
            </a:pPr>
            <a:r>
              <a:rPr kumimoji="0" lang="en-US" sz="2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In </a:t>
            </a:r>
            <a:r>
              <a:rPr kumimoji="0" lang="en-US" sz="2400" b="1" u="none" strike="noStrike" kern="1200" cap="none" spc="0" normalizeH="0" baseline="0" noProof="0" dirty="0">
                <a:ln>
                  <a:noFill/>
                </a:ln>
                <a:solidFill>
                  <a:srgbClr val="C6DAC3"/>
                </a:solidFill>
                <a:effectLst/>
                <a:uLnTx/>
                <a:uFillTx/>
                <a:latin typeface="Courier New" panose="02070309020205020404" pitchFamily="49" charset="0"/>
                <a:cs typeface="Courier New" panose="02070309020205020404" pitchFamily="49" charset="0"/>
              </a:rPr>
              <a:t>MEM</a:t>
            </a:r>
            <a:r>
              <a:rPr kumimoji="0" lang="en-US" sz="2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 stage: </a:t>
            </a:r>
            <a:r>
              <a:rPr kumimoji="0" lang="en-US" sz="2400" b="1" u="none" strike="noStrike" kern="1200" cap="none" spc="0" normalizeH="0" baseline="0" noProof="0" dirty="0">
                <a:ln>
                  <a:noFill/>
                </a:ln>
                <a:solidFill>
                  <a:srgbClr val="C6DAC3"/>
                </a:solidFill>
                <a:effectLst/>
                <a:uLnTx/>
                <a:uFillTx/>
                <a:latin typeface="Courier New" panose="02070309020205020404" pitchFamily="49" charset="0"/>
                <a:cs typeface="Courier New" panose="02070309020205020404" pitchFamily="49" charset="0"/>
              </a:rPr>
              <a:t>EX/MEM</a:t>
            </a:r>
            <a:r>
              <a:rPr kumimoji="0" lang="en-US" sz="2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 pipeline reg. feeds </a:t>
            </a:r>
            <a:r>
              <a:rPr kumimoji="0" lang="en-US" sz="2400" b="1" u="none" strike="noStrike" kern="1200" cap="none" spc="0" normalizeH="0" baseline="0" noProof="0" dirty="0">
                <a:ln>
                  <a:noFill/>
                </a:ln>
                <a:solidFill>
                  <a:srgbClr val="C6DAC3"/>
                </a:solidFill>
                <a:effectLst/>
                <a:uLnTx/>
                <a:uFillTx/>
                <a:latin typeface="Courier New" panose="02070309020205020404" pitchFamily="49" charset="0"/>
                <a:cs typeface="Courier New" panose="02070309020205020404" pitchFamily="49" charset="0"/>
              </a:rPr>
              <a:t>IF</a:t>
            </a:r>
            <a:r>
              <a:rPr kumimoji="0" lang="en-US" sz="2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 stage MUX. </a:t>
            </a:r>
            <a:r>
              <a:rPr kumimoji="0" lang="en-US" sz="2400" b="0" i="0" u="none" strike="noStrike" kern="1200" cap="none" spc="0" normalizeH="0" baseline="0" noProof="0" dirty="0" err="1">
                <a:ln>
                  <a:noFill/>
                </a:ln>
                <a:solidFill>
                  <a:srgbClr val="C6DAC3"/>
                </a:solidFill>
                <a:effectLst/>
                <a:uLnTx/>
                <a:uFillTx/>
                <a:latin typeface="18 VAG Rounded Light   02390" pitchFamily="2" charset="0"/>
                <a:ea typeface="+mn-ea"/>
                <a:cs typeface="+mn-cs"/>
              </a:rPr>
              <a:t>PCSel</a:t>
            </a:r>
            <a:r>
              <a:rPr kumimoji="0" lang="en-US" sz="2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 control is set.</a:t>
            </a:r>
          </a:p>
          <a:p>
            <a:pPr marL="320675" marR="0" lvl="1" indent="-320675" algn="l" defTabSz="914377" rtl="0" eaLnBrk="1" fontAlgn="auto" latinLnBrk="0" hangingPunct="1">
              <a:lnSpc>
                <a:spcPct val="90000"/>
              </a:lnSpc>
              <a:spcBef>
                <a:spcPts val="400"/>
              </a:spcBef>
              <a:spcAft>
                <a:spcPts val="0"/>
              </a:spcAft>
              <a:buClrTx/>
              <a:buSzPct val="90000"/>
              <a:buFont typeface=".Hiragino Kaku Gothic Interface W3"/>
              <a:buChar char="▫"/>
              <a:defRPr/>
            </a:pPr>
            <a:r>
              <a:rPr kumimoji="0" lang="en-US" sz="2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On the next clock cycle in the </a:t>
            </a:r>
            <a:r>
              <a:rPr kumimoji="0" lang="en-US" sz="2400" b="1" u="none" strike="noStrike" kern="1200" cap="none" spc="0" normalizeH="0" baseline="0" noProof="0" dirty="0">
                <a:ln>
                  <a:noFill/>
                </a:ln>
                <a:solidFill>
                  <a:srgbClr val="C6DAC3"/>
                </a:solidFill>
                <a:effectLst/>
                <a:uLnTx/>
                <a:uFillTx/>
                <a:latin typeface="Courier New" panose="02070309020205020404" pitchFamily="49" charset="0"/>
                <a:cs typeface="Courier New" panose="02070309020205020404" pitchFamily="49" charset="0"/>
              </a:rPr>
              <a:t>IF</a:t>
            </a:r>
            <a:r>
              <a:rPr kumimoji="0" lang="en-US" sz="2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 stage, PC updates, and the correct instruction is fetched.; fetches the correct instruction.</a:t>
            </a:r>
          </a:p>
        </p:txBody>
      </p:sp>
    </p:spTree>
    <p:extLst>
      <p:ext uri="{BB962C8B-B14F-4D97-AF65-F5344CB8AC3E}">
        <p14:creationId xmlns:p14="http://schemas.microsoft.com/office/powerpoint/2010/main" val="256805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102174-19B1-701B-8EB6-7E99DFEB9D34}"/>
              </a:ext>
            </a:extLst>
          </p:cNvPr>
          <p:cNvPicPr>
            <a:picLocks noChangeAspect="1"/>
          </p:cNvPicPr>
          <p:nvPr/>
        </p:nvPicPr>
        <p:blipFill>
          <a:blip r:embed="rId3"/>
          <a:stretch>
            <a:fillRect/>
          </a:stretch>
        </p:blipFill>
        <p:spPr>
          <a:xfrm>
            <a:off x="6723873" y="5600790"/>
            <a:ext cx="3017520" cy="875550"/>
          </a:xfrm>
          <a:prstGeom prst="rect">
            <a:avLst/>
          </a:prstGeom>
        </p:spPr>
      </p:pic>
      <p:pic>
        <p:nvPicPr>
          <p:cNvPr id="17" name="Picture 16">
            <a:extLst>
              <a:ext uri="{FF2B5EF4-FFF2-40B4-BE49-F238E27FC236}">
                <a16:creationId xmlns:a16="http://schemas.microsoft.com/office/drawing/2014/main" id="{BC55F6E8-5A91-B3EC-59CE-769D6F413852}"/>
              </a:ext>
            </a:extLst>
          </p:cNvPr>
          <p:cNvPicPr>
            <a:picLocks noChangeAspect="1"/>
          </p:cNvPicPr>
          <p:nvPr/>
        </p:nvPicPr>
        <p:blipFill>
          <a:blip r:embed="rId4"/>
          <a:stretch>
            <a:fillRect/>
          </a:stretch>
        </p:blipFill>
        <p:spPr>
          <a:xfrm>
            <a:off x="4167224" y="1936201"/>
            <a:ext cx="3017520" cy="875550"/>
          </a:xfrm>
          <a:prstGeom prst="rect">
            <a:avLst/>
          </a:prstGeom>
        </p:spPr>
      </p:pic>
      <p:pic>
        <p:nvPicPr>
          <p:cNvPr id="26" name="Picture 25">
            <a:extLst>
              <a:ext uri="{FF2B5EF4-FFF2-40B4-BE49-F238E27FC236}">
                <a16:creationId xmlns:a16="http://schemas.microsoft.com/office/drawing/2014/main" id="{8B4CF565-6B22-B14D-1F49-070D63487887}"/>
              </a:ext>
            </a:extLst>
          </p:cNvPr>
          <p:cNvPicPr>
            <a:picLocks noChangeAspect="1"/>
          </p:cNvPicPr>
          <p:nvPr/>
        </p:nvPicPr>
        <p:blipFill>
          <a:blip r:embed="rId5"/>
          <a:stretch>
            <a:fillRect/>
          </a:stretch>
        </p:blipFill>
        <p:spPr>
          <a:xfrm>
            <a:off x="6083076" y="4772825"/>
            <a:ext cx="3017520" cy="875550"/>
          </a:xfrm>
          <a:prstGeom prst="rect">
            <a:avLst/>
          </a:prstGeom>
        </p:spPr>
      </p:pic>
      <p:sp>
        <p:nvSpPr>
          <p:cNvPr id="23" name="TextBox 22">
            <a:extLst>
              <a:ext uri="{FF2B5EF4-FFF2-40B4-BE49-F238E27FC236}">
                <a16:creationId xmlns:a16="http://schemas.microsoft.com/office/drawing/2014/main" id="{E167A9FD-DA8E-D73F-ACEC-D8704ED71D24}"/>
              </a:ext>
            </a:extLst>
          </p:cNvPr>
          <p:cNvSpPr txBox="1"/>
          <p:nvPr/>
        </p:nvSpPr>
        <p:spPr>
          <a:xfrm>
            <a:off x="216779" y="2214610"/>
            <a:ext cx="4608954" cy="4196020"/>
          </a:xfrm>
          <a:prstGeom prst="rect">
            <a:avLst/>
          </a:prstGeom>
          <a:noFill/>
        </p:spPr>
        <p:txBody>
          <a:bodyPr wrap="none" rtlCol="0">
            <a:spAutoFit/>
          </a:bodyPr>
          <a:lstStyle/>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0x40 </a:t>
            </a:r>
            <a:r>
              <a:rPr lang="en-US" sz="2400" b="1" dirty="0" err="1">
                <a:solidFill>
                  <a:schemeClr val="bg1"/>
                </a:solidFill>
                <a:latin typeface="Courier New" panose="02070309020205020404" pitchFamily="49" charset="0"/>
                <a:cs typeface="Courier New" panose="02070309020205020404" pitchFamily="49" charset="0"/>
              </a:rPr>
              <a:t>beq</a:t>
            </a:r>
            <a:r>
              <a:rPr lang="en-US" sz="2400" b="1" dirty="0">
                <a:solidFill>
                  <a:schemeClr val="bg1"/>
                </a:solidFill>
                <a:latin typeface="Courier New" panose="02070309020205020404" pitchFamily="49" charset="0"/>
                <a:cs typeface="Courier New" panose="02070309020205020404" pitchFamily="49" charset="0"/>
              </a:rPr>
              <a:t> t0,t1,Label</a:t>
            </a: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0x44 sub t2,s0,t0</a:t>
            </a: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0x48 or t6,s0,t3</a:t>
            </a: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0x4c </a:t>
            </a:r>
            <a:r>
              <a:rPr lang="en-US" sz="2400" b="1" dirty="0" err="1">
                <a:solidFill>
                  <a:schemeClr val="bg1"/>
                </a:solidFill>
                <a:latin typeface="Courier New" panose="02070309020205020404" pitchFamily="49" charset="0"/>
                <a:cs typeface="Courier New" panose="02070309020205020404" pitchFamily="49" charset="0"/>
              </a:rPr>
              <a:t>xor</a:t>
            </a:r>
            <a:r>
              <a:rPr lang="en-US" sz="2400" b="1" dirty="0">
                <a:solidFill>
                  <a:schemeClr val="bg1"/>
                </a:solidFill>
                <a:latin typeface="Courier New" panose="02070309020205020404" pitchFamily="49" charset="0"/>
                <a:cs typeface="Courier New" panose="02070309020205020404" pitchFamily="49" charset="0"/>
              </a:rPr>
              <a:t> t5,t1,s0</a:t>
            </a:r>
          </a:p>
          <a:p>
            <a:pPr algn="l">
              <a:spcBef>
                <a:spcPts val="4400"/>
              </a:spcBef>
            </a:pPr>
            <a:r>
              <a:rPr lang="en-US" sz="2400" b="1" dirty="0">
                <a:solidFill>
                  <a:schemeClr val="accent4"/>
                </a:solidFill>
                <a:latin typeface="Courier New" panose="02070309020205020404" pitchFamily="49" charset="0"/>
                <a:cs typeface="Courier New" panose="02070309020205020404" pitchFamily="49" charset="0"/>
              </a:rPr>
              <a:t>0x70</a:t>
            </a:r>
            <a:r>
              <a:rPr lang="en-US" sz="2400" b="1" dirty="0">
                <a:solidFill>
                  <a:schemeClr val="bg1"/>
                </a:solidFill>
                <a:latin typeface="Courier New" panose="02070309020205020404" pitchFamily="49" charset="0"/>
                <a:cs typeface="Courier New" panose="02070309020205020404" pitchFamily="49" charset="0"/>
              </a:rPr>
              <a:t> </a:t>
            </a:r>
            <a:r>
              <a:rPr lang="en-US" sz="2400" b="1" dirty="0" err="1">
                <a:solidFill>
                  <a:schemeClr val="bg1"/>
                </a:solidFill>
                <a:latin typeface="Courier New" panose="02070309020205020404" pitchFamily="49" charset="0"/>
                <a:cs typeface="Courier New" panose="02070309020205020404" pitchFamily="49" charset="0"/>
              </a:rPr>
              <a:t>sw</a:t>
            </a:r>
            <a:r>
              <a:rPr lang="en-US" sz="2400" b="1" dirty="0">
                <a:solidFill>
                  <a:schemeClr val="bg1"/>
                </a:solidFill>
                <a:latin typeface="Courier New" panose="02070309020205020404" pitchFamily="49" charset="0"/>
                <a:cs typeface="Courier New" panose="02070309020205020404" pitchFamily="49" charset="0"/>
              </a:rPr>
              <a:t> s0,8(t3) </a:t>
            </a:r>
            <a:r>
              <a:rPr lang="en-US" sz="2400" b="1" dirty="0">
                <a:solidFill>
                  <a:schemeClr val="tx1">
                    <a:lumMod val="50000"/>
                    <a:lumOff val="50000"/>
                  </a:schemeClr>
                </a:solidFill>
                <a:latin typeface="Courier New" panose="02070309020205020404" pitchFamily="49" charset="0"/>
                <a:cs typeface="Courier New" panose="02070309020205020404" pitchFamily="49" charset="0"/>
              </a:rPr>
              <a:t># Label</a:t>
            </a:r>
          </a:p>
        </p:txBody>
      </p:sp>
      <p:sp>
        <p:nvSpPr>
          <p:cNvPr id="2" name="Title 1">
            <a:extLst>
              <a:ext uri="{FF2B5EF4-FFF2-40B4-BE49-F238E27FC236}">
                <a16:creationId xmlns:a16="http://schemas.microsoft.com/office/drawing/2014/main" id="{DEFFDD7C-ADC3-24D5-0824-609AFB30552C}"/>
              </a:ext>
            </a:extLst>
          </p:cNvPr>
          <p:cNvSpPr>
            <a:spLocks noGrp="1"/>
          </p:cNvSpPr>
          <p:nvPr>
            <p:ph type="title"/>
          </p:nvPr>
        </p:nvSpPr>
        <p:spPr>
          <a:xfrm>
            <a:off x="1104901" y="120864"/>
            <a:ext cx="11087099" cy="768096"/>
          </a:xfrm>
        </p:spPr>
        <p:txBody>
          <a:bodyPr>
            <a:normAutofit/>
          </a:bodyPr>
          <a:lstStyle/>
          <a:p>
            <a:r>
              <a:rPr lang="en-US" dirty="0"/>
              <a:t>Control Hazard: Conditional Branches</a:t>
            </a:r>
          </a:p>
        </p:txBody>
      </p:sp>
      <p:pic>
        <p:nvPicPr>
          <p:cNvPr id="48" name="Picture 47">
            <a:extLst>
              <a:ext uri="{FF2B5EF4-FFF2-40B4-BE49-F238E27FC236}">
                <a16:creationId xmlns:a16="http://schemas.microsoft.com/office/drawing/2014/main" id="{F7185571-A501-E3A2-CA04-543DD1667600}"/>
              </a:ext>
            </a:extLst>
          </p:cNvPr>
          <p:cNvPicPr>
            <a:picLocks noChangeAspect="1"/>
          </p:cNvPicPr>
          <p:nvPr/>
        </p:nvPicPr>
        <p:blipFill>
          <a:blip r:embed="rId5"/>
          <a:stretch>
            <a:fillRect/>
          </a:stretch>
        </p:blipFill>
        <p:spPr>
          <a:xfrm>
            <a:off x="4806959" y="2886499"/>
            <a:ext cx="3017520" cy="875550"/>
          </a:xfrm>
          <a:prstGeom prst="rect">
            <a:avLst/>
          </a:prstGeom>
        </p:spPr>
      </p:pic>
      <p:pic>
        <p:nvPicPr>
          <p:cNvPr id="6" name="Picture 5">
            <a:extLst>
              <a:ext uri="{FF2B5EF4-FFF2-40B4-BE49-F238E27FC236}">
                <a16:creationId xmlns:a16="http://schemas.microsoft.com/office/drawing/2014/main" id="{E5A97996-57AB-981C-C2E9-18549302F485}"/>
              </a:ext>
            </a:extLst>
          </p:cNvPr>
          <p:cNvPicPr>
            <a:picLocks noChangeAspect="1"/>
          </p:cNvPicPr>
          <p:nvPr/>
        </p:nvPicPr>
        <p:blipFill>
          <a:blip r:embed="rId5"/>
          <a:stretch>
            <a:fillRect/>
          </a:stretch>
        </p:blipFill>
        <p:spPr>
          <a:xfrm>
            <a:off x="5424942" y="3853969"/>
            <a:ext cx="3017520" cy="875550"/>
          </a:xfrm>
          <a:prstGeom prst="rect">
            <a:avLst/>
          </a:prstGeom>
        </p:spPr>
      </p:pic>
      <p:sp>
        <p:nvSpPr>
          <p:cNvPr id="12" name="Rectangle 11">
            <a:extLst>
              <a:ext uri="{FF2B5EF4-FFF2-40B4-BE49-F238E27FC236}">
                <a16:creationId xmlns:a16="http://schemas.microsoft.com/office/drawing/2014/main" id="{01C4E020-5613-DF7D-EB64-99E0C22F1C4F}"/>
              </a:ext>
            </a:extLst>
          </p:cNvPr>
          <p:cNvSpPr/>
          <p:nvPr/>
        </p:nvSpPr>
        <p:spPr>
          <a:xfrm>
            <a:off x="5920920" y="1987000"/>
            <a:ext cx="687650" cy="883589"/>
          </a:xfrm>
          <a:prstGeom prst="rect">
            <a:avLst/>
          </a:prstGeom>
          <a:noFill/>
          <a:ln w="5715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5" name="TextBox 4">
            <a:extLst>
              <a:ext uri="{FF2B5EF4-FFF2-40B4-BE49-F238E27FC236}">
                <a16:creationId xmlns:a16="http://schemas.microsoft.com/office/drawing/2014/main" id="{2D460085-9AA3-1AC7-8F18-D2191BB2EA5B}"/>
              </a:ext>
            </a:extLst>
          </p:cNvPr>
          <p:cNvSpPr txBox="1"/>
          <p:nvPr/>
        </p:nvSpPr>
        <p:spPr>
          <a:xfrm>
            <a:off x="216779" y="948829"/>
            <a:ext cx="11592211" cy="1077218"/>
          </a:xfrm>
          <a:prstGeom prst="rect">
            <a:avLst/>
          </a:prstGeom>
          <a:noFill/>
        </p:spPr>
        <p:txBody>
          <a:bodyPr wrap="square" rtlCol="0">
            <a:spAutoFit/>
          </a:bodyPr>
          <a:lstStyle/>
          <a:p>
            <a:pPr algn="l"/>
            <a:r>
              <a:rPr lang="en-US" sz="3200" dirty="0">
                <a:solidFill>
                  <a:schemeClr val="accent4"/>
                </a:solidFill>
                <a:latin typeface="18 VAG Rounded Light   02390" pitchFamily="2" charset="0"/>
              </a:rPr>
              <a:t>Control hazards</a:t>
            </a:r>
            <a:r>
              <a:rPr lang="en-US" sz="3200" b="1" dirty="0">
                <a:solidFill>
                  <a:schemeClr val="bg1">
                    <a:alpha val="99000"/>
                  </a:schemeClr>
                </a:solidFill>
                <a:latin typeface="18 VAG Rounded Bold   07390" pitchFamily="2" charset="0"/>
              </a:rPr>
              <a:t> occur when the instruction fetched may not be the one needed. For example, if the </a:t>
            </a:r>
            <a:r>
              <a:rPr lang="en-US" sz="3200" b="1" dirty="0" err="1">
                <a:solidFill>
                  <a:schemeClr val="bg1">
                    <a:alpha val="99000"/>
                  </a:schemeClr>
                </a:solidFill>
                <a:latin typeface="Courier New" panose="02070309020205020404" pitchFamily="49" charset="0"/>
                <a:cs typeface="Courier New" panose="02070309020205020404" pitchFamily="49" charset="0"/>
              </a:rPr>
              <a:t>beq</a:t>
            </a:r>
            <a:r>
              <a:rPr lang="en-US" sz="3200" b="1" dirty="0">
                <a:solidFill>
                  <a:schemeClr val="bg1">
                    <a:alpha val="99000"/>
                  </a:schemeClr>
                </a:solidFill>
                <a:latin typeface="18 VAG Rounded Bold   07390" pitchFamily="2" charset="0"/>
              </a:rPr>
              <a:t> branch is </a:t>
            </a:r>
            <a:r>
              <a:rPr lang="en-US" sz="3200" dirty="0">
                <a:solidFill>
                  <a:schemeClr val="accent4"/>
                </a:solidFill>
                <a:latin typeface="18 VAG Rounded Light   02390" pitchFamily="2" charset="0"/>
              </a:rPr>
              <a:t>taken</a:t>
            </a:r>
            <a:r>
              <a:rPr lang="en-US" sz="3200" b="1" dirty="0">
                <a:solidFill>
                  <a:schemeClr val="bg1">
                    <a:alpha val="99000"/>
                  </a:schemeClr>
                </a:solidFill>
                <a:latin typeface="18 VAG Rounded Bold   07390" pitchFamily="2" charset="0"/>
              </a:rPr>
              <a:t>:</a:t>
            </a:r>
          </a:p>
        </p:txBody>
      </p:sp>
      <p:sp>
        <p:nvSpPr>
          <p:cNvPr id="9" name="Freeform 8">
            <a:extLst>
              <a:ext uri="{FF2B5EF4-FFF2-40B4-BE49-F238E27FC236}">
                <a16:creationId xmlns:a16="http://schemas.microsoft.com/office/drawing/2014/main" id="{684504BD-F09A-CBB7-7530-AFE7B22128B8}"/>
              </a:ext>
            </a:extLst>
          </p:cNvPr>
          <p:cNvSpPr/>
          <p:nvPr/>
        </p:nvSpPr>
        <p:spPr>
          <a:xfrm>
            <a:off x="6011333" y="2506130"/>
            <a:ext cx="677334" cy="3640667"/>
          </a:xfrm>
          <a:custGeom>
            <a:avLst/>
            <a:gdLst>
              <a:gd name="connsiteX0" fmla="*/ 0 w 677334"/>
              <a:gd name="connsiteY0" fmla="*/ 0 h 3640667"/>
              <a:gd name="connsiteX1" fmla="*/ 118534 w 677334"/>
              <a:gd name="connsiteY1" fmla="*/ 1303867 h 3640667"/>
              <a:gd name="connsiteX2" fmla="*/ 135467 w 677334"/>
              <a:gd name="connsiteY2" fmla="*/ 1727200 h 3640667"/>
              <a:gd name="connsiteX3" fmla="*/ 152400 w 677334"/>
              <a:gd name="connsiteY3" fmla="*/ 2302933 h 3640667"/>
              <a:gd name="connsiteX4" fmla="*/ 169334 w 677334"/>
              <a:gd name="connsiteY4" fmla="*/ 2370667 h 3640667"/>
              <a:gd name="connsiteX5" fmla="*/ 203200 w 677334"/>
              <a:gd name="connsiteY5" fmla="*/ 2573867 h 3640667"/>
              <a:gd name="connsiteX6" fmla="*/ 220134 w 677334"/>
              <a:gd name="connsiteY6" fmla="*/ 2641600 h 3640667"/>
              <a:gd name="connsiteX7" fmla="*/ 254000 w 677334"/>
              <a:gd name="connsiteY7" fmla="*/ 2861733 h 3640667"/>
              <a:gd name="connsiteX8" fmla="*/ 270934 w 677334"/>
              <a:gd name="connsiteY8" fmla="*/ 2963333 h 3640667"/>
              <a:gd name="connsiteX9" fmla="*/ 287867 w 677334"/>
              <a:gd name="connsiteY9" fmla="*/ 3014133 h 3640667"/>
              <a:gd name="connsiteX10" fmla="*/ 321734 w 677334"/>
              <a:gd name="connsiteY10" fmla="*/ 3166533 h 3640667"/>
              <a:gd name="connsiteX11" fmla="*/ 372534 w 677334"/>
              <a:gd name="connsiteY11" fmla="*/ 3318933 h 3640667"/>
              <a:gd name="connsiteX12" fmla="*/ 406400 w 677334"/>
              <a:gd name="connsiteY12" fmla="*/ 3420533 h 3640667"/>
              <a:gd name="connsiteX13" fmla="*/ 423334 w 677334"/>
              <a:gd name="connsiteY13" fmla="*/ 3471333 h 3640667"/>
              <a:gd name="connsiteX14" fmla="*/ 457200 w 677334"/>
              <a:gd name="connsiteY14" fmla="*/ 3539067 h 3640667"/>
              <a:gd name="connsiteX15" fmla="*/ 491067 w 677334"/>
              <a:gd name="connsiteY15" fmla="*/ 3589867 h 3640667"/>
              <a:gd name="connsiteX16" fmla="*/ 592667 w 677334"/>
              <a:gd name="connsiteY16" fmla="*/ 3640667 h 3640667"/>
              <a:gd name="connsiteX17" fmla="*/ 677334 w 677334"/>
              <a:gd name="connsiteY17" fmla="*/ 3606800 h 364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7334" h="3640667">
                <a:moveTo>
                  <a:pt x="0" y="0"/>
                </a:moveTo>
                <a:cubicBezTo>
                  <a:pt x="393668" y="442875"/>
                  <a:pt x="118534" y="64265"/>
                  <a:pt x="118534" y="1303867"/>
                </a:cubicBezTo>
                <a:cubicBezTo>
                  <a:pt x="118534" y="1445091"/>
                  <a:pt x="130683" y="1586057"/>
                  <a:pt x="135467" y="1727200"/>
                </a:cubicBezTo>
                <a:cubicBezTo>
                  <a:pt x="141971" y="1919084"/>
                  <a:pt x="142309" y="2111204"/>
                  <a:pt x="152400" y="2302933"/>
                </a:cubicBezTo>
                <a:cubicBezTo>
                  <a:pt x="153623" y="2326174"/>
                  <a:pt x="165045" y="2347793"/>
                  <a:pt x="169334" y="2370667"/>
                </a:cubicBezTo>
                <a:cubicBezTo>
                  <a:pt x="181989" y="2438158"/>
                  <a:pt x="186545" y="2507250"/>
                  <a:pt x="203200" y="2573867"/>
                </a:cubicBezTo>
                <a:cubicBezTo>
                  <a:pt x="208845" y="2596445"/>
                  <a:pt x="215570" y="2618779"/>
                  <a:pt x="220134" y="2641600"/>
                </a:cubicBezTo>
                <a:cubicBezTo>
                  <a:pt x="234213" y="2711993"/>
                  <a:pt x="243157" y="2791254"/>
                  <a:pt x="254000" y="2861733"/>
                </a:cubicBezTo>
                <a:cubicBezTo>
                  <a:pt x="259221" y="2895668"/>
                  <a:pt x="263486" y="2929817"/>
                  <a:pt x="270934" y="2963333"/>
                </a:cubicBezTo>
                <a:cubicBezTo>
                  <a:pt x="274806" y="2980757"/>
                  <a:pt x="283538" y="2996817"/>
                  <a:pt x="287867" y="3014133"/>
                </a:cubicBezTo>
                <a:cubicBezTo>
                  <a:pt x="312042" y="3110836"/>
                  <a:pt x="295654" y="3079598"/>
                  <a:pt x="321734" y="3166533"/>
                </a:cubicBezTo>
                <a:cubicBezTo>
                  <a:pt x="321759" y="3166618"/>
                  <a:pt x="364053" y="3293491"/>
                  <a:pt x="372534" y="3318933"/>
                </a:cubicBezTo>
                <a:lnTo>
                  <a:pt x="406400" y="3420533"/>
                </a:lnTo>
                <a:cubicBezTo>
                  <a:pt x="412045" y="3437466"/>
                  <a:pt x="415352" y="3455368"/>
                  <a:pt x="423334" y="3471333"/>
                </a:cubicBezTo>
                <a:cubicBezTo>
                  <a:pt x="434623" y="3493911"/>
                  <a:pt x="444676" y="3517150"/>
                  <a:pt x="457200" y="3539067"/>
                </a:cubicBezTo>
                <a:cubicBezTo>
                  <a:pt x="467297" y="3556737"/>
                  <a:pt x="476676" y="3575476"/>
                  <a:pt x="491067" y="3589867"/>
                </a:cubicBezTo>
                <a:cubicBezTo>
                  <a:pt x="523891" y="3622691"/>
                  <a:pt x="551352" y="3626895"/>
                  <a:pt x="592667" y="3640667"/>
                </a:cubicBezTo>
                <a:cubicBezTo>
                  <a:pt x="655441" y="3619742"/>
                  <a:pt x="627502" y="3631715"/>
                  <a:pt x="677334" y="3606800"/>
                </a:cubicBezTo>
              </a:path>
            </a:pathLst>
          </a:custGeom>
          <a:noFill/>
          <a:ln w="38100">
            <a:solidFill>
              <a:schemeClr val="accent6"/>
            </a:solidFill>
            <a:tailEnd type="triangle" w="lg" len="lg"/>
          </a:ln>
          <a:effectLst>
            <a:glow rad="63500">
              <a:srgbClr val="00264A">
                <a:alpha val="4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4A469280-FD4E-94F3-ABD6-3F98EDE91DF4}"/>
              </a:ext>
            </a:extLst>
          </p:cNvPr>
          <p:cNvSpPr txBox="1"/>
          <p:nvPr/>
        </p:nvSpPr>
        <p:spPr>
          <a:xfrm>
            <a:off x="9875243" y="2886499"/>
            <a:ext cx="1857831" cy="1631216"/>
          </a:xfrm>
          <a:prstGeom prst="rect">
            <a:avLst/>
          </a:prstGeom>
          <a:noFill/>
          <a:ln>
            <a:noFill/>
          </a:ln>
        </p:spPr>
        <p:txBody>
          <a:bodyPr wrap="square" rtlCol="0">
            <a:spAutoFit/>
          </a:bodyPr>
          <a:lstStyle/>
          <a:p>
            <a:pPr algn="l"/>
            <a:r>
              <a:rPr lang="en-US" sz="2000" dirty="0">
                <a:solidFill>
                  <a:schemeClr val="accent4"/>
                </a:solidFill>
                <a:latin typeface="18 VAG Rounded Light   02390" pitchFamily="2" charset="0"/>
              </a:rPr>
              <a:t>Instruction execution starts before branch outcome is known!</a:t>
            </a:r>
          </a:p>
        </p:txBody>
      </p:sp>
      <p:sp>
        <p:nvSpPr>
          <p:cNvPr id="15" name="TextBox 14">
            <a:extLst>
              <a:ext uri="{FF2B5EF4-FFF2-40B4-BE49-F238E27FC236}">
                <a16:creationId xmlns:a16="http://schemas.microsoft.com/office/drawing/2014/main" id="{B898E64C-2CC4-B359-0AEA-0DB7466364E0}"/>
              </a:ext>
            </a:extLst>
          </p:cNvPr>
          <p:cNvSpPr txBox="1"/>
          <p:nvPr/>
        </p:nvSpPr>
        <p:spPr>
          <a:xfrm>
            <a:off x="9875243" y="5695032"/>
            <a:ext cx="2316758" cy="707886"/>
          </a:xfrm>
          <a:prstGeom prst="rect">
            <a:avLst/>
          </a:prstGeom>
          <a:noFill/>
          <a:ln>
            <a:noFill/>
          </a:ln>
        </p:spPr>
        <p:txBody>
          <a:bodyPr wrap="square" rtlCol="0">
            <a:spAutoFit/>
          </a:bodyPr>
          <a:lstStyle/>
          <a:p>
            <a:pPr algn="l"/>
            <a:r>
              <a:rPr lang="en-US" sz="2000" dirty="0">
                <a:solidFill>
                  <a:schemeClr val="accent6"/>
                </a:solidFill>
                <a:latin typeface="18 VAG Rounded Light   02390" pitchFamily="2" charset="0"/>
              </a:rPr>
              <a:t>Correct instruction</a:t>
            </a:r>
            <a:br>
              <a:rPr lang="en-US" sz="2000" dirty="0">
                <a:solidFill>
                  <a:schemeClr val="accent6"/>
                </a:solidFill>
                <a:latin typeface="18 VAG Rounded Light   02390" pitchFamily="2" charset="0"/>
              </a:rPr>
            </a:br>
            <a:r>
              <a:rPr lang="en-US" sz="2000" dirty="0">
                <a:solidFill>
                  <a:schemeClr val="accent6"/>
                </a:solidFill>
                <a:latin typeface="18 VAG Rounded Light   02390" pitchFamily="2" charset="0"/>
              </a:rPr>
              <a:t>starts executing</a:t>
            </a:r>
          </a:p>
        </p:txBody>
      </p:sp>
      <p:sp>
        <p:nvSpPr>
          <p:cNvPr id="7" name="Right Brace 6">
            <a:extLst>
              <a:ext uri="{FF2B5EF4-FFF2-40B4-BE49-F238E27FC236}">
                <a16:creationId xmlns:a16="http://schemas.microsoft.com/office/drawing/2014/main" id="{65D1B2C4-569E-6613-02F0-4480A4C2B6D2}"/>
              </a:ext>
            </a:extLst>
          </p:cNvPr>
          <p:cNvSpPr/>
          <p:nvPr/>
        </p:nvSpPr>
        <p:spPr>
          <a:xfrm>
            <a:off x="9415913" y="2887342"/>
            <a:ext cx="257253" cy="2714291"/>
          </a:xfrm>
          <a:prstGeom prst="rightBrace">
            <a:avLst>
              <a:gd name="adj1" fmla="val 8333"/>
              <a:gd name="adj2" fmla="val 22628"/>
            </a:avLst>
          </a:prstGeom>
          <a:ln w="28575">
            <a:solidFill>
              <a:schemeClr val="accent4"/>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03A5934-D2F9-0F80-D458-360FC3978C88}"/>
              </a:ext>
            </a:extLst>
          </p:cNvPr>
          <p:cNvSpPr txBox="1"/>
          <p:nvPr/>
        </p:nvSpPr>
        <p:spPr>
          <a:xfrm>
            <a:off x="5253939" y="5815224"/>
            <a:ext cx="1165081" cy="646331"/>
          </a:xfrm>
          <a:prstGeom prst="rect">
            <a:avLst/>
          </a:prstGeom>
          <a:noFill/>
        </p:spPr>
        <p:txBody>
          <a:bodyPr wrap="square">
            <a:spAutoFit/>
          </a:bodyPr>
          <a:lstStyle/>
          <a:p>
            <a:pPr algn="r"/>
            <a:r>
              <a:rPr kumimoji="0" lang="en-US" sz="1800" b="0" i="0" u="none" strike="noStrike" kern="1200" cap="none" spc="0" normalizeH="0" baseline="0" noProof="0" dirty="0">
                <a:ln>
                  <a:noFill/>
                </a:ln>
                <a:solidFill>
                  <a:srgbClr val="A97EFA"/>
                </a:solidFill>
                <a:effectLst/>
                <a:uLnTx/>
                <a:uFillTx/>
                <a:latin typeface="18 VAG Rounded Light   02390" pitchFamily="2" charset="0"/>
                <a:ea typeface="+mn-ea"/>
                <a:cs typeface="+mn-cs"/>
              </a:rPr>
              <a:t>PC updated</a:t>
            </a:r>
            <a:endParaRPr lang="en-US" sz="1200" dirty="0"/>
          </a:p>
        </p:txBody>
      </p:sp>
    </p:spTree>
    <p:extLst>
      <p:ext uri="{BB962C8B-B14F-4D97-AF65-F5344CB8AC3E}">
        <p14:creationId xmlns:p14="http://schemas.microsoft.com/office/powerpoint/2010/main" val="341801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animBg="1"/>
      <p:bldP spid="9" grpId="0" animBg="1"/>
      <p:bldP spid="13" grpId="0"/>
      <p:bldP spid="15" grpId="0"/>
      <p:bldP spid="7"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a:extLst>
              <a:ext uri="{FF2B5EF4-FFF2-40B4-BE49-F238E27FC236}">
                <a16:creationId xmlns:a16="http://schemas.microsoft.com/office/drawing/2014/main" id="{6EB60654-A2F6-20B9-F370-2A414C2EEE2F}"/>
              </a:ext>
            </a:extLst>
          </p:cNvPr>
          <p:cNvPicPr>
            <a:picLocks noChangeAspect="1"/>
          </p:cNvPicPr>
          <p:nvPr/>
        </p:nvPicPr>
        <p:blipFill>
          <a:blip r:embed="rId3"/>
          <a:stretch>
            <a:fillRect/>
          </a:stretch>
        </p:blipFill>
        <p:spPr>
          <a:xfrm>
            <a:off x="4167224" y="1936201"/>
            <a:ext cx="3017520" cy="875550"/>
          </a:xfrm>
          <a:prstGeom prst="rect">
            <a:avLst/>
          </a:prstGeom>
        </p:spPr>
      </p:pic>
      <p:pic>
        <p:nvPicPr>
          <p:cNvPr id="59" name="Picture 58">
            <a:extLst>
              <a:ext uri="{FF2B5EF4-FFF2-40B4-BE49-F238E27FC236}">
                <a16:creationId xmlns:a16="http://schemas.microsoft.com/office/drawing/2014/main" id="{641E124C-329E-C5BF-F0A1-92D200E87FC5}"/>
              </a:ext>
            </a:extLst>
          </p:cNvPr>
          <p:cNvPicPr>
            <a:picLocks noChangeAspect="1"/>
          </p:cNvPicPr>
          <p:nvPr/>
        </p:nvPicPr>
        <p:blipFill>
          <a:blip r:embed="rId4"/>
          <a:stretch>
            <a:fillRect/>
          </a:stretch>
        </p:blipFill>
        <p:spPr>
          <a:xfrm>
            <a:off x="4806959" y="2886499"/>
            <a:ext cx="3017520" cy="875550"/>
          </a:xfrm>
          <a:prstGeom prst="rect">
            <a:avLst/>
          </a:prstGeom>
        </p:spPr>
      </p:pic>
      <p:pic>
        <p:nvPicPr>
          <p:cNvPr id="26" name="Picture 25">
            <a:extLst>
              <a:ext uri="{FF2B5EF4-FFF2-40B4-BE49-F238E27FC236}">
                <a16:creationId xmlns:a16="http://schemas.microsoft.com/office/drawing/2014/main" id="{8B4CF565-6B22-B14D-1F49-070D63487887}"/>
              </a:ext>
            </a:extLst>
          </p:cNvPr>
          <p:cNvPicPr>
            <a:picLocks noChangeAspect="1"/>
          </p:cNvPicPr>
          <p:nvPr/>
        </p:nvPicPr>
        <p:blipFill>
          <a:blip r:embed="rId4"/>
          <a:stretch>
            <a:fillRect/>
          </a:stretch>
        </p:blipFill>
        <p:spPr>
          <a:xfrm>
            <a:off x="6083076" y="4772825"/>
            <a:ext cx="3017520" cy="875550"/>
          </a:xfrm>
          <a:prstGeom prst="rect">
            <a:avLst/>
          </a:prstGeom>
        </p:spPr>
      </p:pic>
      <p:sp>
        <p:nvSpPr>
          <p:cNvPr id="23" name="TextBox 22">
            <a:extLst>
              <a:ext uri="{FF2B5EF4-FFF2-40B4-BE49-F238E27FC236}">
                <a16:creationId xmlns:a16="http://schemas.microsoft.com/office/drawing/2014/main" id="{E167A9FD-DA8E-D73F-ACEC-D8704ED71D24}"/>
              </a:ext>
            </a:extLst>
          </p:cNvPr>
          <p:cNvSpPr txBox="1"/>
          <p:nvPr/>
        </p:nvSpPr>
        <p:spPr>
          <a:xfrm>
            <a:off x="216779" y="2214610"/>
            <a:ext cx="4608954" cy="4196020"/>
          </a:xfrm>
          <a:prstGeom prst="rect">
            <a:avLst/>
          </a:prstGeom>
          <a:noFill/>
        </p:spPr>
        <p:txBody>
          <a:bodyPr wrap="none" rtlCol="0">
            <a:spAutoFit/>
          </a:bodyPr>
          <a:lstStyle/>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0x40 </a:t>
            </a:r>
            <a:r>
              <a:rPr lang="en-US" sz="2400" b="1" dirty="0" err="1">
                <a:solidFill>
                  <a:schemeClr val="bg1"/>
                </a:solidFill>
                <a:latin typeface="Courier New" panose="02070309020205020404" pitchFamily="49" charset="0"/>
                <a:cs typeface="Courier New" panose="02070309020205020404" pitchFamily="49" charset="0"/>
              </a:rPr>
              <a:t>beq</a:t>
            </a:r>
            <a:r>
              <a:rPr lang="en-US" sz="2400" b="1" dirty="0">
                <a:solidFill>
                  <a:schemeClr val="bg1"/>
                </a:solidFill>
                <a:latin typeface="Courier New" panose="02070309020205020404" pitchFamily="49" charset="0"/>
                <a:cs typeface="Courier New" panose="02070309020205020404" pitchFamily="49" charset="0"/>
              </a:rPr>
              <a:t> t0,t1,Label</a:t>
            </a: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0x44 sub t2,s0,t0</a:t>
            </a: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0x48 or t6,s0,t3</a:t>
            </a: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0x4c </a:t>
            </a:r>
            <a:r>
              <a:rPr lang="en-US" sz="2400" b="1" dirty="0" err="1">
                <a:solidFill>
                  <a:schemeClr val="bg1"/>
                </a:solidFill>
                <a:latin typeface="Courier New" panose="02070309020205020404" pitchFamily="49" charset="0"/>
                <a:cs typeface="Courier New" panose="02070309020205020404" pitchFamily="49" charset="0"/>
              </a:rPr>
              <a:t>xor</a:t>
            </a:r>
            <a:r>
              <a:rPr lang="en-US" sz="2400" b="1" dirty="0">
                <a:solidFill>
                  <a:schemeClr val="bg1"/>
                </a:solidFill>
                <a:latin typeface="Courier New" panose="02070309020205020404" pitchFamily="49" charset="0"/>
                <a:cs typeface="Courier New" panose="02070309020205020404" pitchFamily="49" charset="0"/>
              </a:rPr>
              <a:t> t5,t1,s0</a:t>
            </a:r>
          </a:p>
          <a:p>
            <a:pPr algn="l">
              <a:spcBef>
                <a:spcPts val="4400"/>
              </a:spcBef>
            </a:pPr>
            <a:r>
              <a:rPr lang="en-US" sz="2400" b="1" dirty="0">
                <a:solidFill>
                  <a:schemeClr val="accent4"/>
                </a:solidFill>
                <a:latin typeface="Courier New" panose="02070309020205020404" pitchFamily="49" charset="0"/>
                <a:cs typeface="Courier New" panose="02070309020205020404" pitchFamily="49" charset="0"/>
              </a:rPr>
              <a:t>0x70</a:t>
            </a:r>
            <a:r>
              <a:rPr lang="en-US" sz="2400" b="1" dirty="0">
                <a:solidFill>
                  <a:schemeClr val="bg1"/>
                </a:solidFill>
                <a:latin typeface="Courier New" panose="02070309020205020404" pitchFamily="49" charset="0"/>
                <a:cs typeface="Courier New" panose="02070309020205020404" pitchFamily="49" charset="0"/>
              </a:rPr>
              <a:t> </a:t>
            </a:r>
            <a:r>
              <a:rPr lang="en-US" sz="2400" b="1" dirty="0" err="1">
                <a:solidFill>
                  <a:schemeClr val="bg1"/>
                </a:solidFill>
                <a:latin typeface="Courier New" panose="02070309020205020404" pitchFamily="49" charset="0"/>
                <a:cs typeface="Courier New" panose="02070309020205020404" pitchFamily="49" charset="0"/>
              </a:rPr>
              <a:t>sw</a:t>
            </a:r>
            <a:r>
              <a:rPr lang="en-US" sz="2400" b="1" dirty="0">
                <a:solidFill>
                  <a:schemeClr val="bg1"/>
                </a:solidFill>
                <a:latin typeface="Courier New" panose="02070309020205020404" pitchFamily="49" charset="0"/>
                <a:cs typeface="Courier New" panose="02070309020205020404" pitchFamily="49" charset="0"/>
              </a:rPr>
              <a:t> s0,8(t3) </a:t>
            </a:r>
            <a:r>
              <a:rPr lang="en-US" sz="2400" b="1" dirty="0">
                <a:solidFill>
                  <a:schemeClr val="tx1">
                    <a:lumMod val="50000"/>
                    <a:lumOff val="50000"/>
                  </a:schemeClr>
                </a:solidFill>
                <a:latin typeface="Courier New" panose="02070309020205020404" pitchFamily="49" charset="0"/>
                <a:cs typeface="Courier New" panose="02070309020205020404" pitchFamily="49" charset="0"/>
              </a:rPr>
              <a:t># Label</a:t>
            </a:r>
          </a:p>
        </p:txBody>
      </p:sp>
      <p:sp>
        <p:nvSpPr>
          <p:cNvPr id="2" name="Title 1">
            <a:extLst>
              <a:ext uri="{FF2B5EF4-FFF2-40B4-BE49-F238E27FC236}">
                <a16:creationId xmlns:a16="http://schemas.microsoft.com/office/drawing/2014/main" id="{DEFFDD7C-ADC3-24D5-0824-609AFB30552C}"/>
              </a:ext>
            </a:extLst>
          </p:cNvPr>
          <p:cNvSpPr>
            <a:spLocks noGrp="1"/>
          </p:cNvSpPr>
          <p:nvPr>
            <p:ph type="title"/>
          </p:nvPr>
        </p:nvSpPr>
        <p:spPr>
          <a:xfrm>
            <a:off x="1104900" y="76199"/>
            <a:ext cx="11087099" cy="768096"/>
          </a:xfrm>
        </p:spPr>
        <p:txBody>
          <a:bodyPr>
            <a:normAutofit/>
          </a:bodyPr>
          <a:lstStyle/>
          <a:p>
            <a:r>
              <a:rPr lang="en-US" dirty="0"/>
              <a:t>Kill Instructions after Branch (If Taken)</a:t>
            </a:r>
          </a:p>
        </p:txBody>
      </p:sp>
      <p:pic>
        <p:nvPicPr>
          <p:cNvPr id="6" name="Picture 5">
            <a:extLst>
              <a:ext uri="{FF2B5EF4-FFF2-40B4-BE49-F238E27FC236}">
                <a16:creationId xmlns:a16="http://schemas.microsoft.com/office/drawing/2014/main" id="{E5A97996-57AB-981C-C2E9-18549302F485}"/>
              </a:ext>
            </a:extLst>
          </p:cNvPr>
          <p:cNvPicPr>
            <a:picLocks noChangeAspect="1"/>
          </p:cNvPicPr>
          <p:nvPr/>
        </p:nvPicPr>
        <p:blipFill>
          <a:blip r:embed="rId4"/>
          <a:stretch>
            <a:fillRect/>
          </a:stretch>
        </p:blipFill>
        <p:spPr>
          <a:xfrm>
            <a:off x="5424942" y="3853969"/>
            <a:ext cx="3017520" cy="875550"/>
          </a:xfrm>
          <a:prstGeom prst="rect">
            <a:avLst/>
          </a:prstGeom>
        </p:spPr>
      </p:pic>
      <p:sp>
        <p:nvSpPr>
          <p:cNvPr id="12" name="Rectangle 11">
            <a:extLst>
              <a:ext uri="{FF2B5EF4-FFF2-40B4-BE49-F238E27FC236}">
                <a16:creationId xmlns:a16="http://schemas.microsoft.com/office/drawing/2014/main" id="{01C4E020-5613-DF7D-EB64-99E0C22F1C4F}"/>
              </a:ext>
            </a:extLst>
          </p:cNvPr>
          <p:cNvSpPr/>
          <p:nvPr/>
        </p:nvSpPr>
        <p:spPr>
          <a:xfrm>
            <a:off x="5920920" y="1987000"/>
            <a:ext cx="687650" cy="883589"/>
          </a:xfrm>
          <a:prstGeom prst="rect">
            <a:avLst/>
          </a:prstGeom>
          <a:noFill/>
          <a:ln w="5715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31" name="Right Brace 30">
            <a:extLst>
              <a:ext uri="{FF2B5EF4-FFF2-40B4-BE49-F238E27FC236}">
                <a16:creationId xmlns:a16="http://schemas.microsoft.com/office/drawing/2014/main" id="{9B684EB8-A85A-3B41-D448-DD692CD0E0A8}"/>
              </a:ext>
            </a:extLst>
          </p:cNvPr>
          <p:cNvSpPr/>
          <p:nvPr/>
        </p:nvSpPr>
        <p:spPr>
          <a:xfrm>
            <a:off x="9415913" y="2887342"/>
            <a:ext cx="257253" cy="2714291"/>
          </a:xfrm>
          <a:prstGeom prst="rightBrace">
            <a:avLst>
              <a:gd name="adj1" fmla="val 8333"/>
              <a:gd name="adj2" fmla="val 22628"/>
            </a:avLst>
          </a:prstGeom>
          <a:ln w="28575">
            <a:solidFill>
              <a:schemeClr val="accent4"/>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CDA3AE04-66C1-ABA8-BDFA-91F7AFD4090C}"/>
              </a:ext>
            </a:extLst>
          </p:cNvPr>
          <p:cNvSpPr txBox="1"/>
          <p:nvPr/>
        </p:nvSpPr>
        <p:spPr>
          <a:xfrm>
            <a:off x="9741393" y="2886499"/>
            <a:ext cx="2308721" cy="1938992"/>
          </a:xfrm>
          <a:prstGeom prst="rect">
            <a:avLst/>
          </a:prstGeom>
          <a:noFill/>
          <a:ln>
            <a:noFill/>
          </a:ln>
        </p:spPr>
        <p:txBody>
          <a:bodyPr wrap="square" rtlCol="0">
            <a:spAutoFit/>
          </a:bodyPr>
          <a:lstStyle/>
          <a:p>
            <a:pPr algn="l"/>
            <a:r>
              <a:rPr lang="en-US" sz="2400" dirty="0">
                <a:solidFill>
                  <a:schemeClr val="accent4"/>
                </a:solidFill>
                <a:latin typeface="18 VAG Rounded Light   02390" pitchFamily="2" charset="0"/>
              </a:rPr>
              <a:t>Flush pipeline by converting incorrect instructions to </a:t>
            </a:r>
            <a:r>
              <a:rPr lang="en-US" sz="2400" dirty="0" err="1">
                <a:solidFill>
                  <a:schemeClr val="accent4"/>
                </a:solidFill>
                <a:latin typeface="18 VAG Rounded Light   02390" pitchFamily="2" charset="0"/>
              </a:rPr>
              <a:t>nops</a:t>
            </a:r>
            <a:r>
              <a:rPr lang="en-US" sz="2400" dirty="0">
                <a:solidFill>
                  <a:schemeClr val="accent4"/>
                </a:solidFill>
                <a:latin typeface="18 VAG Rounded Light   02390" pitchFamily="2" charset="0"/>
              </a:rPr>
              <a:t>.</a:t>
            </a:r>
            <a:endParaRPr lang="en-US" sz="2000" dirty="0">
              <a:solidFill>
                <a:schemeClr val="accent4"/>
              </a:solidFill>
              <a:latin typeface="18 VAG Rounded Light   02390" pitchFamily="2" charset="0"/>
            </a:endParaRPr>
          </a:p>
        </p:txBody>
      </p:sp>
      <p:pic>
        <p:nvPicPr>
          <p:cNvPr id="58" name="Picture 57">
            <a:extLst>
              <a:ext uri="{FF2B5EF4-FFF2-40B4-BE49-F238E27FC236}">
                <a16:creationId xmlns:a16="http://schemas.microsoft.com/office/drawing/2014/main" id="{C3B8C6B8-7087-1072-A7AC-77DCCBE58C73}"/>
              </a:ext>
            </a:extLst>
          </p:cNvPr>
          <p:cNvPicPr>
            <a:picLocks noChangeAspect="1"/>
          </p:cNvPicPr>
          <p:nvPr/>
        </p:nvPicPr>
        <p:blipFill>
          <a:blip r:embed="rId5"/>
          <a:stretch>
            <a:fillRect/>
          </a:stretch>
        </p:blipFill>
        <p:spPr>
          <a:xfrm>
            <a:off x="6723873" y="5600790"/>
            <a:ext cx="3017520" cy="875550"/>
          </a:xfrm>
          <a:prstGeom prst="rect">
            <a:avLst/>
          </a:prstGeom>
        </p:spPr>
      </p:pic>
      <p:grpSp>
        <p:nvGrpSpPr>
          <p:cNvPr id="60" name="Group 59">
            <a:extLst>
              <a:ext uri="{FF2B5EF4-FFF2-40B4-BE49-F238E27FC236}">
                <a16:creationId xmlns:a16="http://schemas.microsoft.com/office/drawing/2014/main" id="{A6C5ACE1-7F50-474F-39A4-8B27A9247DF0}"/>
              </a:ext>
            </a:extLst>
          </p:cNvPr>
          <p:cNvGrpSpPr/>
          <p:nvPr/>
        </p:nvGrpSpPr>
        <p:grpSpPr>
          <a:xfrm>
            <a:off x="6083076" y="4051917"/>
            <a:ext cx="2469799" cy="701000"/>
            <a:chOff x="4604516" y="3545800"/>
            <a:chExt cx="2469799" cy="701000"/>
          </a:xfrm>
        </p:grpSpPr>
        <p:sp>
          <p:nvSpPr>
            <p:cNvPr id="61" name="Cloud 60">
              <a:extLst>
                <a:ext uri="{FF2B5EF4-FFF2-40B4-BE49-F238E27FC236}">
                  <a16:creationId xmlns:a16="http://schemas.microsoft.com/office/drawing/2014/main" id="{DDA0BD60-4768-C4F4-2714-9273AD2B631B}"/>
                </a:ext>
              </a:extLst>
            </p:cNvPr>
            <p:cNvSpPr/>
            <p:nvPr/>
          </p:nvSpPr>
          <p:spPr>
            <a:xfrm>
              <a:off x="4604516" y="3545800"/>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sp>
          <p:nvSpPr>
            <p:cNvPr id="62" name="Cloud 61">
              <a:extLst>
                <a:ext uri="{FF2B5EF4-FFF2-40B4-BE49-F238E27FC236}">
                  <a16:creationId xmlns:a16="http://schemas.microsoft.com/office/drawing/2014/main" id="{CF827E91-2FD4-6FAA-838C-039FACA93D09}"/>
                </a:ext>
              </a:extLst>
            </p:cNvPr>
            <p:cNvSpPr/>
            <p:nvPr/>
          </p:nvSpPr>
          <p:spPr>
            <a:xfrm>
              <a:off x="5240439" y="3545800"/>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sp>
          <p:nvSpPr>
            <p:cNvPr id="63" name="Cloud 62">
              <a:extLst>
                <a:ext uri="{FF2B5EF4-FFF2-40B4-BE49-F238E27FC236}">
                  <a16:creationId xmlns:a16="http://schemas.microsoft.com/office/drawing/2014/main" id="{0DFE5ADA-B3D7-9691-C327-8002FF447853}"/>
                </a:ext>
              </a:extLst>
            </p:cNvPr>
            <p:cNvSpPr/>
            <p:nvPr/>
          </p:nvSpPr>
          <p:spPr>
            <a:xfrm>
              <a:off x="5876362" y="3545800"/>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sp>
          <p:nvSpPr>
            <p:cNvPr id="64" name="Cloud 63">
              <a:extLst>
                <a:ext uri="{FF2B5EF4-FFF2-40B4-BE49-F238E27FC236}">
                  <a16:creationId xmlns:a16="http://schemas.microsoft.com/office/drawing/2014/main" id="{B6558082-30A3-62BC-CD99-322CBDAAF1CC}"/>
                </a:ext>
              </a:extLst>
            </p:cNvPr>
            <p:cNvSpPr/>
            <p:nvPr/>
          </p:nvSpPr>
          <p:spPr>
            <a:xfrm>
              <a:off x="6512286" y="3545800"/>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grpSp>
      <p:grpSp>
        <p:nvGrpSpPr>
          <p:cNvPr id="65" name="Group 64">
            <a:extLst>
              <a:ext uri="{FF2B5EF4-FFF2-40B4-BE49-F238E27FC236}">
                <a16:creationId xmlns:a16="http://schemas.microsoft.com/office/drawing/2014/main" id="{B874DB8B-7FE6-F50E-5B31-E64940EA3C83}"/>
              </a:ext>
            </a:extLst>
          </p:cNvPr>
          <p:cNvGrpSpPr/>
          <p:nvPr/>
        </p:nvGrpSpPr>
        <p:grpSpPr>
          <a:xfrm>
            <a:off x="6058830" y="3078500"/>
            <a:ext cx="1833876" cy="701000"/>
            <a:chOff x="5240439" y="3545800"/>
            <a:chExt cx="1833876" cy="701000"/>
          </a:xfrm>
        </p:grpSpPr>
        <p:sp>
          <p:nvSpPr>
            <p:cNvPr id="66" name="Cloud 65">
              <a:extLst>
                <a:ext uri="{FF2B5EF4-FFF2-40B4-BE49-F238E27FC236}">
                  <a16:creationId xmlns:a16="http://schemas.microsoft.com/office/drawing/2014/main" id="{2D619734-9FBC-0CB5-9F16-5000BC1EC5B4}"/>
                </a:ext>
              </a:extLst>
            </p:cNvPr>
            <p:cNvSpPr/>
            <p:nvPr/>
          </p:nvSpPr>
          <p:spPr>
            <a:xfrm>
              <a:off x="5240439" y="3545800"/>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sp>
          <p:nvSpPr>
            <p:cNvPr id="67" name="Cloud 66">
              <a:extLst>
                <a:ext uri="{FF2B5EF4-FFF2-40B4-BE49-F238E27FC236}">
                  <a16:creationId xmlns:a16="http://schemas.microsoft.com/office/drawing/2014/main" id="{A8EAE2B0-F3D3-71F3-B615-07A266F99002}"/>
                </a:ext>
              </a:extLst>
            </p:cNvPr>
            <p:cNvSpPr/>
            <p:nvPr/>
          </p:nvSpPr>
          <p:spPr>
            <a:xfrm>
              <a:off x="5876362" y="3545800"/>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sp>
          <p:nvSpPr>
            <p:cNvPr id="68" name="Cloud 67">
              <a:extLst>
                <a:ext uri="{FF2B5EF4-FFF2-40B4-BE49-F238E27FC236}">
                  <a16:creationId xmlns:a16="http://schemas.microsoft.com/office/drawing/2014/main" id="{F7918487-009C-38D0-BFA3-D6BF195C37FD}"/>
                </a:ext>
              </a:extLst>
            </p:cNvPr>
            <p:cNvSpPr/>
            <p:nvPr/>
          </p:nvSpPr>
          <p:spPr>
            <a:xfrm>
              <a:off x="6512286" y="3545800"/>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grpSp>
      <p:grpSp>
        <p:nvGrpSpPr>
          <p:cNvPr id="69" name="Group 68">
            <a:extLst>
              <a:ext uri="{FF2B5EF4-FFF2-40B4-BE49-F238E27FC236}">
                <a16:creationId xmlns:a16="http://schemas.microsoft.com/office/drawing/2014/main" id="{1B5DEF25-DD3B-67FA-99CD-25C7D8DC2619}"/>
              </a:ext>
            </a:extLst>
          </p:cNvPr>
          <p:cNvGrpSpPr/>
          <p:nvPr/>
        </p:nvGrpSpPr>
        <p:grpSpPr>
          <a:xfrm>
            <a:off x="6083076" y="4973748"/>
            <a:ext cx="3105722" cy="701000"/>
            <a:chOff x="6083076" y="4973748"/>
            <a:chExt cx="3105722" cy="701000"/>
          </a:xfrm>
        </p:grpSpPr>
        <p:grpSp>
          <p:nvGrpSpPr>
            <p:cNvPr id="70" name="Group 69">
              <a:extLst>
                <a:ext uri="{FF2B5EF4-FFF2-40B4-BE49-F238E27FC236}">
                  <a16:creationId xmlns:a16="http://schemas.microsoft.com/office/drawing/2014/main" id="{A96F9370-9117-7EA6-72FF-F9BE0C98D84C}"/>
                </a:ext>
              </a:extLst>
            </p:cNvPr>
            <p:cNvGrpSpPr/>
            <p:nvPr/>
          </p:nvGrpSpPr>
          <p:grpSpPr>
            <a:xfrm>
              <a:off x="6718999" y="4973748"/>
              <a:ext cx="2469799" cy="701000"/>
              <a:chOff x="4604516" y="3545800"/>
              <a:chExt cx="2469799" cy="701000"/>
            </a:xfrm>
          </p:grpSpPr>
          <p:sp>
            <p:nvSpPr>
              <p:cNvPr id="72" name="Cloud 71">
                <a:extLst>
                  <a:ext uri="{FF2B5EF4-FFF2-40B4-BE49-F238E27FC236}">
                    <a16:creationId xmlns:a16="http://schemas.microsoft.com/office/drawing/2014/main" id="{C68120E1-0516-6F55-E197-944464D33FAC}"/>
                  </a:ext>
                </a:extLst>
              </p:cNvPr>
              <p:cNvSpPr/>
              <p:nvPr/>
            </p:nvSpPr>
            <p:spPr>
              <a:xfrm>
                <a:off x="4604516" y="3545800"/>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sp>
            <p:nvSpPr>
              <p:cNvPr id="73" name="Cloud 72">
                <a:extLst>
                  <a:ext uri="{FF2B5EF4-FFF2-40B4-BE49-F238E27FC236}">
                    <a16:creationId xmlns:a16="http://schemas.microsoft.com/office/drawing/2014/main" id="{6A24C067-5630-E6EA-0457-C69334F59065}"/>
                  </a:ext>
                </a:extLst>
              </p:cNvPr>
              <p:cNvSpPr/>
              <p:nvPr/>
            </p:nvSpPr>
            <p:spPr>
              <a:xfrm>
                <a:off x="5240439" y="3545800"/>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sp>
            <p:nvSpPr>
              <p:cNvPr id="74" name="Cloud 73">
                <a:extLst>
                  <a:ext uri="{FF2B5EF4-FFF2-40B4-BE49-F238E27FC236}">
                    <a16:creationId xmlns:a16="http://schemas.microsoft.com/office/drawing/2014/main" id="{431B1AB1-12BF-CC4E-7327-BB98117323CD}"/>
                  </a:ext>
                </a:extLst>
              </p:cNvPr>
              <p:cNvSpPr/>
              <p:nvPr/>
            </p:nvSpPr>
            <p:spPr>
              <a:xfrm>
                <a:off x="5876362" y="3545800"/>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sp>
            <p:nvSpPr>
              <p:cNvPr id="75" name="Cloud 74">
                <a:extLst>
                  <a:ext uri="{FF2B5EF4-FFF2-40B4-BE49-F238E27FC236}">
                    <a16:creationId xmlns:a16="http://schemas.microsoft.com/office/drawing/2014/main" id="{C356D32E-24C3-E5E7-76B4-8CDE74183CE9}"/>
                  </a:ext>
                </a:extLst>
              </p:cNvPr>
              <p:cNvSpPr/>
              <p:nvPr/>
            </p:nvSpPr>
            <p:spPr>
              <a:xfrm>
                <a:off x="6512286" y="3545800"/>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grpSp>
        <p:sp>
          <p:nvSpPr>
            <p:cNvPr id="71" name="Cloud 70">
              <a:extLst>
                <a:ext uri="{FF2B5EF4-FFF2-40B4-BE49-F238E27FC236}">
                  <a16:creationId xmlns:a16="http://schemas.microsoft.com/office/drawing/2014/main" id="{31BAC332-0BB2-404A-CD85-9B5B3509AD55}"/>
                </a:ext>
              </a:extLst>
            </p:cNvPr>
            <p:cNvSpPr/>
            <p:nvPr/>
          </p:nvSpPr>
          <p:spPr>
            <a:xfrm>
              <a:off x="6083076" y="4973748"/>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grpSp>
      <p:sp>
        <p:nvSpPr>
          <p:cNvPr id="3" name="TextBox 2">
            <a:extLst>
              <a:ext uri="{FF2B5EF4-FFF2-40B4-BE49-F238E27FC236}">
                <a16:creationId xmlns:a16="http://schemas.microsoft.com/office/drawing/2014/main" id="{F2FF1326-F0A8-7CED-6B9A-4BA7D9B226CB}"/>
              </a:ext>
            </a:extLst>
          </p:cNvPr>
          <p:cNvSpPr txBox="1"/>
          <p:nvPr/>
        </p:nvSpPr>
        <p:spPr>
          <a:xfrm>
            <a:off x="9875243" y="5695032"/>
            <a:ext cx="2316758" cy="1015663"/>
          </a:xfrm>
          <a:prstGeom prst="rect">
            <a:avLst/>
          </a:prstGeom>
          <a:noFill/>
          <a:ln>
            <a:noFill/>
          </a:ln>
        </p:spPr>
        <p:txBody>
          <a:bodyPr wrap="square" rtlCol="0">
            <a:spAutoFit/>
          </a:bodyPr>
          <a:lstStyle/>
          <a:p>
            <a:pPr algn="l"/>
            <a:r>
              <a:rPr lang="en-US" sz="2000" dirty="0">
                <a:solidFill>
                  <a:schemeClr val="accent6"/>
                </a:solidFill>
                <a:latin typeface="18 VAG Rounded Light   02390" pitchFamily="2" charset="0"/>
              </a:rPr>
              <a:t>PC updated, correct instruction</a:t>
            </a:r>
            <a:br>
              <a:rPr lang="en-US" sz="2000" dirty="0">
                <a:solidFill>
                  <a:schemeClr val="accent6"/>
                </a:solidFill>
                <a:latin typeface="18 VAG Rounded Light   02390" pitchFamily="2" charset="0"/>
              </a:rPr>
            </a:br>
            <a:r>
              <a:rPr lang="en-US" sz="2000" dirty="0">
                <a:solidFill>
                  <a:schemeClr val="accent6"/>
                </a:solidFill>
                <a:latin typeface="18 VAG Rounded Light   02390" pitchFamily="2" charset="0"/>
              </a:rPr>
              <a:t>loaded</a:t>
            </a:r>
          </a:p>
        </p:txBody>
      </p:sp>
    </p:spTree>
    <p:extLst>
      <p:ext uri="{BB962C8B-B14F-4D97-AF65-F5344CB8AC3E}">
        <p14:creationId xmlns:p14="http://schemas.microsoft.com/office/powerpoint/2010/main" val="27567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36EF3-08ED-72B7-53CB-193B0AFAF302}"/>
              </a:ext>
            </a:extLst>
          </p:cNvPr>
          <p:cNvSpPr>
            <a:spLocks noGrp="1"/>
          </p:cNvSpPr>
          <p:nvPr>
            <p:ph type="title"/>
          </p:nvPr>
        </p:nvSpPr>
        <p:spPr/>
        <p:txBody>
          <a:bodyPr>
            <a:normAutofit/>
          </a:bodyPr>
          <a:lstStyle/>
          <a:p>
            <a:r>
              <a:rPr lang="en-US" dirty="0"/>
              <a:t>Branch Prediction to Reduce Penalties</a:t>
            </a:r>
          </a:p>
        </p:txBody>
      </p:sp>
      <p:sp>
        <p:nvSpPr>
          <p:cNvPr id="3" name="Content Placeholder 2">
            <a:extLst>
              <a:ext uri="{FF2B5EF4-FFF2-40B4-BE49-F238E27FC236}">
                <a16:creationId xmlns:a16="http://schemas.microsoft.com/office/drawing/2014/main" id="{EA931A09-1C26-F0AC-10F0-CF144D948B7A}"/>
              </a:ext>
            </a:extLst>
          </p:cNvPr>
          <p:cNvSpPr>
            <a:spLocks noGrp="1"/>
          </p:cNvSpPr>
          <p:nvPr>
            <p:ph idx="1"/>
          </p:nvPr>
        </p:nvSpPr>
        <p:spPr>
          <a:xfrm>
            <a:off x="288412" y="916710"/>
            <a:ext cx="11903587" cy="5287965"/>
          </a:xfrm>
        </p:spPr>
        <p:txBody>
          <a:bodyPr>
            <a:noAutofit/>
          </a:bodyPr>
          <a:lstStyle/>
          <a:p>
            <a:r>
              <a:rPr lang="en-US" sz="3200" dirty="0"/>
              <a:t>Every taken branch in the simple RV32I pipeline</a:t>
            </a:r>
            <a:br>
              <a:rPr lang="en-US" sz="3200" dirty="0"/>
            </a:br>
            <a:r>
              <a:rPr lang="en-US" sz="3200" dirty="0"/>
              <a:t>costs </a:t>
            </a:r>
            <a:r>
              <a:rPr lang="en-US" sz="3200" b="0" dirty="0">
                <a:solidFill>
                  <a:schemeClr val="accent4"/>
                </a:solidFill>
                <a:latin typeface="18 VAG Rounded Light   02390" pitchFamily="2" charset="0"/>
              </a:rPr>
              <a:t>3 clock cycles</a:t>
            </a:r>
            <a:r>
              <a:rPr lang="en-US" sz="3200" dirty="0"/>
              <a:t>.</a:t>
            </a:r>
          </a:p>
          <a:p>
            <a:pPr lvl="1"/>
            <a:r>
              <a:rPr lang="en-US" sz="2800" dirty="0"/>
              <a:t>Note if branch is not taken, then pipeline is not stalled; the correct instructions are correctly fetched sequentially after the branch instruction.</a:t>
            </a:r>
          </a:p>
          <a:p>
            <a:pPr lvl="1"/>
            <a:r>
              <a:rPr lang="en-US" sz="2800" dirty="0"/>
              <a:t>(See textbook for an </a:t>
            </a:r>
            <a:r>
              <a:rPr lang="en-US" sz="2800" i="1" dirty="0">
                <a:solidFill>
                  <a:schemeClr val="accent1"/>
                </a:solidFill>
              </a:rPr>
              <a:t>out of scope</a:t>
            </a:r>
            <a:r>
              <a:rPr lang="en-US" sz="2800" dirty="0"/>
              <a:t> hardware cost improvement.)</a:t>
            </a:r>
            <a:endParaRPr lang="en-US" dirty="0"/>
          </a:p>
          <a:p>
            <a:r>
              <a:rPr lang="en-US" sz="3200" dirty="0"/>
              <a:t>We can improve the CPU performance </a:t>
            </a:r>
            <a:r>
              <a:rPr lang="en-US" sz="3200" b="0" dirty="0">
                <a:solidFill>
                  <a:schemeClr val="accent4"/>
                </a:solidFill>
                <a:latin typeface="18 VAG Rounded Light   02390" pitchFamily="2" charset="0"/>
              </a:rPr>
              <a:t>on average</a:t>
            </a:r>
            <a:r>
              <a:rPr lang="en-US" sz="3200" dirty="0"/>
              <a:t> through </a:t>
            </a:r>
            <a:r>
              <a:rPr lang="en-US" sz="3200" b="0" dirty="0">
                <a:solidFill>
                  <a:schemeClr val="accent4"/>
                </a:solidFill>
                <a:latin typeface="18 VAG Rounded Light   02390" pitchFamily="2" charset="0"/>
              </a:rPr>
              <a:t>branch prediction</a:t>
            </a:r>
            <a:r>
              <a:rPr lang="en-US" sz="3200" dirty="0"/>
              <a:t>.</a:t>
            </a:r>
          </a:p>
          <a:p>
            <a:pPr lvl="1"/>
            <a:r>
              <a:rPr lang="en-US" sz="2800" dirty="0"/>
              <a:t>Early in the pipeline, guess which way branches will go.</a:t>
            </a:r>
          </a:p>
          <a:p>
            <a:pPr lvl="1"/>
            <a:r>
              <a:rPr lang="en-US" sz="2800" dirty="0"/>
              <a:t>Flush pipeline if branch prediction was incorrect.</a:t>
            </a:r>
          </a:p>
        </p:txBody>
      </p:sp>
    </p:spTree>
    <p:extLst>
      <p:ext uri="{BB962C8B-B14F-4D97-AF65-F5344CB8AC3E}">
        <p14:creationId xmlns:p14="http://schemas.microsoft.com/office/powerpoint/2010/main" val="201850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167A9FD-DA8E-D73F-ACEC-D8704ED71D24}"/>
              </a:ext>
            </a:extLst>
          </p:cNvPr>
          <p:cNvSpPr txBox="1"/>
          <p:nvPr/>
        </p:nvSpPr>
        <p:spPr>
          <a:xfrm>
            <a:off x="216779" y="1800260"/>
            <a:ext cx="3871573" cy="4196020"/>
          </a:xfrm>
          <a:prstGeom prst="rect">
            <a:avLst/>
          </a:prstGeom>
          <a:noFill/>
        </p:spPr>
        <p:txBody>
          <a:bodyPr wrap="none" rtlCol="0">
            <a:spAutoFit/>
          </a:bodyPr>
          <a:lstStyle/>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0x40 </a:t>
            </a:r>
            <a:r>
              <a:rPr lang="en-US" sz="2400" b="1" dirty="0" err="1">
                <a:solidFill>
                  <a:schemeClr val="bg1"/>
                </a:solidFill>
                <a:latin typeface="Courier New" panose="02070309020205020404" pitchFamily="49" charset="0"/>
                <a:cs typeface="Courier New" panose="02070309020205020404" pitchFamily="49" charset="0"/>
              </a:rPr>
              <a:t>beq</a:t>
            </a:r>
            <a:r>
              <a:rPr lang="en-US" sz="2400" b="1" dirty="0">
                <a:solidFill>
                  <a:schemeClr val="bg1"/>
                </a:solidFill>
                <a:latin typeface="Courier New" panose="02070309020205020404" pitchFamily="49" charset="0"/>
                <a:cs typeface="Courier New" panose="02070309020205020404" pitchFamily="49" charset="0"/>
              </a:rPr>
              <a:t> t0,t1,Label</a:t>
            </a: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0x44 sub t2,s0,t0</a:t>
            </a: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0x48 or t6,s0,t3</a:t>
            </a: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0x4c </a:t>
            </a:r>
            <a:r>
              <a:rPr lang="en-US" sz="2400" b="1" dirty="0" err="1">
                <a:solidFill>
                  <a:schemeClr val="bg1"/>
                </a:solidFill>
                <a:latin typeface="Courier New" panose="02070309020205020404" pitchFamily="49" charset="0"/>
                <a:cs typeface="Courier New" panose="02070309020205020404" pitchFamily="49" charset="0"/>
              </a:rPr>
              <a:t>xor</a:t>
            </a:r>
            <a:r>
              <a:rPr lang="en-US" sz="2400" b="1" dirty="0">
                <a:solidFill>
                  <a:schemeClr val="bg1"/>
                </a:solidFill>
                <a:latin typeface="Courier New" panose="02070309020205020404" pitchFamily="49" charset="0"/>
                <a:cs typeface="Courier New" panose="02070309020205020404" pitchFamily="49" charset="0"/>
              </a:rPr>
              <a:t> t5,t1,s0</a:t>
            </a:r>
          </a:p>
          <a:p>
            <a:pPr algn="l">
              <a:spcBef>
                <a:spcPts val="4400"/>
              </a:spcBef>
            </a:pPr>
            <a:r>
              <a:rPr lang="en-US" sz="2400" b="1" dirty="0">
                <a:solidFill>
                  <a:schemeClr val="accent1"/>
                </a:solidFill>
                <a:latin typeface="Courier New" panose="02070309020205020404" pitchFamily="49" charset="0"/>
                <a:cs typeface="Courier New" panose="02070309020205020404" pitchFamily="49" charset="0"/>
              </a:rPr>
              <a:t>0x50</a:t>
            </a:r>
            <a:r>
              <a:rPr lang="en-US" sz="2400" b="1" dirty="0">
                <a:solidFill>
                  <a:schemeClr val="bg1"/>
                </a:solidFill>
                <a:latin typeface="Courier New" panose="02070309020205020404" pitchFamily="49" charset="0"/>
                <a:cs typeface="Courier New" panose="02070309020205020404" pitchFamily="49" charset="0"/>
              </a:rPr>
              <a:t> add t2,s0,s0</a:t>
            </a:r>
            <a:endParaRPr lang="en-US" sz="2400" b="1" dirty="0">
              <a:solidFill>
                <a:schemeClr val="tx1">
                  <a:lumMod val="50000"/>
                  <a:lumOff val="50000"/>
                </a:schemeClr>
              </a:solidFill>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DEFFDD7C-ADC3-24D5-0824-609AFB30552C}"/>
              </a:ext>
            </a:extLst>
          </p:cNvPr>
          <p:cNvSpPr>
            <a:spLocks noGrp="1"/>
          </p:cNvSpPr>
          <p:nvPr>
            <p:ph type="title"/>
          </p:nvPr>
        </p:nvSpPr>
        <p:spPr>
          <a:xfrm>
            <a:off x="1104900" y="76199"/>
            <a:ext cx="11087099" cy="768096"/>
          </a:xfrm>
        </p:spPr>
        <p:txBody>
          <a:bodyPr>
            <a:normAutofit/>
          </a:bodyPr>
          <a:lstStyle/>
          <a:p>
            <a:r>
              <a:rPr lang="en-US" dirty="0"/>
              <a:t>Naïve Predictor: </a:t>
            </a:r>
            <a:r>
              <a:rPr lang="en-US" i="1" dirty="0"/>
              <a:t>Don’t</a:t>
            </a:r>
            <a:r>
              <a:rPr lang="en-US" dirty="0"/>
              <a:t> </a:t>
            </a:r>
            <a:r>
              <a:rPr lang="en-US" i="1" dirty="0"/>
              <a:t>Take</a:t>
            </a:r>
            <a:r>
              <a:rPr lang="en-US" dirty="0"/>
              <a:t> Branch</a:t>
            </a:r>
          </a:p>
        </p:txBody>
      </p:sp>
      <p:sp>
        <p:nvSpPr>
          <p:cNvPr id="5" name="TextBox 4">
            <a:extLst>
              <a:ext uri="{FF2B5EF4-FFF2-40B4-BE49-F238E27FC236}">
                <a16:creationId xmlns:a16="http://schemas.microsoft.com/office/drawing/2014/main" id="{2D460085-9AA3-1AC7-8F18-D2191BB2EA5B}"/>
              </a:ext>
            </a:extLst>
          </p:cNvPr>
          <p:cNvSpPr txBox="1"/>
          <p:nvPr/>
        </p:nvSpPr>
        <p:spPr>
          <a:xfrm>
            <a:off x="8543086" y="948829"/>
            <a:ext cx="3265904" cy="2246769"/>
          </a:xfrm>
          <a:prstGeom prst="rect">
            <a:avLst/>
          </a:prstGeom>
          <a:noFill/>
        </p:spPr>
        <p:txBody>
          <a:bodyPr wrap="square" rtlCol="0">
            <a:spAutoFit/>
          </a:bodyPr>
          <a:lstStyle/>
          <a:p>
            <a:pPr marL="84664" marR="0" lvl="0" algn="r" defTabSz="914377" rtl="0" eaLnBrk="1" fontAlgn="auto" latinLnBrk="0" hangingPunct="1">
              <a:lnSpc>
                <a:spcPct val="100000"/>
              </a:lnSpc>
              <a:spcBef>
                <a:spcPts val="1000"/>
              </a:spcBef>
              <a:spcAft>
                <a:spcPts val="0"/>
              </a:spcAft>
              <a:buClrTx/>
              <a:buSzPct val="95000"/>
              <a:tabLst/>
              <a:defRPr/>
            </a:pPr>
            <a:r>
              <a:rPr kumimoji="0" lang="en-US" sz="2800" b="1" i="0" u="none" strike="noStrike" kern="1200" cap="none" spc="0" normalizeH="0" baseline="0" noProof="0" dirty="0">
                <a:ln>
                  <a:noFill/>
                </a:ln>
                <a:solidFill>
                  <a:srgbClr val="FFFFFF">
                    <a:alpha val="99000"/>
                  </a:srgbClr>
                </a:solidFill>
                <a:effectLst/>
                <a:uLnTx/>
                <a:uFillTx/>
                <a:latin typeface="18 VAG Rounded Bold   07390" pitchFamily="2" charset="0"/>
                <a:ea typeface="+mn-ea"/>
                <a:cs typeface="+mn-cs"/>
              </a:rPr>
              <a:t>The simple RV32I pipeline effectively always “predicts” that branches are </a:t>
            </a:r>
            <a:r>
              <a:rPr kumimoji="0" lang="en-US" sz="2800" b="0" i="1" u="none" strike="noStrike" kern="1200" cap="none" spc="0" normalizeH="0" baseline="0" noProof="0" dirty="0">
                <a:ln>
                  <a:noFill/>
                </a:ln>
                <a:solidFill>
                  <a:srgbClr val="D9E056">
                    <a:alpha val="99000"/>
                  </a:srgbClr>
                </a:solidFill>
                <a:effectLst/>
                <a:uLnTx/>
                <a:uFillTx/>
                <a:latin typeface="18 VAG Rounded Light   02390" pitchFamily="2" charset="0"/>
                <a:ea typeface="+mn-ea"/>
                <a:cs typeface="+mn-cs"/>
              </a:rPr>
              <a:t>not taken</a:t>
            </a:r>
            <a:r>
              <a:rPr kumimoji="0" lang="en-US" sz="2800" b="1" i="0" u="none" strike="noStrike" kern="1200" cap="none" spc="0" normalizeH="0" baseline="0" noProof="0" dirty="0">
                <a:ln>
                  <a:noFill/>
                </a:ln>
                <a:solidFill>
                  <a:srgbClr val="FFFFFF">
                    <a:alpha val="99000"/>
                  </a:srgbClr>
                </a:solidFill>
                <a:effectLst/>
                <a:uLnTx/>
                <a:uFillTx/>
                <a:latin typeface="18 VAG Rounded Bold   07390" pitchFamily="2" charset="0"/>
                <a:ea typeface="+mn-ea"/>
                <a:cs typeface="+mn-cs"/>
              </a:rPr>
              <a:t>.</a:t>
            </a:r>
          </a:p>
        </p:txBody>
      </p:sp>
      <p:sp>
        <p:nvSpPr>
          <p:cNvPr id="11" name="TextBox 10">
            <a:extLst>
              <a:ext uri="{FF2B5EF4-FFF2-40B4-BE49-F238E27FC236}">
                <a16:creationId xmlns:a16="http://schemas.microsoft.com/office/drawing/2014/main" id="{71C807D7-E4EE-BCB4-A0BE-90219F399043}"/>
              </a:ext>
            </a:extLst>
          </p:cNvPr>
          <p:cNvSpPr txBox="1"/>
          <p:nvPr/>
        </p:nvSpPr>
        <p:spPr>
          <a:xfrm>
            <a:off x="8457479" y="3267353"/>
            <a:ext cx="3311081" cy="1015663"/>
          </a:xfrm>
          <a:prstGeom prst="rect">
            <a:avLst/>
          </a:prstGeom>
          <a:noFill/>
          <a:ln>
            <a:noFill/>
          </a:ln>
        </p:spPr>
        <p:txBody>
          <a:bodyPr wrap="square" rtlCol="0">
            <a:spAutoFit/>
          </a:bodyPr>
          <a:lstStyle/>
          <a:p>
            <a:pPr algn="r"/>
            <a:r>
              <a:rPr lang="en-US" sz="2000" dirty="0">
                <a:solidFill>
                  <a:schemeClr val="accent6"/>
                </a:solidFill>
                <a:latin typeface="18 VAG Rounded Light   02390" pitchFamily="2" charset="0"/>
              </a:rPr>
              <a:t>If branch not taken, correct instructions are already executed.</a:t>
            </a:r>
            <a:endParaRPr lang="en-US" sz="1800" dirty="0">
              <a:solidFill>
                <a:schemeClr val="accent6"/>
              </a:solidFill>
              <a:latin typeface="18 VAG Rounded Light   02390" pitchFamily="2" charset="0"/>
            </a:endParaRPr>
          </a:p>
        </p:txBody>
      </p:sp>
      <p:sp>
        <p:nvSpPr>
          <p:cNvPr id="4" name="TextBox 3">
            <a:extLst>
              <a:ext uri="{FF2B5EF4-FFF2-40B4-BE49-F238E27FC236}">
                <a16:creationId xmlns:a16="http://schemas.microsoft.com/office/drawing/2014/main" id="{697900D9-4BD7-328B-FCE7-712BA0153798}"/>
              </a:ext>
            </a:extLst>
          </p:cNvPr>
          <p:cNvSpPr txBox="1"/>
          <p:nvPr/>
        </p:nvSpPr>
        <p:spPr>
          <a:xfrm>
            <a:off x="1486928" y="954651"/>
            <a:ext cx="3421522" cy="400110"/>
          </a:xfrm>
          <a:prstGeom prst="rect">
            <a:avLst/>
          </a:prstGeom>
          <a:noFill/>
        </p:spPr>
        <p:txBody>
          <a:bodyPr wrap="square" rtlCol="0">
            <a:spAutoFit/>
          </a:bodyPr>
          <a:lstStyle/>
          <a:p>
            <a:pPr algn="r"/>
            <a:r>
              <a:rPr lang="en-US" sz="2000" dirty="0">
                <a:solidFill>
                  <a:schemeClr val="accent1"/>
                </a:solidFill>
                <a:latin typeface="18 VAG Rounded Light   02390" pitchFamily="2" charset="0"/>
              </a:rPr>
              <a:t>“Guess” next PC to be PC + 4</a:t>
            </a:r>
          </a:p>
        </p:txBody>
      </p:sp>
      <p:sp>
        <p:nvSpPr>
          <p:cNvPr id="7" name="TextBox 6">
            <a:extLst>
              <a:ext uri="{FF2B5EF4-FFF2-40B4-BE49-F238E27FC236}">
                <a16:creationId xmlns:a16="http://schemas.microsoft.com/office/drawing/2014/main" id="{6F40725A-BBC1-FDE8-1834-2D32278131A8}"/>
              </a:ext>
            </a:extLst>
          </p:cNvPr>
          <p:cNvSpPr txBox="1"/>
          <p:nvPr/>
        </p:nvSpPr>
        <p:spPr>
          <a:xfrm>
            <a:off x="5920920" y="969770"/>
            <a:ext cx="2521542" cy="400110"/>
          </a:xfrm>
          <a:prstGeom prst="rect">
            <a:avLst/>
          </a:prstGeom>
          <a:noFill/>
          <a:ln>
            <a:noFill/>
          </a:ln>
        </p:spPr>
        <p:txBody>
          <a:bodyPr wrap="square" rtlCol="0">
            <a:spAutoFit/>
          </a:bodyPr>
          <a:lstStyle/>
          <a:p>
            <a:pPr algn="l"/>
            <a:r>
              <a:rPr lang="en-US" sz="2000" dirty="0">
                <a:solidFill>
                  <a:schemeClr val="accent6"/>
                </a:solidFill>
                <a:latin typeface="18 VAG Rounded Light   02390" pitchFamily="2" charset="0"/>
              </a:rPr>
              <a:t>“Evaluate” guess</a:t>
            </a:r>
            <a:endParaRPr lang="en-US" sz="1800" dirty="0">
              <a:solidFill>
                <a:schemeClr val="accent6"/>
              </a:solidFill>
              <a:latin typeface="18 VAG Rounded Light   02390" pitchFamily="2" charset="0"/>
            </a:endParaRPr>
          </a:p>
        </p:txBody>
      </p:sp>
      <p:sp>
        <p:nvSpPr>
          <p:cNvPr id="8" name="Rectangle 7">
            <a:extLst>
              <a:ext uri="{FF2B5EF4-FFF2-40B4-BE49-F238E27FC236}">
                <a16:creationId xmlns:a16="http://schemas.microsoft.com/office/drawing/2014/main" id="{855506EF-EDD5-F424-0566-1DA319AE3BC8}"/>
              </a:ext>
            </a:extLst>
          </p:cNvPr>
          <p:cNvSpPr/>
          <p:nvPr/>
        </p:nvSpPr>
        <p:spPr>
          <a:xfrm>
            <a:off x="5920920" y="1572650"/>
            <a:ext cx="687650" cy="883589"/>
          </a:xfrm>
          <a:prstGeom prst="rect">
            <a:avLst/>
          </a:prstGeom>
          <a:noFill/>
          <a:ln w="5715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grpSp>
        <p:nvGrpSpPr>
          <p:cNvPr id="3" name="Group 2">
            <a:extLst>
              <a:ext uri="{FF2B5EF4-FFF2-40B4-BE49-F238E27FC236}">
                <a16:creationId xmlns:a16="http://schemas.microsoft.com/office/drawing/2014/main" id="{2EE850AD-B124-5B56-1D37-6131800BCDC5}"/>
              </a:ext>
            </a:extLst>
          </p:cNvPr>
          <p:cNvGrpSpPr/>
          <p:nvPr/>
        </p:nvGrpSpPr>
        <p:grpSpPr>
          <a:xfrm>
            <a:off x="3660497" y="1521851"/>
            <a:ext cx="6080896" cy="4675871"/>
            <a:chOff x="3660497" y="1521851"/>
            <a:chExt cx="6080896" cy="4675871"/>
          </a:xfrm>
        </p:grpSpPr>
        <p:pic>
          <p:nvPicPr>
            <p:cNvPr id="15" name="Picture 14">
              <a:extLst>
                <a:ext uri="{FF2B5EF4-FFF2-40B4-BE49-F238E27FC236}">
                  <a16:creationId xmlns:a16="http://schemas.microsoft.com/office/drawing/2014/main" id="{94F852EA-E019-B0B5-E3F8-475CE4563D39}"/>
                </a:ext>
              </a:extLst>
            </p:cNvPr>
            <p:cNvPicPr>
              <a:picLocks noChangeAspect="1"/>
            </p:cNvPicPr>
            <p:nvPr/>
          </p:nvPicPr>
          <p:blipFill>
            <a:blip r:embed="rId3"/>
            <a:stretch>
              <a:fillRect/>
            </a:stretch>
          </p:blipFill>
          <p:spPr>
            <a:xfrm>
              <a:off x="4167224" y="1521851"/>
              <a:ext cx="3017520" cy="875550"/>
            </a:xfrm>
            <a:prstGeom prst="rect">
              <a:avLst/>
            </a:prstGeom>
          </p:spPr>
        </p:pic>
        <p:pic>
          <p:nvPicPr>
            <p:cNvPr id="26" name="Picture 25">
              <a:extLst>
                <a:ext uri="{FF2B5EF4-FFF2-40B4-BE49-F238E27FC236}">
                  <a16:creationId xmlns:a16="http://schemas.microsoft.com/office/drawing/2014/main" id="{8B4CF565-6B22-B14D-1F49-070D63487887}"/>
                </a:ext>
              </a:extLst>
            </p:cNvPr>
            <p:cNvPicPr>
              <a:picLocks noChangeAspect="1"/>
            </p:cNvPicPr>
            <p:nvPr/>
          </p:nvPicPr>
          <p:blipFill>
            <a:blip r:embed="rId4"/>
            <a:stretch>
              <a:fillRect/>
            </a:stretch>
          </p:blipFill>
          <p:spPr>
            <a:xfrm>
              <a:off x="6083076" y="4358475"/>
              <a:ext cx="3017520" cy="875550"/>
            </a:xfrm>
            <a:prstGeom prst="rect">
              <a:avLst/>
            </a:prstGeom>
          </p:spPr>
        </p:pic>
        <p:pic>
          <p:nvPicPr>
            <p:cNvPr id="48" name="Picture 47">
              <a:extLst>
                <a:ext uri="{FF2B5EF4-FFF2-40B4-BE49-F238E27FC236}">
                  <a16:creationId xmlns:a16="http://schemas.microsoft.com/office/drawing/2014/main" id="{F7185571-A501-E3A2-CA04-543DD1667600}"/>
                </a:ext>
              </a:extLst>
            </p:cNvPr>
            <p:cNvPicPr>
              <a:picLocks noChangeAspect="1"/>
            </p:cNvPicPr>
            <p:nvPr/>
          </p:nvPicPr>
          <p:blipFill>
            <a:blip r:embed="rId4"/>
            <a:stretch>
              <a:fillRect/>
            </a:stretch>
          </p:blipFill>
          <p:spPr>
            <a:xfrm>
              <a:off x="6723873" y="5186440"/>
              <a:ext cx="3017520" cy="875550"/>
            </a:xfrm>
            <a:prstGeom prst="rect">
              <a:avLst/>
            </a:prstGeom>
          </p:spPr>
        </p:pic>
        <p:pic>
          <p:nvPicPr>
            <p:cNvPr id="6" name="Picture 5">
              <a:extLst>
                <a:ext uri="{FF2B5EF4-FFF2-40B4-BE49-F238E27FC236}">
                  <a16:creationId xmlns:a16="http://schemas.microsoft.com/office/drawing/2014/main" id="{E5A97996-57AB-981C-C2E9-18549302F485}"/>
                </a:ext>
              </a:extLst>
            </p:cNvPr>
            <p:cNvPicPr>
              <a:picLocks noChangeAspect="1"/>
            </p:cNvPicPr>
            <p:nvPr/>
          </p:nvPicPr>
          <p:blipFill>
            <a:blip r:embed="rId4"/>
            <a:stretch>
              <a:fillRect/>
            </a:stretch>
          </p:blipFill>
          <p:spPr>
            <a:xfrm>
              <a:off x="5424942" y="3439619"/>
              <a:ext cx="3017520" cy="875550"/>
            </a:xfrm>
            <a:prstGeom prst="rect">
              <a:avLst/>
            </a:prstGeom>
          </p:spPr>
        </p:pic>
        <p:pic>
          <p:nvPicPr>
            <p:cNvPr id="19" name="Picture 18">
              <a:extLst>
                <a:ext uri="{FF2B5EF4-FFF2-40B4-BE49-F238E27FC236}">
                  <a16:creationId xmlns:a16="http://schemas.microsoft.com/office/drawing/2014/main" id="{1F1C265B-B7F5-D1AD-B0D3-3AF68D10D988}"/>
                </a:ext>
              </a:extLst>
            </p:cNvPr>
            <p:cNvPicPr>
              <a:picLocks noChangeAspect="1"/>
            </p:cNvPicPr>
            <p:nvPr/>
          </p:nvPicPr>
          <p:blipFill>
            <a:blip r:embed="rId4"/>
            <a:stretch>
              <a:fillRect/>
            </a:stretch>
          </p:blipFill>
          <p:spPr>
            <a:xfrm>
              <a:off x="4806959" y="2472149"/>
              <a:ext cx="3017520" cy="875550"/>
            </a:xfrm>
            <a:prstGeom prst="rect">
              <a:avLst/>
            </a:prstGeom>
          </p:spPr>
        </p:pic>
        <p:cxnSp>
          <p:nvCxnSpPr>
            <p:cNvPr id="9" name="Straight Arrow Connector 8">
              <a:extLst>
                <a:ext uri="{FF2B5EF4-FFF2-40B4-BE49-F238E27FC236}">
                  <a16:creationId xmlns:a16="http://schemas.microsoft.com/office/drawing/2014/main" id="{4292C193-1D75-A631-1E94-9C71BD44ED14}"/>
                </a:ext>
              </a:extLst>
            </p:cNvPr>
            <p:cNvCxnSpPr>
              <a:cxnSpLocks/>
            </p:cNvCxnSpPr>
            <p:nvPr/>
          </p:nvCxnSpPr>
          <p:spPr>
            <a:xfrm>
              <a:off x="4349759" y="5996280"/>
              <a:ext cx="914400"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FACC1C5-B5A7-6FE5-AEB2-3F926B97E121}"/>
                </a:ext>
              </a:extLst>
            </p:cNvPr>
            <p:cNvSpPr txBox="1"/>
            <p:nvPr/>
          </p:nvSpPr>
          <p:spPr>
            <a:xfrm>
              <a:off x="3660497" y="5828390"/>
              <a:ext cx="603050" cy="369332"/>
            </a:xfrm>
            <a:prstGeom prst="rect">
              <a:avLst/>
            </a:prstGeom>
            <a:noFill/>
          </p:spPr>
          <p:txBody>
            <a:bodyPr wrap="none" rtlCol="0">
              <a:spAutoFit/>
            </a:bodyPr>
            <a:lstStyle/>
            <a:p>
              <a:pPr algn="l"/>
              <a:r>
                <a:rPr lang="en-US" sz="1800" dirty="0">
                  <a:solidFill>
                    <a:schemeClr val="bg1"/>
                  </a:solidFill>
                  <a:latin typeface="18 VAG Rounded Light   02390" pitchFamily="2" charset="0"/>
                </a:rPr>
                <a:t>time</a:t>
              </a:r>
            </a:p>
          </p:txBody>
        </p:sp>
      </p:grpSp>
      <p:sp>
        <p:nvSpPr>
          <p:cNvPr id="13" name="Right Brace 12">
            <a:extLst>
              <a:ext uri="{FF2B5EF4-FFF2-40B4-BE49-F238E27FC236}">
                <a16:creationId xmlns:a16="http://schemas.microsoft.com/office/drawing/2014/main" id="{8C6D29EA-A5BA-020A-74B3-30E625547CD4}"/>
              </a:ext>
            </a:extLst>
          </p:cNvPr>
          <p:cNvSpPr/>
          <p:nvPr/>
        </p:nvSpPr>
        <p:spPr>
          <a:xfrm rot="16200000">
            <a:off x="4321626" y="1148141"/>
            <a:ext cx="144368" cy="603051"/>
          </a:xfrm>
          <a:prstGeom prst="rightBrace">
            <a:avLst/>
          </a:prstGeom>
          <a:ln w="28575">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2FBA2470-FB78-B036-25F0-8E46BAEDABB4}"/>
              </a:ext>
            </a:extLst>
          </p:cNvPr>
          <p:cNvSpPr/>
          <p:nvPr/>
        </p:nvSpPr>
        <p:spPr>
          <a:xfrm rot="16200000">
            <a:off x="6163645" y="1198816"/>
            <a:ext cx="144368" cy="603051"/>
          </a:xfrm>
          <a:prstGeom prst="rightBrace">
            <a:avLst/>
          </a:prstGeom>
          <a:ln w="28575">
            <a:solidFill>
              <a:schemeClr val="accent6"/>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a:extLst>
              <a:ext uri="{FF2B5EF4-FFF2-40B4-BE49-F238E27FC236}">
                <a16:creationId xmlns:a16="http://schemas.microsoft.com/office/drawing/2014/main" id="{1B124496-39C2-B9B1-553D-C2685B42BDF4}"/>
              </a:ext>
            </a:extLst>
          </p:cNvPr>
          <p:cNvSpPr/>
          <p:nvPr/>
        </p:nvSpPr>
        <p:spPr>
          <a:xfrm>
            <a:off x="8129588" y="2600316"/>
            <a:ext cx="1173103" cy="2471738"/>
          </a:xfrm>
          <a:custGeom>
            <a:avLst/>
            <a:gdLst>
              <a:gd name="connsiteX0" fmla="*/ 0 w 1173103"/>
              <a:gd name="connsiteY0" fmla="*/ 0 h 2000250"/>
              <a:gd name="connsiteX1" fmla="*/ 71437 w 1173103"/>
              <a:gd name="connsiteY1" fmla="*/ 28575 h 2000250"/>
              <a:gd name="connsiteX2" fmla="*/ 128587 w 1173103"/>
              <a:gd name="connsiteY2" fmla="*/ 42862 h 2000250"/>
              <a:gd name="connsiteX3" fmla="*/ 242887 w 1173103"/>
              <a:gd name="connsiteY3" fmla="*/ 71437 h 2000250"/>
              <a:gd name="connsiteX4" fmla="*/ 285750 w 1173103"/>
              <a:gd name="connsiteY4" fmla="*/ 100012 h 2000250"/>
              <a:gd name="connsiteX5" fmla="*/ 385762 w 1173103"/>
              <a:gd name="connsiteY5" fmla="*/ 200025 h 2000250"/>
              <a:gd name="connsiteX6" fmla="*/ 428625 w 1173103"/>
              <a:gd name="connsiteY6" fmla="*/ 228600 h 2000250"/>
              <a:gd name="connsiteX7" fmla="*/ 500062 w 1173103"/>
              <a:gd name="connsiteY7" fmla="*/ 385762 h 2000250"/>
              <a:gd name="connsiteX8" fmla="*/ 528637 w 1173103"/>
              <a:gd name="connsiteY8" fmla="*/ 442912 h 2000250"/>
              <a:gd name="connsiteX9" fmla="*/ 585787 w 1173103"/>
              <a:gd name="connsiteY9" fmla="*/ 671512 h 2000250"/>
              <a:gd name="connsiteX10" fmla="*/ 628650 w 1173103"/>
              <a:gd name="connsiteY10" fmla="*/ 900112 h 2000250"/>
              <a:gd name="connsiteX11" fmla="*/ 657225 w 1173103"/>
              <a:gd name="connsiteY11" fmla="*/ 942975 h 2000250"/>
              <a:gd name="connsiteX12" fmla="*/ 700087 w 1173103"/>
              <a:gd name="connsiteY12" fmla="*/ 971550 h 2000250"/>
              <a:gd name="connsiteX13" fmla="*/ 814387 w 1173103"/>
              <a:gd name="connsiteY13" fmla="*/ 942975 h 2000250"/>
              <a:gd name="connsiteX14" fmla="*/ 842962 w 1173103"/>
              <a:gd name="connsiteY14" fmla="*/ 900112 h 2000250"/>
              <a:gd name="connsiteX15" fmla="*/ 885825 w 1173103"/>
              <a:gd name="connsiteY15" fmla="*/ 1071562 h 2000250"/>
              <a:gd name="connsiteX16" fmla="*/ 971550 w 1173103"/>
              <a:gd name="connsiteY16" fmla="*/ 1128712 h 2000250"/>
              <a:gd name="connsiteX17" fmla="*/ 1057275 w 1173103"/>
              <a:gd name="connsiteY17" fmla="*/ 1185862 h 2000250"/>
              <a:gd name="connsiteX18" fmla="*/ 1100137 w 1173103"/>
              <a:gd name="connsiteY18" fmla="*/ 1214437 h 2000250"/>
              <a:gd name="connsiteX19" fmla="*/ 1143000 w 1173103"/>
              <a:gd name="connsiteY19" fmla="*/ 1343025 h 2000250"/>
              <a:gd name="connsiteX20" fmla="*/ 1157287 w 1173103"/>
              <a:gd name="connsiteY20" fmla="*/ 1385887 h 2000250"/>
              <a:gd name="connsiteX21" fmla="*/ 1157287 w 1173103"/>
              <a:gd name="connsiteY21" fmla="*/ 1800225 h 2000250"/>
              <a:gd name="connsiteX22" fmla="*/ 1128712 w 1173103"/>
              <a:gd name="connsiteY22" fmla="*/ 1943100 h 2000250"/>
              <a:gd name="connsiteX23" fmla="*/ 1085850 w 1173103"/>
              <a:gd name="connsiteY23" fmla="*/ 2000250 h 200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73103" h="2000250">
                <a:moveTo>
                  <a:pt x="0" y="0"/>
                </a:moveTo>
                <a:cubicBezTo>
                  <a:pt x="23812" y="9525"/>
                  <a:pt x="47106" y="20465"/>
                  <a:pt x="71437" y="28575"/>
                </a:cubicBezTo>
                <a:cubicBezTo>
                  <a:pt x="90066" y="34784"/>
                  <a:pt x="109706" y="37468"/>
                  <a:pt x="128587" y="42862"/>
                </a:cubicBezTo>
                <a:cubicBezTo>
                  <a:pt x="231104" y="72153"/>
                  <a:pt x="97640" y="42388"/>
                  <a:pt x="242887" y="71437"/>
                </a:cubicBezTo>
                <a:cubicBezTo>
                  <a:pt x="257175" y="80962"/>
                  <a:pt x="272986" y="88525"/>
                  <a:pt x="285750" y="100012"/>
                </a:cubicBezTo>
                <a:cubicBezTo>
                  <a:pt x="320794" y="131551"/>
                  <a:pt x="346534" y="173873"/>
                  <a:pt x="385762" y="200025"/>
                </a:cubicBezTo>
                <a:lnTo>
                  <a:pt x="428625" y="228600"/>
                </a:lnTo>
                <a:cubicBezTo>
                  <a:pt x="538887" y="393993"/>
                  <a:pt x="451009" y="238603"/>
                  <a:pt x="500062" y="385762"/>
                </a:cubicBezTo>
                <a:cubicBezTo>
                  <a:pt x="506797" y="405968"/>
                  <a:pt x="520727" y="423137"/>
                  <a:pt x="528637" y="442912"/>
                </a:cubicBezTo>
                <a:cubicBezTo>
                  <a:pt x="557625" y="515382"/>
                  <a:pt x="576139" y="594331"/>
                  <a:pt x="585787" y="671512"/>
                </a:cubicBezTo>
                <a:cubicBezTo>
                  <a:pt x="592361" y="724107"/>
                  <a:pt x="591680" y="844656"/>
                  <a:pt x="628650" y="900112"/>
                </a:cubicBezTo>
                <a:cubicBezTo>
                  <a:pt x="638175" y="914400"/>
                  <a:pt x="645083" y="930833"/>
                  <a:pt x="657225" y="942975"/>
                </a:cubicBezTo>
                <a:cubicBezTo>
                  <a:pt x="669367" y="955117"/>
                  <a:pt x="685800" y="962025"/>
                  <a:pt x="700087" y="971550"/>
                </a:cubicBezTo>
                <a:cubicBezTo>
                  <a:pt x="703641" y="970839"/>
                  <a:pt x="799744" y="954689"/>
                  <a:pt x="814387" y="942975"/>
                </a:cubicBezTo>
                <a:cubicBezTo>
                  <a:pt x="827796" y="932248"/>
                  <a:pt x="833437" y="914400"/>
                  <a:pt x="842962" y="900112"/>
                </a:cubicBezTo>
                <a:cubicBezTo>
                  <a:pt x="849004" y="954487"/>
                  <a:pt x="837366" y="1029160"/>
                  <a:pt x="885825" y="1071562"/>
                </a:cubicBezTo>
                <a:cubicBezTo>
                  <a:pt x="911671" y="1094177"/>
                  <a:pt x="942975" y="1109662"/>
                  <a:pt x="971550" y="1128712"/>
                </a:cubicBezTo>
                <a:lnTo>
                  <a:pt x="1057275" y="1185862"/>
                </a:lnTo>
                <a:lnTo>
                  <a:pt x="1100137" y="1214437"/>
                </a:lnTo>
                <a:lnTo>
                  <a:pt x="1143000" y="1343025"/>
                </a:lnTo>
                <a:lnTo>
                  <a:pt x="1157287" y="1385887"/>
                </a:lnTo>
                <a:cubicBezTo>
                  <a:pt x="1178276" y="1595774"/>
                  <a:pt x="1178474" y="1524796"/>
                  <a:pt x="1157287" y="1800225"/>
                </a:cubicBezTo>
                <a:cubicBezTo>
                  <a:pt x="1154893" y="1831342"/>
                  <a:pt x="1147378" y="1905769"/>
                  <a:pt x="1128712" y="1943100"/>
                </a:cubicBezTo>
                <a:cubicBezTo>
                  <a:pt x="1112558" y="1975408"/>
                  <a:pt x="1105941" y="1980157"/>
                  <a:pt x="1085850" y="2000250"/>
                </a:cubicBezTo>
              </a:path>
            </a:pathLst>
          </a:custGeom>
          <a:noFill/>
          <a:ln w="28575">
            <a:solidFill>
              <a:schemeClr val="accent6"/>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B68DA7BA-B403-D112-CBCC-BDA98249D43A}"/>
              </a:ext>
            </a:extLst>
          </p:cNvPr>
          <p:cNvSpPr txBox="1"/>
          <p:nvPr/>
        </p:nvSpPr>
        <p:spPr>
          <a:xfrm>
            <a:off x="9872663" y="4600928"/>
            <a:ext cx="2207126" cy="2031325"/>
          </a:xfrm>
          <a:prstGeom prst="rect">
            <a:avLst/>
          </a:prstGeom>
          <a:solidFill>
            <a:schemeClr val="accent3"/>
          </a:solidFill>
        </p:spPr>
        <p:txBody>
          <a:bodyPr wrap="square" rtlCol="0">
            <a:spAutoFit/>
          </a:bodyPr>
          <a:lstStyle/>
          <a:p>
            <a:pPr>
              <a:lnSpc>
                <a:spcPct val="90000"/>
              </a:lnSpc>
            </a:pPr>
            <a:r>
              <a:rPr lang="en-US" sz="2000" dirty="0">
                <a:latin typeface="18 VAG Rounded Light   02390" pitchFamily="2" charset="0"/>
              </a:rPr>
              <a:t>Penalty for </a:t>
            </a:r>
            <a:r>
              <a:rPr lang="en-US" sz="2000" i="1" dirty="0">
                <a:latin typeface="18 VAG Rounded Light   02390" pitchFamily="2" charset="0"/>
              </a:rPr>
              <a:t>incorrect</a:t>
            </a:r>
            <a:r>
              <a:rPr lang="en-US" sz="2000" dirty="0">
                <a:latin typeface="18 VAG Rounded Light   02390" pitchFamily="2" charset="0"/>
              </a:rPr>
              <a:t> prediction is still 3 clock cycles! Branch prediction tries to improve </a:t>
            </a:r>
            <a:r>
              <a:rPr lang="en-US" sz="2000" i="1" dirty="0">
                <a:latin typeface="18 VAG Rounded Light   02390" pitchFamily="2" charset="0"/>
              </a:rPr>
              <a:t>average performance</a:t>
            </a:r>
            <a:r>
              <a:rPr lang="en-US" sz="2000" dirty="0">
                <a:latin typeface="18 VAG Rounded Light   02390" pitchFamily="2" charset="0"/>
              </a:rPr>
              <a:t>.</a:t>
            </a:r>
          </a:p>
        </p:txBody>
      </p:sp>
    </p:spTree>
    <p:extLst>
      <p:ext uri="{BB962C8B-B14F-4D97-AF65-F5344CB8AC3E}">
        <p14:creationId xmlns:p14="http://schemas.microsoft.com/office/powerpoint/2010/main" val="252807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1" grpId="0"/>
      <p:bldP spid="4" grpId="0"/>
      <p:bldP spid="7" grpId="0"/>
      <p:bldP spid="8" grpId="0" animBg="1"/>
      <p:bldP spid="13" grpId="0" animBg="1"/>
      <p:bldP spid="14"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B220-3095-5939-70D6-B1785083E708}"/>
              </a:ext>
            </a:extLst>
          </p:cNvPr>
          <p:cNvSpPr>
            <a:spLocks noGrp="1"/>
          </p:cNvSpPr>
          <p:nvPr>
            <p:ph type="title"/>
          </p:nvPr>
        </p:nvSpPr>
        <p:spPr/>
        <p:txBody>
          <a:bodyPr/>
          <a:lstStyle/>
          <a:p>
            <a:r>
              <a:rPr lang="en-US" dirty="0"/>
              <a:t>Talk announcement! Prof. Jae W. Lee</a:t>
            </a:r>
          </a:p>
        </p:txBody>
      </p:sp>
      <p:sp>
        <p:nvSpPr>
          <p:cNvPr id="3" name="Content Placeholder 2">
            <a:extLst>
              <a:ext uri="{FF2B5EF4-FFF2-40B4-BE49-F238E27FC236}">
                <a16:creationId xmlns:a16="http://schemas.microsoft.com/office/drawing/2014/main" id="{9704EB39-169B-95F8-35C0-DC0D84C7A993}"/>
              </a:ext>
            </a:extLst>
          </p:cNvPr>
          <p:cNvSpPr>
            <a:spLocks noGrp="1"/>
          </p:cNvSpPr>
          <p:nvPr>
            <p:ph idx="1"/>
          </p:nvPr>
        </p:nvSpPr>
        <p:spPr>
          <a:xfrm>
            <a:off x="288414" y="916710"/>
            <a:ext cx="10263472" cy="3597233"/>
          </a:xfrm>
        </p:spPr>
        <p:txBody>
          <a:bodyPr>
            <a:noAutofit/>
          </a:bodyPr>
          <a:lstStyle/>
          <a:p>
            <a:pPr marL="84664" indent="0">
              <a:buClr>
                <a:schemeClr val="bg1"/>
              </a:buClr>
              <a:buNone/>
            </a:pPr>
            <a:r>
              <a:rPr lang="en-US" sz="2000" dirty="0">
                <a:solidFill>
                  <a:schemeClr val="accent1"/>
                </a:solidFill>
                <a:hlinkClick r:id="rId3">
                  <a:extLst>
                    <a:ext uri="{A12FA001-AC4F-418D-AE19-62706E023703}">
                      <ahyp:hlinkClr xmlns:ahyp="http://schemas.microsoft.com/office/drawing/2018/hyperlinkcolor" val="tx"/>
                    </a:ext>
                  </a:extLst>
                </a:hlinkClick>
              </a:rPr>
              <a:t>SLICE Lab</a:t>
            </a:r>
            <a:r>
              <a:rPr lang="en-US" sz="2000" dirty="0">
                <a:solidFill>
                  <a:schemeClr val="accent1"/>
                </a:solidFill>
              </a:rPr>
              <a:t> </a:t>
            </a:r>
            <a:r>
              <a:rPr lang="en-US" sz="2000" dirty="0"/>
              <a:t>Meeting, Wednesday 10/19/22, 1:05 PM on </a:t>
            </a:r>
            <a:r>
              <a:rPr lang="en-US" sz="2000" dirty="0">
                <a:solidFill>
                  <a:schemeClr val="accent1">
                    <a:alpha val="99000"/>
                  </a:schemeClr>
                </a:solidFill>
                <a:hlinkClick r:id="rId4">
                  <a:extLst>
                    <a:ext uri="{A12FA001-AC4F-418D-AE19-62706E023703}">
                      <ahyp:hlinkClr xmlns:ahyp="http://schemas.microsoft.com/office/drawing/2018/hyperlinkcolor" val="tx"/>
                    </a:ext>
                  </a:extLst>
                </a:hlinkClick>
              </a:rPr>
              <a:t>Zoom</a:t>
            </a:r>
            <a:endParaRPr lang="en-US" sz="2000" dirty="0">
              <a:solidFill>
                <a:schemeClr val="accent1">
                  <a:alpha val="99000"/>
                </a:schemeClr>
              </a:solidFill>
            </a:endParaRPr>
          </a:p>
          <a:p>
            <a:pPr marL="84664" indent="0">
              <a:spcBef>
                <a:spcPts val="0"/>
              </a:spcBef>
              <a:buNone/>
            </a:pPr>
            <a:r>
              <a:rPr lang="en-US" sz="2000" b="0" dirty="0">
                <a:solidFill>
                  <a:schemeClr val="accent4"/>
                </a:solidFill>
                <a:latin typeface="18 VAG Rounded Light   02390" pitchFamily="2" charset="0"/>
              </a:rPr>
              <a:t>Specialized Architectures for Machine Learning and Data Analytics </a:t>
            </a:r>
          </a:p>
          <a:p>
            <a:pPr marL="517525" lvl="1" indent="-317500"/>
            <a:r>
              <a:rPr lang="en-US" sz="1800" dirty="0"/>
              <a:t>Abstract: In this talk I will introduce some of my recent work on domain-specific hardware accelerators and systems, especially in the domains of machine learning and data analytics. With the end of Moore's Law and Dennard Scaling, specialization of hardware, algorithm and software stack has become the primary source of additional performance, and we start seeing an explosion of novel computer architectures. With this trend my research group has recently proposed various hardware accelerators and/or specialized software stacks in these domains. At the beginning of the talk, I will identify some of the challenges in designing scalable ML/data analytics computing platforms and briefly overview our work addressing these challenges. And then, I will present in greater depth a couple of case studies of hardware/software co-design---one from ML and the other from data analytics.</a:t>
            </a:r>
            <a:endParaRPr lang="en-US" sz="2000" dirty="0"/>
          </a:p>
        </p:txBody>
      </p:sp>
      <p:pic>
        <p:nvPicPr>
          <p:cNvPr id="1026" name="Picture 2">
            <a:extLst>
              <a:ext uri="{FF2B5EF4-FFF2-40B4-BE49-F238E27FC236}">
                <a16:creationId xmlns:a16="http://schemas.microsoft.com/office/drawing/2014/main" id="{F11E5802-8698-2588-536E-FC7F42A517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5740" y="1002668"/>
            <a:ext cx="1339578" cy="1784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BF42D8-E46C-26EB-F1D0-DBA53FC307A5}"/>
              </a:ext>
            </a:extLst>
          </p:cNvPr>
          <p:cNvSpPr txBox="1"/>
          <p:nvPr/>
        </p:nvSpPr>
        <p:spPr>
          <a:xfrm>
            <a:off x="288414" y="4365010"/>
            <a:ext cx="11615172" cy="2492990"/>
          </a:xfrm>
          <a:prstGeom prst="rect">
            <a:avLst/>
          </a:prstGeom>
          <a:noFill/>
        </p:spPr>
        <p:txBody>
          <a:bodyPr wrap="square" rtlCol="0">
            <a:spAutoFit/>
          </a:bodyPr>
          <a:lstStyle/>
          <a:p>
            <a:pPr marL="517525" marR="0" lvl="1" indent="-317500" algn="l" defTabSz="914377" rtl="0" eaLnBrk="1" fontAlgn="auto" latinLnBrk="0" hangingPunct="1">
              <a:lnSpc>
                <a:spcPct val="100000"/>
              </a:lnSpc>
              <a:spcBef>
                <a:spcPts val="500"/>
              </a:spcBef>
              <a:spcAft>
                <a:spcPts val="0"/>
              </a:spcAft>
              <a:buClrTx/>
              <a:buSzPct val="90000"/>
              <a:buFont typeface=".Hiragino Kaku Gothic Interface W3"/>
              <a:buChar char="▫"/>
              <a:defRPr/>
            </a:pPr>
            <a:r>
              <a:rPr kumimoji="0" lang="en-US" sz="1800" b="0" i="0" u="none" strike="noStrike" kern="1200" cap="none" spc="0" normalizeH="0" baseline="0" noProof="0" dirty="0">
                <a:ln>
                  <a:noFill/>
                </a:ln>
                <a:solidFill>
                  <a:srgbClr val="C6DAC3"/>
                </a:solidFill>
                <a:effectLst/>
                <a:uLnTx/>
                <a:uFillTx/>
                <a:latin typeface="18 VAG Rounded Light   02390" pitchFamily="2" charset="0"/>
                <a:ea typeface="+mn-ea"/>
                <a:cs typeface="+mn-cs"/>
              </a:rPr>
              <a:t>Bio: I am a Professor of CSE at Seoul National University (SNU), South Korea, and a Visiting Faculty Researcher at Google Brain, Mountain View, USA. I have received my Ph.D. degree in CS from MIT under supervision of </a:t>
            </a:r>
            <a:r>
              <a:rPr kumimoji="0" lang="en-US" sz="1800" b="0" i="0" u="none" strike="noStrike" kern="1200" cap="none" spc="0" normalizeH="0" baseline="0" noProof="0" dirty="0" err="1">
                <a:ln>
                  <a:noFill/>
                </a:ln>
                <a:solidFill>
                  <a:srgbClr val="C6DAC3"/>
                </a:solidFill>
                <a:effectLst/>
                <a:uLnTx/>
                <a:uFillTx/>
                <a:latin typeface="18 VAG Rounded Light   02390" pitchFamily="2" charset="0"/>
                <a:ea typeface="+mn-ea"/>
                <a:cs typeface="+mn-cs"/>
              </a:rPr>
              <a:t>Krste</a:t>
            </a:r>
            <a:r>
              <a:rPr kumimoji="0" lang="en-US" sz="1800" b="0" i="0" u="none" strike="noStrike" kern="1200" cap="none" spc="0" normalizeH="0" baseline="0" noProof="0" dirty="0">
                <a:ln>
                  <a:noFill/>
                </a:ln>
                <a:solidFill>
                  <a:srgbClr val="C6DAC3"/>
                </a:solidFill>
                <a:effectLst/>
                <a:uLnTx/>
                <a:uFillTx/>
                <a:latin typeface="18 VAG Rounded Light   02390" pitchFamily="2" charset="0"/>
                <a:ea typeface="+mn-ea"/>
                <a:cs typeface="+mn-cs"/>
              </a:rPr>
              <a:t> </a:t>
            </a:r>
            <a:r>
              <a:rPr kumimoji="0" lang="en-US" sz="1800" b="0" i="0" u="none" strike="noStrike" kern="1200" cap="none" spc="0" normalizeH="0" baseline="0" noProof="0" dirty="0" err="1">
                <a:ln>
                  <a:noFill/>
                </a:ln>
                <a:solidFill>
                  <a:srgbClr val="C6DAC3"/>
                </a:solidFill>
                <a:effectLst/>
                <a:uLnTx/>
                <a:uFillTx/>
                <a:latin typeface="18 VAG Rounded Light   02390" pitchFamily="2" charset="0"/>
                <a:ea typeface="+mn-ea"/>
                <a:cs typeface="+mn-cs"/>
              </a:rPr>
              <a:t>Asanovic</a:t>
            </a:r>
            <a:r>
              <a:rPr kumimoji="0" lang="en-US" sz="1800" b="0" i="0" u="none" strike="noStrike" kern="1200" cap="none" spc="0" normalizeH="0" baseline="0" noProof="0" dirty="0">
                <a:ln>
                  <a:noFill/>
                </a:ln>
                <a:solidFill>
                  <a:srgbClr val="C6DAC3"/>
                </a:solidFill>
                <a:effectLst/>
                <a:uLnTx/>
                <a:uFillTx/>
                <a:latin typeface="18 VAG Rounded Light   02390" pitchFamily="2" charset="0"/>
                <a:ea typeface="+mn-ea"/>
                <a:cs typeface="+mn-cs"/>
              </a:rPr>
              <a:t>, M.S. degree in EE from Stanford, and B.S. degree in EE from SNU. I am a computer architect by training and working at the intersection of hardware, system software and algorithms to make computers faster and more cost/energy-efficient, with emphasis on ML and data analytics applications. </a:t>
            </a:r>
            <a:r>
              <a:rPr kumimoji="0" lang="en-US" sz="1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I worked on various projects in the past, including MIT Raw microprocessor, first silicon PUF (Physically Unclonable Function), architecture support for dynamic information flow tracking (DIFT), QoS-capable </a:t>
            </a:r>
            <a:r>
              <a:rPr kumimoji="0" lang="en-US" sz="1400" b="0" i="0" u="none" strike="noStrike" kern="1200" cap="none" spc="0" normalizeH="0" baseline="0" noProof="0" dirty="0" err="1">
                <a:ln>
                  <a:noFill/>
                </a:ln>
                <a:solidFill>
                  <a:srgbClr val="C6DAC3"/>
                </a:solidFill>
                <a:effectLst/>
                <a:uLnTx/>
                <a:uFillTx/>
                <a:latin typeface="18 VAG Rounded Light   02390" pitchFamily="2" charset="0"/>
                <a:ea typeface="+mn-ea"/>
                <a:cs typeface="+mn-cs"/>
              </a:rPr>
              <a:t>uncore</a:t>
            </a:r>
            <a:r>
              <a:rPr kumimoji="0" lang="en-US" sz="1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 design, </a:t>
            </a:r>
            <a:r>
              <a:rPr kumimoji="0" lang="en-US" sz="1400" b="0" i="0" u="none" strike="noStrike" kern="1200" cap="none" spc="0" normalizeH="0" baseline="0" noProof="0" dirty="0" err="1">
                <a:ln>
                  <a:noFill/>
                </a:ln>
                <a:solidFill>
                  <a:srgbClr val="C6DAC3"/>
                </a:solidFill>
                <a:effectLst/>
                <a:uLnTx/>
                <a:uFillTx/>
                <a:latin typeface="18 VAG Rounded Light   02390" pitchFamily="2" charset="0"/>
                <a:ea typeface="+mn-ea"/>
                <a:cs typeface="+mn-cs"/>
              </a:rPr>
              <a:t>tagless</a:t>
            </a:r>
            <a:r>
              <a:rPr kumimoji="0" lang="en-US" sz="1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 DRAM cache architectures, self-attention/garbage collection/(de)serialization/search/ genomics/page-fault handling/... /hardware accelerators, to name a few. (Sorry - they were not "a few".)</a:t>
            </a:r>
          </a:p>
          <a:p>
            <a:pPr algn="l"/>
            <a:endParaRPr lang="en-US" sz="2400" dirty="0">
              <a:solidFill>
                <a:schemeClr val="accent1"/>
              </a:solidFill>
              <a:latin typeface="18 VAG Rounded Light   02390" pitchFamily="2" charset="0"/>
            </a:endParaRPr>
          </a:p>
        </p:txBody>
      </p:sp>
    </p:spTree>
    <p:extLst>
      <p:ext uri="{BB962C8B-B14F-4D97-AF65-F5344CB8AC3E}">
        <p14:creationId xmlns:p14="http://schemas.microsoft.com/office/powerpoint/2010/main" val="2694113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FD0579-DBCA-9AF3-1E84-0D652D1715F7}"/>
              </a:ext>
            </a:extLst>
          </p:cNvPr>
          <p:cNvSpPr>
            <a:spLocks noGrp="1"/>
          </p:cNvSpPr>
          <p:nvPr>
            <p:ph type="body" idx="1"/>
          </p:nvPr>
        </p:nvSpPr>
        <p:spPr/>
        <p:txBody>
          <a:bodyPr/>
          <a:lstStyle/>
          <a:p>
            <a:r>
              <a:rPr lang="en-US" dirty="0">
                <a:solidFill>
                  <a:schemeClr val="tx1">
                    <a:lumMod val="50000"/>
                    <a:lumOff val="50000"/>
                  </a:schemeClr>
                </a:solidFill>
              </a:rPr>
              <a:t>Data Hazards II: Forwarding</a:t>
            </a:r>
          </a:p>
          <a:p>
            <a:r>
              <a:rPr lang="en-US" dirty="0">
                <a:solidFill>
                  <a:schemeClr val="tx1">
                    <a:lumMod val="50000"/>
                    <a:lumOff val="50000"/>
                  </a:schemeClr>
                </a:solidFill>
              </a:rPr>
              <a:t>Data Hazards III: Load</a:t>
            </a:r>
          </a:p>
          <a:p>
            <a:r>
              <a:rPr lang="en-US" dirty="0">
                <a:solidFill>
                  <a:schemeClr val="tx1">
                    <a:lumMod val="50000"/>
                    <a:lumOff val="50000"/>
                  </a:schemeClr>
                </a:solidFill>
              </a:rPr>
              <a:t>Control Hazards</a:t>
            </a:r>
          </a:p>
          <a:p>
            <a:r>
              <a:rPr lang="en-US" dirty="0"/>
              <a:t>Superscalar Processors and Measuring CPI</a:t>
            </a:r>
          </a:p>
        </p:txBody>
      </p:sp>
      <p:sp>
        <p:nvSpPr>
          <p:cNvPr id="3" name="Title 2">
            <a:extLst>
              <a:ext uri="{FF2B5EF4-FFF2-40B4-BE49-F238E27FC236}">
                <a16:creationId xmlns:a16="http://schemas.microsoft.com/office/drawing/2014/main" id="{67DCA166-ED5D-8795-E9C1-C3279B3C4CC4}"/>
              </a:ext>
            </a:extLst>
          </p:cNvPr>
          <p:cNvSpPr>
            <a:spLocks noGrp="1"/>
          </p:cNvSpPr>
          <p:nvPr>
            <p:ph type="title"/>
          </p:nvPr>
        </p:nvSpPr>
        <p:spPr/>
        <p:txBody>
          <a:bodyPr/>
          <a:lstStyle/>
          <a:p>
            <a:r>
              <a:rPr lang="en-US" dirty="0"/>
              <a:t>Superscalar Processors and Calculating CPI</a:t>
            </a:r>
          </a:p>
        </p:txBody>
      </p:sp>
    </p:spTree>
    <p:extLst>
      <p:ext uri="{BB962C8B-B14F-4D97-AF65-F5344CB8AC3E}">
        <p14:creationId xmlns:p14="http://schemas.microsoft.com/office/powerpoint/2010/main" val="3540414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982A50-958C-CC4A-E871-19E9C360B495}"/>
              </a:ext>
            </a:extLst>
          </p:cNvPr>
          <p:cNvSpPr>
            <a:spLocks noGrp="1"/>
          </p:cNvSpPr>
          <p:nvPr>
            <p:ph type="title"/>
          </p:nvPr>
        </p:nvSpPr>
        <p:spPr/>
        <p:txBody>
          <a:bodyPr/>
          <a:lstStyle/>
          <a:p>
            <a:r>
              <a:rPr lang="en-US" dirty="0"/>
              <a:t>Pipelining and ISA Design</a:t>
            </a:r>
          </a:p>
        </p:txBody>
      </p:sp>
      <p:sp>
        <p:nvSpPr>
          <p:cNvPr id="4" name="Content Placeholder 3">
            <a:extLst>
              <a:ext uri="{FF2B5EF4-FFF2-40B4-BE49-F238E27FC236}">
                <a16:creationId xmlns:a16="http://schemas.microsoft.com/office/drawing/2014/main" id="{2F157737-C611-F735-8F04-DA7AAA9B726E}"/>
              </a:ext>
            </a:extLst>
          </p:cNvPr>
          <p:cNvSpPr>
            <a:spLocks noGrp="1"/>
          </p:cNvSpPr>
          <p:nvPr>
            <p:ph idx="1"/>
          </p:nvPr>
        </p:nvSpPr>
        <p:spPr/>
        <p:txBody>
          <a:bodyPr>
            <a:normAutofit/>
          </a:bodyPr>
          <a:lstStyle/>
          <a:p>
            <a:r>
              <a:rPr lang="en-US" sz="3200" dirty="0"/>
              <a:t>The RISC-V ISA is designed for pipelining:</a:t>
            </a:r>
          </a:p>
          <a:p>
            <a:pPr lvl="1"/>
            <a:r>
              <a:rPr lang="en-US" sz="2800" dirty="0"/>
              <a:t>All instructions are 32 bits wide.</a:t>
            </a:r>
          </a:p>
          <a:p>
            <a:pPr lvl="2"/>
            <a:r>
              <a:rPr lang="en-US" sz="2400" dirty="0"/>
              <a:t>Easy to fetch and decode, each in one clock cycle.</a:t>
            </a:r>
          </a:p>
          <a:p>
            <a:pPr lvl="2"/>
            <a:r>
              <a:rPr lang="en-US" sz="2400" dirty="0"/>
              <a:t>Contrast with CISC (Complex) x86: 1- to 15-byte-wide instructions!</a:t>
            </a:r>
          </a:p>
          <a:p>
            <a:pPr lvl="1"/>
            <a:r>
              <a:rPr lang="en-US" sz="2800" dirty="0"/>
              <a:t>A small set of standard instruction formats</a:t>
            </a:r>
          </a:p>
          <a:p>
            <a:pPr lvl="2"/>
            <a:r>
              <a:rPr lang="en-US" sz="2400" dirty="0"/>
              <a:t>Can decode/read registers in one stage.</a:t>
            </a:r>
          </a:p>
          <a:p>
            <a:pPr lvl="1"/>
            <a:r>
              <a:rPr lang="en-US" sz="2800" dirty="0"/>
              <a:t>Load/store addressing conceptually:</a:t>
            </a:r>
          </a:p>
          <a:p>
            <a:pPr lvl="2"/>
            <a:r>
              <a:rPr lang="en-US" sz="2400" dirty="0"/>
              <a:t>Calculate address in 3</a:t>
            </a:r>
            <a:r>
              <a:rPr lang="en-US" sz="2400" baseline="30000" dirty="0"/>
              <a:t>rd</a:t>
            </a:r>
            <a:r>
              <a:rPr lang="en-US" sz="2400" dirty="0"/>
              <a:t> stage (with ALU); and </a:t>
            </a:r>
          </a:p>
          <a:p>
            <a:pPr lvl="2"/>
            <a:r>
              <a:rPr lang="en-US" sz="2400" dirty="0"/>
              <a:t>Access memory in 4</a:t>
            </a:r>
            <a:r>
              <a:rPr lang="en-US" sz="2400" baseline="30000" dirty="0"/>
              <a:t>th</a:t>
            </a:r>
            <a:r>
              <a:rPr lang="en-US" sz="2400" dirty="0"/>
              <a:t> stage.</a:t>
            </a:r>
          </a:p>
          <a:p>
            <a:pPr lvl="1"/>
            <a:r>
              <a:rPr lang="en-US" sz="2800" dirty="0"/>
              <a:t>Memory operands are all aligned</a:t>
            </a:r>
          </a:p>
          <a:p>
            <a:pPr lvl="2"/>
            <a:r>
              <a:rPr lang="en-US" sz="2400" dirty="0"/>
              <a:t>Memory access takes only one cycle.</a:t>
            </a:r>
          </a:p>
        </p:txBody>
      </p:sp>
      <p:sp>
        <p:nvSpPr>
          <p:cNvPr id="5" name="TextBox 4">
            <a:extLst>
              <a:ext uri="{FF2B5EF4-FFF2-40B4-BE49-F238E27FC236}">
                <a16:creationId xmlns:a16="http://schemas.microsoft.com/office/drawing/2014/main" id="{E3BB467B-FDDE-2823-8731-9164A10BFA76}"/>
              </a:ext>
            </a:extLst>
          </p:cNvPr>
          <p:cNvSpPr txBox="1"/>
          <p:nvPr/>
        </p:nvSpPr>
        <p:spPr>
          <a:xfrm>
            <a:off x="8029575" y="5043488"/>
            <a:ext cx="3991964" cy="1015663"/>
          </a:xfrm>
          <a:prstGeom prst="rect">
            <a:avLst/>
          </a:prstGeom>
          <a:solidFill>
            <a:schemeClr val="accent3"/>
          </a:solidFill>
        </p:spPr>
        <p:txBody>
          <a:bodyPr wrap="square" rtlCol="0">
            <a:spAutoFit/>
          </a:bodyPr>
          <a:lstStyle/>
          <a:p>
            <a:pPr algn="l"/>
            <a:r>
              <a:rPr lang="en-US" sz="2000" dirty="0">
                <a:latin typeface="18 VAG Rounded Light   02390" pitchFamily="2" charset="0"/>
              </a:rPr>
              <a:t>The 5-stage pipeline we have studied is commonplace in many devices: cars, appliances, etc.</a:t>
            </a:r>
          </a:p>
        </p:txBody>
      </p:sp>
    </p:spTree>
    <p:extLst>
      <p:ext uri="{BB962C8B-B14F-4D97-AF65-F5344CB8AC3E}">
        <p14:creationId xmlns:p14="http://schemas.microsoft.com/office/powerpoint/2010/main" val="1667411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CD05E-2645-2AE1-8CF7-CF866F93492B}"/>
              </a:ext>
            </a:extLst>
          </p:cNvPr>
          <p:cNvSpPr>
            <a:spLocks noGrp="1"/>
          </p:cNvSpPr>
          <p:nvPr>
            <p:ph type="title"/>
          </p:nvPr>
        </p:nvSpPr>
        <p:spPr/>
        <p:txBody>
          <a:bodyPr/>
          <a:lstStyle/>
          <a:p>
            <a:r>
              <a:rPr lang="en-US" dirty="0"/>
              <a:t>Further Increasing Processor Performance?</a:t>
            </a:r>
          </a:p>
        </p:txBody>
      </p:sp>
      <p:sp>
        <p:nvSpPr>
          <p:cNvPr id="3" name="Content Placeholder 2">
            <a:extLst>
              <a:ext uri="{FF2B5EF4-FFF2-40B4-BE49-F238E27FC236}">
                <a16:creationId xmlns:a16="http://schemas.microsoft.com/office/drawing/2014/main" id="{2A5DD5EC-8A92-A4A2-2AE2-40F6915ABAAB}"/>
              </a:ext>
            </a:extLst>
          </p:cNvPr>
          <p:cNvSpPr>
            <a:spLocks noGrp="1"/>
          </p:cNvSpPr>
          <p:nvPr>
            <p:ph idx="1"/>
          </p:nvPr>
        </p:nvSpPr>
        <p:spPr/>
        <p:txBody>
          <a:bodyPr>
            <a:normAutofit/>
          </a:bodyPr>
          <a:lstStyle/>
          <a:p>
            <a:pPr marL="599014" indent="-514350">
              <a:buFont typeface="+mj-lt"/>
              <a:buAutoNum type="arabicPeriod"/>
            </a:pPr>
            <a:r>
              <a:rPr lang="en-US" sz="3200" dirty="0"/>
              <a:t>Increase clock rate.</a:t>
            </a:r>
          </a:p>
          <a:p>
            <a:pPr lvl="1"/>
            <a:r>
              <a:rPr lang="en-US" sz="2800" dirty="0"/>
              <a:t>Limited by technology and power dissipation</a:t>
            </a:r>
          </a:p>
          <a:p>
            <a:pPr marL="599014" indent="-514350">
              <a:buFont typeface="+mj-lt"/>
              <a:buAutoNum type="arabicPeriod"/>
            </a:pPr>
            <a:r>
              <a:rPr lang="en-US" sz="3200" dirty="0"/>
              <a:t>Increase pipeline depth.</a:t>
            </a:r>
          </a:p>
          <a:p>
            <a:pPr lvl="1"/>
            <a:r>
              <a:rPr lang="en-US" sz="2800" dirty="0"/>
              <a:t>“Overlap” instruction execution through deeper pipeline, e.g., 10 or 15 stages.</a:t>
            </a:r>
          </a:p>
          <a:p>
            <a:pPr lvl="2"/>
            <a:r>
              <a:rPr lang="en-US" sz="2400" dirty="0"/>
              <a:t>Less work per stage </a:t>
            </a:r>
            <a:r>
              <a:rPr lang="en-US" sz="2400" dirty="0">
                <a:sym typeface="Wingdings" pitchFamily="2" charset="2"/>
              </a:rPr>
              <a:t> shorter clock cycle/lower power</a:t>
            </a:r>
          </a:p>
          <a:p>
            <a:pPr lvl="2"/>
            <a:r>
              <a:rPr lang="en-US" sz="2400" dirty="0">
                <a:sym typeface="Wingdings" pitchFamily="2" charset="2"/>
              </a:rPr>
              <a:t>But more potential for all three types of hazards! (more stalling  CPI &gt; 1)</a:t>
            </a:r>
          </a:p>
          <a:p>
            <a:pPr marL="599014" indent="-514350">
              <a:buFont typeface="+mj-lt"/>
              <a:buAutoNum type="arabicPeriod"/>
            </a:pPr>
            <a:r>
              <a:rPr lang="en-US" sz="3200" dirty="0">
                <a:sym typeface="Wingdings" pitchFamily="2" charset="2"/>
              </a:rPr>
              <a:t>Design a “</a:t>
            </a:r>
            <a:r>
              <a:rPr lang="en-US" sz="3200" b="0" dirty="0">
                <a:solidFill>
                  <a:schemeClr val="accent4"/>
                </a:solidFill>
                <a:latin typeface="18 VAG Rounded Light   02390" pitchFamily="2" charset="0"/>
                <a:sym typeface="Wingdings" pitchFamily="2" charset="2"/>
              </a:rPr>
              <a:t>superscalar</a:t>
            </a:r>
            <a:r>
              <a:rPr lang="en-US" sz="3200" dirty="0">
                <a:sym typeface="Wingdings" pitchFamily="2" charset="2"/>
              </a:rPr>
              <a:t>” processor.</a:t>
            </a:r>
            <a:endParaRPr lang="en-US" sz="3200" dirty="0"/>
          </a:p>
          <a:p>
            <a:pPr lvl="1"/>
            <a:r>
              <a:rPr lang="en-US" sz="2800" dirty="0"/>
              <a:t>Desktops, laptops, cell phones, etc. often have a few of these,</a:t>
            </a:r>
            <a:br>
              <a:rPr lang="en-US" sz="2800" dirty="0"/>
            </a:br>
            <a:r>
              <a:rPr lang="en-US" sz="2800" dirty="0"/>
              <a:t>combined with simpler 5-stage pipeline processors.</a:t>
            </a:r>
            <a:endParaRPr lang="en-US" sz="3200" dirty="0"/>
          </a:p>
          <a:p>
            <a:endParaRPr lang="en-US" sz="3200" dirty="0"/>
          </a:p>
        </p:txBody>
      </p:sp>
    </p:spTree>
    <p:extLst>
      <p:ext uri="{BB962C8B-B14F-4D97-AF65-F5344CB8AC3E}">
        <p14:creationId xmlns:p14="http://schemas.microsoft.com/office/powerpoint/2010/main" val="289986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0DC90-550B-7E30-0F39-43A98A73133E}"/>
              </a:ext>
            </a:extLst>
          </p:cNvPr>
          <p:cNvSpPr>
            <a:spLocks noGrp="1"/>
          </p:cNvSpPr>
          <p:nvPr>
            <p:ph type="title"/>
          </p:nvPr>
        </p:nvSpPr>
        <p:spPr/>
        <p:txBody>
          <a:bodyPr/>
          <a:lstStyle/>
          <a:p>
            <a:r>
              <a:rPr lang="en-US" dirty="0"/>
              <a:t>Superscalar Processors</a:t>
            </a:r>
          </a:p>
        </p:txBody>
      </p:sp>
      <p:sp>
        <p:nvSpPr>
          <p:cNvPr id="3" name="Content Placeholder 2">
            <a:extLst>
              <a:ext uri="{FF2B5EF4-FFF2-40B4-BE49-F238E27FC236}">
                <a16:creationId xmlns:a16="http://schemas.microsoft.com/office/drawing/2014/main" id="{03C02799-6023-D85D-48BB-ACE350854D98}"/>
              </a:ext>
            </a:extLst>
          </p:cNvPr>
          <p:cNvSpPr>
            <a:spLocks noGrp="1"/>
          </p:cNvSpPr>
          <p:nvPr>
            <p:ph idx="1"/>
          </p:nvPr>
        </p:nvSpPr>
        <p:spPr>
          <a:xfrm>
            <a:off x="288414" y="916710"/>
            <a:ext cx="6140961" cy="5655540"/>
          </a:xfrm>
        </p:spPr>
        <p:txBody>
          <a:bodyPr>
            <a:normAutofit/>
          </a:bodyPr>
          <a:lstStyle/>
          <a:p>
            <a:pPr>
              <a:buClr>
                <a:schemeClr val="bg1"/>
              </a:buClr>
            </a:pPr>
            <a:r>
              <a:rPr lang="en-US" sz="3200" b="0" i="1" dirty="0">
                <a:solidFill>
                  <a:schemeClr val="accent4"/>
                </a:solidFill>
                <a:latin typeface="18 VAG ROUNDED LIGHT   02390" pitchFamily="2" charset="0"/>
              </a:rPr>
              <a:t>Multiple-issue</a:t>
            </a:r>
            <a:r>
              <a:rPr lang="en-US" sz="3200" dirty="0"/>
              <a:t>: Start multiple instructions per clock cycle.</a:t>
            </a:r>
          </a:p>
          <a:p>
            <a:pPr lvl="1"/>
            <a:r>
              <a:rPr lang="en-US" sz="2800" dirty="0"/>
              <a:t>Multiple execution units </a:t>
            </a:r>
            <a:r>
              <a:rPr lang="en-US" sz="2800" dirty="0">
                <a:sym typeface="Wingdings" pitchFamily="2" charset="2"/>
              </a:rPr>
              <a:t>execute instructions in parallel.</a:t>
            </a:r>
          </a:p>
          <a:p>
            <a:pPr lvl="2"/>
            <a:r>
              <a:rPr lang="en-US" sz="2400" dirty="0">
                <a:sym typeface="Wingdings" pitchFamily="2" charset="2"/>
              </a:rPr>
              <a:t>Each execution unit has its own pipeline.</a:t>
            </a:r>
          </a:p>
          <a:p>
            <a:pPr lvl="2">
              <a:buClr>
                <a:schemeClr val="accent1"/>
              </a:buClr>
            </a:pPr>
            <a:r>
              <a:rPr lang="en-US" sz="2400" i="1" dirty="0">
                <a:solidFill>
                  <a:schemeClr val="accent4"/>
                </a:solidFill>
                <a:sym typeface="Wingdings" pitchFamily="2" charset="2"/>
              </a:rPr>
              <a:t>CPI &lt; 1</a:t>
            </a:r>
            <a:r>
              <a:rPr lang="en-US" sz="2400" dirty="0">
                <a:sym typeface="Wingdings" pitchFamily="2" charset="2"/>
              </a:rPr>
              <a:t>: multiple instructions completed per clock cycle.</a:t>
            </a:r>
          </a:p>
          <a:p>
            <a:pPr>
              <a:buClr>
                <a:schemeClr val="bg1"/>
              </a:buClr>
            </a:pPr>
            <a:r>
              <a:rPr lang="en-US" sz="3200" b="0" i="1" dirty="0">
                <a:solidFill>
                  <a:schemeClr val="accent3">
                    <a:alpha val="99000"/>
                  </a:schemeClr>
                </a:solidFill>
                <a:latin typeface="18 VAG ROUNDED LIGHT   02390" pitchFamily="2" charset="0"/>
              </a:rPr>
              <a:t>Dynamic</a:t>
            </a:r>
            <a:r>
              <a:rPr lang="en-US" sz="3200" dirty="0"/>
              <a:t> “</a:t>
            </a:r>
            <a:r>
              <a:rPr lang="en-US" sz="3200" b="0" dirty="0">
                <a:solidFill>
                  <a:schemeClr val="accent3">
                    <a:alpha val="99000"/>
                  </a:schemeClr>
                </a:solidFill>
                <a:latin typeface="18 VAG Rounded Light   02390" pitchFamily="2" charset="0"/>
              </a:rPr>
              <a:t>out-of-order</a:t>
            </a:r>
            <a:r>
              <a:rPr lang="en-US" sz="3200" dirty="0"/>
              <a:t>” execution:</a:t>
            </a:r>
          </a:p>
          <a:p>
            <a:pPr lvl="1"/>
            <a:r>
              <a:rPr lang="en-US" sz="2800" dirty="0"/>
              <a:t>Reorder instructions dynamically in HW to reduce impact of hazards.</a:t>
            </a:r>
          </a:p>
          <a:p>
            <a:endParaRPr lang="en-US" sz="3200" dirty="0"/>
          </a:p>
        </p:txBody>
      </p:sp>
      <p:grpSp>
        <p:nvGrpSpPr>
          <p:cNvPr id="21" name="Group 20">
            <a:extLst>
              <a:ext uri="{FF2B5EF4-FFF2-40B4-BE49-F238E27FC236}">
                <a16:creationId xmlns:a16="http://schemas.microsoft.com/office/drawing/2014/main" id="{E407A07F-E96F-F167-9801-24375763B26D}"/>
              </a:ext>
            </a:extLst>
          </p:cNvPr>
          <p:cNvGrpSpPr/>
          <p:nvPr/>
        </p:nvGrpSpPr>
        <p:grpSpPr>
          <a:xfrm>
            <a:off x="6359653" y="1085851"/>
            <a:ext cx="5543933" cy="4963574"/>
            <a:chOff x="6359653" y="1085851"/>
            <a:chExt cx="5543933" cy="4963574"/>
          </a:xfrm>
        </p:grpSpPr>
        <p:sp>
          <p:nvSpPr>
            <p:cNvPr id="6" name="Rectangle 5">
              <a:extLst>
                <a:ext uri="{FF2B5EF4-FFF2-40B4-BE49-F238E27FC236}">
                  <a16:creationId xmlns:a16="http://schemas.microsoft.com/office/drawing/2014/main" id="{3426C3B9-A3B2-2490-058C-B1B108A1E838}"/>
                </a:ext>
              </a:extLst>
            </p:cNvPr>
            <p:cNvSpPr/>
            <p:nvPr/>
          </p:nvSpPr>
          <p:spPr>
            <a:xfrm>
              <a:off x="7974332" y="1085851"/>
              <a:ext cx="2314575" cy="768096"/>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800" dirty="0">
                  <a:solidFill>
                    <a:schemeClr val="bg1"/>
                  </a:solidFill>
                  <a:latin typeface="18 VAG Rounded Light   02390" pitchFamily="2" charset="0"/>
                </a:rPr>
                <a:t>Instruction fetch and decode unit</a:t>
              </a:r>
            </a:p>
          </p:txBody>
        </p:sp>
        <p:sp>
          <p:nvSpPr>
            <p:cNvPr id="7" name="Rectangle 6">
              <a:extLst>
                <a:ext uri="{FF2B5EF4-FFF2-40B4-BE49-F238E27FC236}">
                  <a16:creationId xmlns:a16="http://schemas.microsoft.com/office/drawing/2014/main" id="{6BB78A66-83DE-B115-46DE-9ABD947CD4CB}"/>
                </a:ext>
              </a:extLst>
            </p:cNvPr>
            <p:cNvSpPr/>
            <p:nvPr/>
          </p:nvSpPr>
          <p:spPr>
            <a:xfrm>
              <a:off x="6359653" y="2347916"/>
              <a:ext cx="1176336" cy="768096"/>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1"/>
                  </a:solidFill>
                  <a:latin typeface="18 VAG Rounded Light   02390" pitchFamily="2" charset="0"/>
                </a:rPr>
                <a:t>Reservation station</a:t>
              </a:r>
            </a:p>
          </p:txBody>
        </p:sp>
        <p:sp>
          <p:nvSpPr>
            <p:cNvPr id="8" name="Rectangle 7">
              <a:extLst>
                <a:ext uri="{FF2B5EF4-FFF2-40B4-BE49-F238E27FC236}">
                  <a16:creationId xmlns:a16="http://schemas.microsoft.com/office/drawing/2014/main" id="{00120F8B-1980-2C83-97D1-4FD02CE28C17}"/>
                </a:ext>
              </a:extLst>
            </p:cNvPr>
            <p:cNvSpPr/>
            <p:nvPr/>
          </p:nvSpPr>
          <p:spPr>
            <a:xfrm>
              <a:off x="7705727" y="2347916"/>
              <a:ext cx="1176336" cy="768096"/>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1"/>
                  </a:solidFill>
                  <a:latin typeface="18 VAG Rounded Light   02390" pitchFamily="2" charset="0"/>
                </a:rPr>
                <a:t>Reservation station</a:t>
              </a:r>
            </a:p>
          </p:txBody>
        </p:sp>
        <p:sp>
          <p:nvSpPr>
            <p:cNvPr id="9" name="Rectangle 8">
              <a:extLst>
                <a:ext uri="{FF2B5EF4-FFF2-40B4-BE49-F238E27FC236}">
                  <a16:creationId xmlns:a16="http://schemas.microsoft.com/office/drawing/2014/main" id="{821A35AE-4A16-A456-74B9-F8EBE8BC99E8}"/>
                </a:ext>
              </a:extLst>
            </p:cNvPr>
            <p:cNvSpPr/>
            <p:nvPr/>
          </p:nvSpPr>
          <p:spPr>
            <a:xfrm>
              <a:off x="10727250" y="2352677"/>
              <a:ext cx="1176336" cy="768096"/>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1"/>
                  </a:solidFill>
                  <a:latin typeface="18 VAG Rounded Light   02390" pitchFamily="2" charset="0"/>
                </a:rPr>
                <a:t>Reservation station</a:t>
              </a:r>
            </a:p>
          </p:txBody>
        </p:sp>
        <p:sp>
          <p:nvSpPr>
            <p:cNvPr id="10" name="Rectangle 9">
              <a:extLst>
                <a:ext uri="{FF2B5EF4-FFF2-40B4-BE49-F238E27FC236}">
                  <a16:creationId xmlns:a16="http://schemas.microsoft.com/office/drawing/2014/main" id="{93254280-8649-C282-7257-565842EE6B63}"/>
                </a:ext>
              </a:extLst>
            </p:cNvPr>
            <p:cNvSpPr/>
            <p:nvPr/>
          </p:nvSpPr>
          <p:spPr>
            <a:xfrm>
              <a:off x="9381176" y="2347916"/>
              <a:ext cx="1176336" cy="768096"/>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1"/>
                  </a:solidFill>
                  <a:latin typeface="18 VAG Rounded Light   02390" pitchFamily="2" charset="0"/>
                </a:rPr>
                <a:t>Reservation station</a:t>
              </a:r>
            </a:p>
          </p:txBody>
        </p:sp>
        <p:sp>
          <p:nvSpPr>
            <p:cNvPr id="11" name="Rounded Rectangle 10">
              <a:extLst>
                <a:ext uri="{FF2B5EF4-FFF2-40B4-BE49-F238E27FC236}">
                  <a16:creationId xmlns:a16="http://schemas.microsoft.com/office/drawing/2014/main" id="{BD3E4420-9762-1B43-7619-6D84931AB694}"/>
                </a:ext>
              </a:extLst>
            </p:cNvPr>
            <p:cNvSpPr/>
            <p:nvPr/>
          </p:nvSpPr>
          <p:spPr>
            <a:xfrm>
              <a:off x="6512146" y="3429000"/>
              <a:ext cx="871351" cy="1575054"/>
            </a:xfrm>
            <a:prstGeom prst="roundRect">
              <a:avLst/>
            </a:prstGeom>
            <a:noFill/>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accent4"/>
                  </a:solidFill>
                  <a:latin typeface="18 VAG Rounded Light   02390" pitchFamily="2" charset="0"/>
                </a:rPr>
                <a:t>Integer</a:t>
              </a:r>
            </a:p>
          </p:txBody>
        </p:sp>
        <p:sp>
          <p:nvSpPr>
            <p:cNvPr id="13" name="Rounded Rectangle 12">
              <a:extLst>
                <a:ext uri="{FF2B5EF4-FFF2-40B4-BE49-F238E27FC236}">
                  <a16:creationId xmlns:a16="http://schemas.microsoft.com/office/drawing/2014/main" id="{1A52D081-EDBC-7253-9B4C-63F57C8EAC33}"/>
                </a:ext>
              </a:extLst>
            </p:cNvPr>
            <p:cNvSpPr/>
            <p:nvPr/>
          </p:nvSpPr>
          <p:spPr>
            <a:xfrm>
              <a:off x="7858220" y="3429000"/>
              <a:ext cx="871351" cy="1575054"/>
            </a:xfrm>
            <a:prstGeom prst="roundRect">
              <a:avLst/>
            </a:prstGeom>
            <a:noFill/>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accent4"/>
                  </a:solidFill>
                  <a:latin typeface="18 VAG Rounded Light   02390" pitchFamily="2" charset="0"/>
                </a:rPr>
                <a:t>Integer</a:t>
              </a:r>
            </a:p>
          </p:txBody>
        </p:sp>
        <p:sp>
          <p:nvSpPr>
            <p:cNvPr id="14" name="Rounded Rectangle 13">
              <a:extLst>
                <a:ext uri="{FF2B5EF4-FFF2-40B4-BE49-F238E27FC236}">
                  <a16:creationId xmlns:a16="http://schemas.microsoft.com/office/drawing/2014/main" id="{7CC728B0-33AA-047F-F706-2E1AB1F673B0}"/>
                </a:ext>
              </a:extLst>
            </p:cNvPr>
            <p:cNvSpPr/>
            <p:nvPr/>
          </p:nvSpPr>
          <p:spPr>
            <a:xfrm>
              <a:off x="9469616" y="3429000"/>
              <a:ext cx="999456" cy="1575054"/>
            </a:xfrm>
            <a:prstGeom prst="roundRect">
              <a:avLst/>
            </a:prstGeom>
            <a:noFill/>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accent4"/>
                  </a:solidFill>
                  <a:latin typeface="18 VAG Rounded Light   02390" pitchFamily="2" charset="0"/>
                </a:rPr>
                <a:t>Floating Point</a:t>
              </a:r>
            </a:p>
          </p:txBody>
        </p:sp>
        <p:sp>
          <p:nvSpPr>
            <p:cNvPr id="15" name="Rounded Rectangle 14">
              <a:extLst>
                <a:ext uri="{FF2B5EF4-FFF2-40B4-BE49-F238E27FC236}">
                  <a16:creationId xmlns:a16="http://schemas.microsoft.com/office/drawing/2014/main" id="{310DA9B6-CCB4-1F42-6F82-935D2F45D75C}"/>
                </a:ext>
              </a:extLst>
            </p:cNvPr>
            <p:cNvSpPr/>
            <p:nvPr/>
          </p:nvSpPr>
          <p:spPr>
            <a:xfrm>
              <a:off x="10879743" y="3429000"/>
              <a:ext cx="871351" cy="1575054"/>
            </a:xfrm>
            <a:prstGeom prst="roundRect">
              <a:avLst/>
            </a:prstGeom>
            <a:noFill/>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accent4"/>
                  </a:solidFill>
                  <a:latin typeface="18 VAG Rounded Light   02390" pitchFamily="2" charset="0"/>
                </a:rPr>
                <a:t>Load/</a:t>
              </a:r>
              <a:br>
                <a:rPr lang="en-US" sz="1600" dirty="0">
                  <a:solidFill>
                    <a:schemeClr val="accent4"/>
                  </a:solidFill>
                  <a:latin typeface="18 VAG Rounded Light   02390" pitchFamily="2" charset="0"/>
                </a:rPr>
              </a:br>
              <a:r>
                <a:rPr lang="en-US" sz="1600" dirty="0">
                  <a:solidFill>
                    <a:schemeClr val="accent4"/>
                  </a:solidFill>
                  <a:latin typeface="18 VAG Rounded Light   02390" pitchFamily="2" charset="0"/>
                </a:rPr>
                <a:t>store</a:t>
              </a:r>
            </a:p>
          </p:txBody>
        </p:sp>
        <p:sp>
          <p:nvSpPr>
            <p:cNvPr id="16" name="Rectangle 15">
              <a:extLst>
                <a:ext uri="{FF2B5EF4-FFF2-40B4-BE49-F238E27FC236}">
                  <a16:creationId xmlns:a16="http://schemas.microsoft.com/office/drawing/2014/main" id="{3BDDA06D-E41A-FE21-3548-DF0C522E615F}"/>
                </a:ext>
              </a:extLst>
            </p:cNvPr>
            <p:cNvSpPr/>
            <p:nvPr/>
          </p:nvSpPr>
          <p:spPr>
            <a:xfrm>
              <a:off x="7974332" y="5555456"/>
              <a:ext cx="2314575" cy="493969"/>
            </a:xfrm>
            <a:prstGeom prst="rect">
              <a:avLst/>
            </a:prstGeom>
            <a:noFill/>
            <a:ln w="28575">
              <a:solidFill>
                <a:schemeClr val="accent3"/>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800" dirty="0">
                  <a:solidFill>
                    <a:schemeClr val="accent3"/>
                  </a:solidFill>
                  <a:latin typeface="18 VAG Rounded Light   02390" pitchFamily="2" charset="0"/>
                </a:rPr>
                <a:t>Commit unit</a:t>
              </a:r>
            </a:p>
          </p:txBody>
        </p:sp>
        <p:cxnSp>
          <p:nvCxnSpPr>
            <p:cNvPr id="18" name="Straight Connector 17">
              <a:extLst>
                <a:ext uri="{FF2B5EF4-FFF2-40B4-BE49-F238E27FC236}">
                  <a16:creationId xmlns:a16="http://schemas.microsoft.com/office/drawing/2014/main" id="{2C3ED3D3-7E19-FFB9-988C-2848450AAF61}"/>
                </a:ext>
              </a:extLst>
            </p:cNvPr>
            <p:cNvCxnSpPr>
              <a:stCxn id="7" idx="2"/>
              <a:endCxn id="11" idx="0"/>
            </p:cNvCxnSpPr>
            <p:nvPr/>
          </p:nvCxnSpPr>
          <p:spPr>
            <a:xfrm>
              <a:off x="6947821" y="3116012"/>
              <a:ext cx="1" cy="312988"/>
            </a:xfrm>
            <a:prstGeom prst="line">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6A2AC7-5EA8-B5C7-1F5D-BAE1A2C36B55}"/>
                </a:ext>
              </a:extLst>
            </p:cNvPr>
            <p:cNvCxnSpPr>
              <a:cxnSpLocks/>
              <a:stCxn id="8" idx="2"/>
              <a:endCxn id="13" idx="0"/>
            </p:cNvCxnSpPr>
            <p:nvPr/>
          </p:nvCxnSpPr>
          <p:spPr>
            <a:xfrm>
              <a:off x="8293895" y="3116012"/>
              <a:ext cx="1" cy="312988"/>
            </a:xfrm>
            <a:prstGeom prst="line">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4D3F5DB-2957-D52A-D0EE-9A2A7FF6AEEB}"/>
                </a:ext>
              </a:extLst>
            </p:cNvPr>
            <p:cNvCxnSpPr>
              <a:cxnSpLocks/>
              <a:stCxn id="10" idx="2"/>
              <a:endCxn id="14" idx="0"/>
            </p:cNvCxnSpPr>
            <p:nvPr/>
          </p:nvCxnSpPr>
          <p:spPr>
            <a:xfrm>
              <a:off x="9969344" y="3116012"/>
              <a:ext cx="0" cy="312988"/>
            </a:xfrm>
            <a:prstGeom prst="line">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F09B29-454D-D47B-6CDD-D51F55453935}"/>
                </a:ext>
              </a:extLst>
            </p:cNvPr>
            <p:cNvCxnSpPr>
              <a:cxnSpLocks/>
              <a:stCxn id="9" idx="2"/>
              <a:endCxn id="15" idx="0"/>
            </p:cNvCxnSpPr>
            <p:nvPr/>
          </p:nvCxnSpPr>
          <p:spPr>
            <a:xfrm>
              <a:off x="11315418" y="3120773"/>
              <a:ext cx="1" cy="308227"/>
            </a:xfrm>
            <a:prstGeom prst="line">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56EB70B-DD69-DE9D-AD77-5EBF9B0E912C}"/>
                </a:ext>
              </a:extLst>
            </p:cNvPr>
            <p:cNvSpPr txBox="1"/>
            <p:nvPr/>
          </p:nvSpPr>
          <p:spPr>
            <a:xfrm>
              <a:off x="8885398" y="2509748"/>
              <a:ext cx="492443" cy="461665"/>
            </a:xfrm>
            <a:prstGeom prst="rect">
              <a:avLst/>
            </a:prstGeom>
            <a:noFill/>
            <a:ln>
              <a:noFill/>
            </a:ln>
          </p:spPr>
          <p:txBody>
            <a:bodyPr wrap="none" rtlCol="0">
              <a:spAutoFit/>
            </a:bodyPr>
            <a:lstStyle/>
            <a:p>
              <a:pPr algn="l"/>
              <a:r>
                <a:rPr lang="en-US" sz="2400" dirty="0">
                  <a:solidFill>
                    <a:schemeClr val="bg1"/>
                  </a:solidFill>
                  <a:latin typeface="18 VAG Rounded Light   02390" pitchFamily="2" charset="0"/>
                </a:rPr>
                <a:t>…</a:t>
              </a:r>
            </a:p>
          </p:txBody>
        </p:sp>
        <p:sp>
          <p:nvSpPr>
            <p:cNvPr id="31" name="TextBox 30">
              <a:extLst>
                <a:ext uri="{FF2B5EF4-FFF2-40B4-BE49-F238E27FC236}">
                  <a16:creationId xmlns:a16="http://schemas.microsoft.com/office/drawing/2014/main" id="{6932A143-6884-BD44-D31A-6D7BF10C3206}"/>
                </a:ext>
              </a:extLst>
            </p:cNvPr>
            <p:cNvSpPr txBox="1"/>
            <p:nvPr/>
          </p:nvSpPr>
          <p:spPr>
            <a:xfrm>
              <a:off x="8885398" y="3976325"/>
              <a:ext cx="492443" cy="461665"/>
            </a:xfrm>
            <a:prstGeom prst="rect">
              <a:avLst/>
            </a:prstGeom>
            <a:noFill/>
            <a:ln>
              <a:noFill/>
            </a:ln>
          </p:spPr>
          <p:txBody>
            <a:bodyPr wrap="none" rtlCol="0">
              <a:spAutoFit/>
            </a:bodyPr>
            <a:lstStyle/>
            <a:p>
              <a:pPr algn="l"/>
              <a:r>
                <a:rPr lang="en-US" sz="2400" dirty="0">
                  <a:solidFill>
                    <a:schemeClr val="bg1"/>
                  </a:solidFill>
                  <a:latin typeface="18 VAG Rounded Light   02390" pitchFamily="2" charset="0"/>
                </a:rPr>
                <a:t>…</a:t>
              </a:r>
            </a:p>
          </p:txBody>
        </p:sp>
        <p:cxnSp>
          <p:nvCxnSpPr>
            <p:cNvPr id="33" name="Elbow Connector 32">
              <a:extLst>
                <a:ext uri="{FF2B5EF4-FFF2-40B4-BE49-F238E27FC236}">
                  <a16:creationId xmlns:a16="http://schemas.microsoft.com/office/drawing/2014/main" id="{0EEBD3D2-3588-8FBA-32B0-0869E1371E51}"/>
                </a:ext>
              </a:extLst>
            </p:cNvPr>
            <p:cNvCxnSpPr>
              <a:stCxn id="6" idx="2"/>
              <a:endCxn id="7" idx="0"/>
            </p:cNvCxnSpPr>
            <p:nvPr/>
          </p:nvCxnSpPr>
          <p:spPr>
            <a:xfrm rot="5400000">
              <a:off x="7792737" y="1009032"/>
              <a:ext cx="493969" cy="2183799"/>
            </a:xfrm>
            <a:prstGeom prst="bentConnector3">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870344F4-D071-F99B-CBB5-F824DED74882}"/>
                </a:ext>
              </a:extLst>
            </p:cNvPr>
            <p:cNvCxnSpPr>
              <a:cxnSpLocks/>
              <a:stCxn id="6" idx="2"/>
              <a:endCxn id="8" idx="0"/>
            </p:cNvCxnSpPr>
            <p:nvPr/>
          </p:nvCxnSpPr>
          <p:spPr>
            <a:xfrm rot="5400000">
              <a:off x="8465774" y="1682069"/>
              <a:ext cx="493969" cy="837725"/>
            </a:xfrm>
            <a:prstGeom prst="bentConnector3">
              <a:avLst>
                <a:gd name="adj1" fmla="val 50000"/>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FCF86520-E29B-A1EE-4864-411DA0318146}"/>
                </a:ext>
              </a:extLst>
            </p:cNvPr>
            <p:cNvCxnSpPr>
              <a:cxnSpLocks/>
              <a:stCxn id="6" idx="2"/>
              <a:endCxn id="10" idx="0"/>
            </p:cNvCxnSpPr>
            <p:nvPr/>
          </p:nvCxnSpPr>
          <p:spPr>
            <a:xfrm rot="16200000" flipH="1">
              <a:off x="9303498" y="1682069"/>
              <a:ext cx="493969" cy="837724"/>
            </a:xfrm>
            <a:prstGeom prst="bentConnector3">
              <a:avLst>
                <a:gd name="adj1" fmla="val 50000"/>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1D3E7FD3-199B-1663-0933-CA4E3EA40EDE}"/>
                </a:ext>
              </a:extLst>
            </p:cNvPr>
            <p:cNvCxnSpPr>
              <a:cxnSpLocks/>
              <a:stCxn id="6" idx="2"/>
              <a:endCxn id="9" idx="0"/>
            </p:cNvCxnSpPr>
            <p:nvPr/>
          </p:nvCxnSpPr>
          <p:spPr>
            <a:xfrm rot="16200000" flipH="1">
              <a:off x="9974154" y="1011413"/>
              <a:ext cx="498730" cy="2183798"/>
            </a:xfrm>
            <a:prstGeom prst="bentConnector3">
              <a:avLst>
                <a:gd name="adj1" fmla="val 50000"/>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093028B0-E946-F36E-DB89-6B277CC72939}"/>
                </a:ext>
              </a:extLst>
            </p:cNvPr>
            <p:cNvCxnSpPr>
              <a:cxnSpLocks/>
              <a:stCxn id="11" idx="2"/>
              <a:endCxn id="16" idx="0"/>
            </p:cNvCxnSpPr>
            <p:nvPr/>
          </p:nvCxnSpPr>
          <p:spPr>
            <a:xfrm rot="16200000" flipH="1">
              <a:off x="7764020" y="4187856"/>
              <a:ext cx="551402" cy="2183798"/>
            </a:xfrm>
            <a:prstGeom prst="bentConnector3">
              <a:avLst>
                <a:gd name="adj1" fmla="val 50000"/>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21EA7312-A0FE-CC26-621E-7BB3A185F4EF}"/>
                </a:ext>
              </a:extLst>
            </p:cNvPr>
            <p:cNvCxnSpPr>
              <a:cxnSpLocks/>
              <a:stCxn id="13" idx="2"/>
              <a:endCxn id="16" idx="0"/>
            </p:cNvCxnSpPr>
            <p:nvPr/>
          </p:nvCxnSpPr>
          <p:spPr>
            <a:xfrm rot="16200000" flipH="1">
              <a:off x="8437057" y="4860893"/>
              <a:ext cx="551402" cy="837724"/>
            </a:xfrm>
            <a:prstGeom prst="bentConnector3">
              <a:avLst>
                <a:gd name="adj1" fmla="val 50000"/>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8C9BF3C0-D61E-8760-1544-33716B4D7EA8}"/>
                </a:ext>
              </a:extLst>
            </p:cNvPr>
            <p:cNvCxnSpPr>
              <a:cxnSpLocks/>
              <a:stCxn id="14" idx="2"/>
              <a:endCxn id="16" idx="0"/>
            </p:cNvCxnSpPr>
            <p:nvPr/>
          </p:nvCxnSpPr>
          <p:spPr>
            <a:xfrm rot="5400000">
              <a:off x="9274781" y="4860893"/>
              <a:ext cx="551402" cy="837724"/>
            </a:xfrm>
            <a:prstGeom prst="bentConnector3">
              <a:avLst>
                <a:gd name="adj1" fmla="val 50000"/>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C1533CB3-E255-5CEA-2655-CE304B5C95C9}"/>
                </a:ext>
              </a:extLst>
            </p:cNvPr>
            <p:cNvCxnSpPr>
              <a:cxnSpLocks/>
              <a:stCxn id="15" idx="2"/>
              <a:endCxn id="16" idx="0"/>
            </p:cNvCxnSpPr>
            <p:nvPr/>
          </p:nvCxnSpPr>
          <p:spPr>
            <a:xfrm rot="5400000">
              <a:off x="9947819" y="4187856"/>
              <a:ext cx="551402" cy="2183799"/>
            </a:xfrm>
            <a:prstGeom prst="bentConnector3">
              <a:avLst>
                <a:gd name="adj1" fmla="val 50000"/>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A8D17C51-CAD1-A7B7-9848-290F063ABC8E}"/>
              </a:ext>
            </a:extLst>
          </p:cNvPr>
          <p:cNvSpPr txBox="1"/>
          <p:nvPr/>
        </p:nvSpPr>
        <p:spPr>
          <a:xfrm>
            <a:off x="8430034" y="6427647"/>
            <a:ext cx="2449709" cy="400110"/>
          </a:xfrm>
          <a:prstGeom prst="rect">
            <a:avLst/>
          </a:prstGeom>
          <a:noFill/>
        </p:spPr>
        <p:txBody>
          <a:bodyPr wrap="none" rtlCol="0">
            <a:spAutoFit/>
          </a:bodyPr>
          <a:lstStyle/>
          <a:p>
            <a:pPr algn="ctr"/>
            <a:r>
              <a:rPr lang="en-US" sz="2000" dirty="0">
                <a:solidFill>
                  <a:schemeClr val="accent2"/>
                </a:solidFill>
                <a:latin typeface="18 VAG Rounded Light   02390" pitchFamily="2" charset="0"/>
              </a:rPr>
              <a:t>Take CS152 for more!</a:t>
            </a:r>
          </a:p>
        </p:txBody>
      </p:sp>
    </p:spTree>
    <p:extLst>
      <p:ext uri="{BB962C8B-B14F-4D97-AF65-F5344CB8AC3E}">
        <p14:creationId xmlns:p14="http://schemas.microsoft.com/office/powerpoint/2010/main" val="143958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0262-BF6F-7417-3FE2-B8A6BC8ADFB6}"/>
              </a:ext>
            </a:extLst>
          </p:cNvPr>
          <p:cNvSpPr>
            <a:spLocks noGrp="1"/>
          </p:cNvSpPr>
          <p:nvPr>
            <p:ph type="title"/>
          </p:nvPr>
        </p:nvSpPr>
        <p:spPr/>
        <p:txBody>
          <a:bodyPr/>
          <a:lstStyle/>
          <a:p>
            <a:r>
              <a:rPr lang="en-US" dirty="0"/>
              <a:t>Computing Cycles Per Instruction (CPI)</a:t>
            </a:r>
          </a:p>
        </p:txBody>
      </p:sp>
      <p:sp>
        <p:nvSpPr>
          <p:cNvPr id="3" name="Content Placeholder 2">
            <a:extLst>
              <a:ext uri="{FF2B5EF4-FFF2-40B4-BE49-F238E27FC236}">
                <a16:creationId xmlns:a16="http://schemas.microsoft.com/office/drawing/2014/main" id="{D7BE85DF-A205-4F3E-8B2E-142F8DF45BDD}"/>
              </a:ext>
            </a:extLst>
          </p:cNvPr>
          <p:cNvSpPr>
            <a:spLocks noGrp="1"/>
          </p:cNvSpPr>
          <p:nvPr>
            <p:ph idx="1"/>
          </p:nvPr>
        </p:nvSpPr>
        <p:spPr>
          <a:xfrm>
            <a:off x="288413" y="916711"/>
            <a:ext cx="11332079" cy="3032451"/>
          </a:xfrm>
        </p:spPr>
        <p:txBody>
          <a:bodyPr>
            <a:normAutofit lnSpcReduction="10000"/>
          </a:bodyPr>
          <a:lstStyle/>
          <a:p>
            <a:r>
              <a:rPr lang="en-US" sz="3200" dirty="0"/>
              <a:t>ARM Cortex-A53 Core: 2 GHz, dual-issue processor:</a:t>
            </a:r>
          </a:p>
          <a:p>
            <a:pPr lvl="1"/>
            <a:r>
              <a:rPr lang="en-US" sz="2800" dirty="0"/>
              <a:t>4 BIPS (billion instructions per second), </a:t>
            </a:r>
            <a:r>
              <a:rPr lang="en-US" sz="2800" i="1" dirty="0">
                <a:solidFill>
                  <a:schemeClr val="accent4"/>
                </a:solidFill>
              </a:rPr>
              <a:t>Peak CPI</a:t>
            </a:r>
            <a:r>
              <a:rPr lang="en-US" sz="2800" dirty="0"/>
              <a:t> = 0.5.</a:t>
            </a:r>
          </a:p>
          <a:p>
            <a:pPr lvl="1"/>
            <a:r>
              <a:rPr lang="en-US" sz="2800" dirty="0">
                <a:sym typeface="Wingdings" pitchFamily="2" charset="2"/>
              </a:rPr>
              <a:t>However, instruction/pipeline dependencies reduce performance.</a:t>
            </a:r>
            <a:endParaRPr lang="en-US" sz="3200" dirty="0">
              <a:sym typeface="Wingdings" pitchFamily="2" charset="2"/>
            </a:endParaRPr>
          </a:p>
          <a:p>
            <a:r>
              <a:rPr lang="en-US" sz="3200" dirty="0"/>
              <a:t>In practice, measure CPI on various </a:t>
            </a:r>
            <a:r>
              <a:rPr lang="en-US" sz="3200" b="0" dirty="0">
                <a:solidFill>
                  <a:schemeClr val="accent4">
                    <a:alpha val="99000"/>
                  </a:schemeClr>
                </a:solidFill>
                <a:latin typeface="18 VAG Rounded Light   02390" pitchFamily="2" charset="0"/>
              </a:rPr>
              <a:t>benchmarks</a:t>
            </a:r>
            <a:r>
              <a:rPr lang="en-US" sz="3200" dirty="0"/>
              <a:t>:</a:t>
            </a:r>
          </a:p>
          <a:p>
            <a:pPr lvl="1"/>
            <a:r>
              <a:rPr lang="en-US" sz="2800" dirty="0"/>
              <a:t>Known benchmark programs from a variety of application domains:</a:t>
            </a:r>
          </a:p>
          <a:p>
            <a:pPr lvl="2"/>
            <a:r>
              <a:rPr lang="en-US" sz="2400" dirty="0"/>
              <a:t>Data compression, code compilation, video decoding, network simulation, etc.</a:t>
            </a:r>
          </a:p>
          <a:p>
            <a:pPr marL="457188" lvl="1" indent="0">
              <a:buNone/>
            </a:pPr>
            <a:endParaRPr lang="en-US" sz="2800" dirty="0"/>
          </a:p>
        </p:txBody>
      </p:sp>
      <p:sp>
        <p:nvSpPr>
          <p:cNvPr id="5" name="Content Placeholder 18">
            <a:extLst>
              <a:ext uri="{FF2B5EF4-FFF2-40B4-BE49-F238E27FC236}">
                <a16:creationId xmlns:a16="http://schemas.microsoft.com/office/drawing/2014/main" id="{945CBA45-B225-518A-BC2D-827F541B22B3}"/>
              </a:ext>
            </a:extLst>
          </p:cNvPr>
          <p:cNvSpPr txBox="1">
            <a:spLocks/>
          </p:cNvSpPr>
          <p:nvPr/>
        </p:nvSpPr>
        <p:spPr>
          <a:xfrm>
            <a:off x="600483" y="3928086"/>
            <a:ext cx="2520255" cy="1069213"/>
          </a:xfrm>
          <a:prstGeom prst="rect">
            <a:avLst/>
          </a:prstGeom>
        </p:spPr>
        <p:txBody>
          <a:bodyPr vert="horz" lIns="91440" tIns="45720" rIns="91440" bIns="45720" rtlCol="0">
            <a:norm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4" indent="0" algn="r">
              <a:buFont typeface="Wingdings" pitchFamily="2" charset="2"/>
              <a:buNone/>
            </a:pPr>
            <a:r>
              <a:rPr lang="en-US" sz="2000" b="0" dirty="0">
                <a:solidFill>
                  <a:schemeClr val="accent2">
                    <a:alpha val="99000"/>
                  </a:schemeClr>
                </a:solidFill>
                <a:latin typeface="18 VAG Rounded Light   02390" pitchFamily="2" charset="0"/>
              </a:rPr>
              <a:t>From the “Iron Law” of Processor</a:t>
            </a:r>
            <a:br>
              <a:rPr lang="en-US" sz="2000" b="0" dirty="0">
                <a:solidFill>
                  <a:schemeClr val="accent2">
                    <a:alpha val="99000"/>
                  </a:schemeClr>
                </a:solidFill>
                <a:latin typeface="18 VAG Rounded Light   02390" pitchFamily="2" charset="0"/>
              </a:rPr>
            </a:br>
            <a:r>
              <a:rPr lang="en-US" sz="2000" b="0" dirty="0">
                <a:solidFill>
                  <a:schemeClr val="accent2">
                    <a:alpha val="99000"/>
                  </a:schemeClr>
                </a:solidFill>
                <a:latin typeface="18 VAG Rounded Light   02390" pitchFamily="2" charset="0"/>
              </a:rPr>
              <a:t>Performance:</a:t>
            </a:r>
            <a:endParaRPr lang="en-US" sz="2400" b="0" dirty="0">
              <a:solidFill>
                <a:schemeClr val="accent2">
                  <a:alpha val="99000"/>
                </a:schemeClr>
              </a:solidFill>
              <a:latin typeface="18 VAG Rounded Light   02390" pitchFamily="2"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9B5B64B-E57D-1F2C-A0FC-DAFD3B02C64C}"/>
                  </a:ext>
                </a:extLst>
              </p:cNvPr>
              <p:cNvSpPr txBox="1"/>
              <p:nvPr/>
            </p:nvSpPr>
            <p:spPr>
              <a:xfrm>
                <a:off x="3220984" y="3807054"/>
                <a:ext cx="6821611" cy="85837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f>
                        <m:fPr>
                          <m:ctrlPr>
                            <a:rPr lang="en-US" sz="2400" b="0" i="1" smtClean="0">
                              <a:solidFill>
                                <a:schemeClr val="bg1"/>
                              </a:solidFill>
                              <a:latin typeface="Cambria Math" panose="02040503050406030204" pitchFamily="18" charset="0"/>
                              <a:cs typeface="Arial"/>
                              <a:sym typeface="Arial"/>
                            </a:rPr>
                          </m:ctrlPr>
                        </m:fPr>
                        <m:num>
                          <m:r>
                            <a:rPr lang="en-US" sz="2400" b="0" i="1" smtClean="0">
                              <a:solidFill>
                                <a:schemeClr val="bg1"/>
                              </a:solidFill>
                              <a:latin typeface="Cambria Math" panose="02040503050406030204" pitchFamily="18" charset="0"/>
                              <a:cs typeface="Arial"/>
                              <a:sym typeface="Arial"/>
                            </a:rPr>
                            <m:t>𝑡𝑖𝑚𝑒</m:t>
                          </m:r>
                        </m:num>
                        <m:den>
                          <m:r>
                            <a:rPr lang="en-US" sz="2400" b="0" i="1" smtClean="0">
                              <a:solidFill>
                                <a:schemeClr val="bg1"/>
                              </a:solidFill>
                              <a:latin typeface="Cambria Math" panose="02040503050406030204" pitchFamily="18" charset="0"/>
                              <a:cs typeface="Arial"/>
                              <a:sym typeface="Arial"/>
                            </a:rPr>
                            <m:t>𝑝𝑟𝑜𝑔𝑟𝑎𝑚</m:t>
                          </m:r>
                        </m:den>
                      </m:f>
                      <m:r>
                        <a:rPr lang="en-US" sz="2400" b="0" i="1" smtClean="0">
                          <a:solidFill>
                            <a:schemeClr val="bg1"/>
                          </a:solidFill>
                          <a:latin typeface="Cambria Math" panose="02040503050406030204" pitchFamily="18" charset="0"/>
                          <a:cs typeface="Arial"/>
                          <a:sym typeface="Arial"/>
                        </a:rPr>
                        <m:t>=</m:t>
                      </m:r>
                      <m:f>
                        <m:fPr>
                          <m:ctrlPr>
                            <a:rPr lang="en-US" sz="2400" b="0" i="1" smtClean="0">
                              <a:solidFill>
                                <a:schemeClr val="bg1"/>
                              </a:solidFill>
                              <a:latin typeface="Cambria Math" panose="02040503050406030204" pitchFamily="18" charset="0"/>
                              <a:cs typeface="Arial"/>
                              <a:sym typeface="Arial"/>
                            </a:rPr>
                          </m:ctrlPr>
                        </m:fPr>
                        <m:num>
                          <m:r>
                            <a:rPr lang="en-US" sz="2400" b="0" i="1" smtClean="0">
                              <a:solidFill>
                                <a:schemeClr val="bg1"/>
                              </a:solidFill>
                              <a:latin typeface="Cambria Math" panose="02040503050406030204" pitchFamily="18" charset="0"/>
                              <a:cs typeface="Arial"/>
                              <a:sym typeface="Arial"/>
                            </a:rPr>
                            <m:t>𝑖𝑛𝑠𝑡𝑟𝑢𝑐𝑡𝑖𝑜𝑛𝑠</m:t>
                          </m:r>
                        </m:num>
                        <m:den>
                          <m:r>
                            <a:rPr lang="en-US" sz="2400" b="0" i="1" smtClean="0">
                              <a:solidFill>
                                <a:schemeClr val="bg1"/>
                              </a:solidFill>
                              <a:latin typeface="Cambria Math" panose="02040503050406030204" pitchFamily="18" charset="0"/>
                              <a:cs typeface="Arial"/>
                              <a:sym typeface="Arial"/>
                            </a:rPr>
                            <m:t>𝑝𝑟𝑜𝑔𝑟𝑎𝑚</m:t>
                          </m:r>
                        </m:den>
                      </m:f>
                      <m:r>
                        <a:rPr lang="en-US" sz="2400" b="0" i="1" smtClean="0">
                          <a:solidFill>
                            <a:schemeClr val="bg1"/>
                          </a:solidFill>
                          <a:latin typeface="Cambria Math" panose="02040503050406030204" pitchFamily="18" charset="0"/>
                          <a:cs typeface="Arial"/>
                          <a:sym typeface="Arial"/>
                        </a:rPr>
                        <m:t>×</m:t>
                      </m:r>
                      <m:f>
                        <m:fPr>
                          <m:ctrlPr>
                            <a:rPr lang="en-US" sz="2400" b="0" i="1" smtClean="0">
                              <a:solidFill>
                                <a:schemeClr val="bg1"/>
                              </a:solidFill>
                              <a:latin typeface="Cambria Math" panose="02040503050406030204" pitchFamily="18" charset="0"/>
                              <a:cs typeface="Arial"/>
                              <a:sym typeface="Arial"/>
                            </a:rPr>
                          </m:ctrlPr>
                        </m:fPr>
                        <m:num>
                          <m:r>
                            <a:rPr lang="en-US" sz="2400" b="0" i="1" smtClean="0">
                              <a:solidFill>
                                <a:schemeClr val="bg1"/>
                              </a:solidFill>
                              <a:latin typeface="Cambria Math" panose="02040503050406030204" pitchFamily="18" charset="0"/>
                              <a:cs typeface="Arial"/>
                              <a:sym typeface="Arial"/>
                            </a:rPr>
                            <m:t>𝑐𝑦𝑐𝑙𝑒𝑠</m:t>
                          </m:r>
                        </m:num>
                        <m:den>
                          <m:r>
                            <a:rPr lang="en-US" sz="2400" b="0" i="1" smtClean="0">
                              <a:solidFill>
                                <a:schemeClr val="bg1"/>
                              </a:solidFill>
                              <a:latin typeface="Cambria Math" panose="02040503050406030204" pitchFamily="18" charset="0"/>
                              <a:cs typeface="Arial"/>
                              <a:sym typeface="Arial"/>
                            </a:rPr>
                            <m:t>𝑖𝑛𝑠𝑡𝑟𝑢𝑐𝑡𝑖𝑜𝑛</m:t>
                          </m:r>
                        </m:den>
                      </m:f>
                      <m:r>
                        <a:rPr lang="en-US" sz="2400" b="0" i="1" smtClean="0">
                          <a:solidFill>
                            <a:schemeClr val="bg1"/>
                          </a:solidFill>
                          <a:latin typeface="Cambria Math" panose="02040503050406030204" pitchFamily="18" charset="0"/>
                          <a:cs typeface="Arial"/>
                          <a:sym typeface="Arial"/>
                        </a:rPr>
                        <m:t> ×  </m:t>
                      </m:r>
                      <m:f>
                        <m:fPr>
                          <m:ctrlPr>
                            <a:rPr lang="en-US" sz="2400" b="0" i="1" smtClean="0">
                              <a:solidFill>
                                <a:schemeClr val="bg1"/>
                              </a:solidFill>
                              <a:latin typeface="Cambria Math" panose="02040503050406030204" pitchFamily="18" charset="0"/>
                              <a:cs typeface="Arial"/>
                              <a:sym typeface="Arial"/>
                            </a:rPr>
                          </m:ctrlPr>
                        </m:fPr>
                        <m:num>
                          <m:r>
                            <a:rPr lang="en-US" sz="2400" b="0" i="1" smtClean="0">
                              <a:solidFill>
                                <a:schemeClr val="bg1"/>
                              </a:solidFill>
                              <a:latin typeface="Cambria Math" panose="02040503050406030204" pitchFamily="18" charset="0"/>
                              <a:cs typeface="Arial"/>
                              <a:sym typeface="Arial"/>
                            </a:rPr>
                            <m:t>𝑡𝑖𝑚𝑒</m:t>
                          </m:r>
                        </m:num>
                        <m:den>
                          <m:r>
                            <a:rPr lang="en-US" sz="2400" b="0" i="1" smtClean="0">
                              <a:solidFill>
                                <a:schemeClr val="bg1"/>
                              </a:solidFill>
                              <a:latin typeface="Cambria Math" panose="02040503050406030204" pitchFamily="18" charset="0"/>
                              <a:cs typeface="Arial"/>
                              <a:sym typeface="Arial"/>
                            </a:rPr>
                            <m:t>𝑐𝑦𝑐𝑙𝑒</m:t>
                          </m:r>
                        </m:den>
                      </m:f>
                    </m:oMath>
                  </m:oMathPara>
                </a14:m>
                <a:endParaRPr lang="en-US" sz="2400" dirty="0">
                  <a:solidFill>
                    <a:schemeClr val="accent1"/>
                  </a:solidFill>
                  <a:latin typeface="18 VAG Rounded Light   02390" pitchFamily="2" charset="0"/>
                </a:endParaRPr>
              </a:p>
            </p:txBody>
          </p:sp>
        </mc:Choice>
        <mc:Fallback xmlns="">
          <p:sp>
            <p:nvSpPr>
              <p:cNvPr id="6" name="TextBox 5">
                <a:extLst>
                  <a:ext uri="{FF2B5EF4-FFF2-40B4-BE49-F238E27FC236}">
                    <a16:creationId xmlns:a16="http://schemas.microsoft.com/office/drawing/2014/main" id="{09B5B64B-E57D-1F2C-A0FC-DAFD3B02C64C}"/>
                  </a:ext>
                </a:extLst>
              </p:cNvPr>
              <p:cNvSpPr txBox="1">
                <a:spLocks noRot="1" noChangeAspect="1" noMove="1" noResize="1" noEditPoints="1" noAdjustHandles="1" noChangeArrowheads="1" noChangeShapeType="1" noTextEdit="1"/>
              </p:cNvSpPr>
              <p:nvPr/>
            </p:nvSpPr>
            <p:spPr>
              <a:xfrm>
                <a:off x="3220984" y="3807054"/>
                <a:ext cx="6821611" cy="858377"/>
              </a:xfrm>
              <a:prstGeom prst="rect">
                <a:avLst/>
              </a:prstGeom>
              <a:blipFill>
                <a:blip r:embed="rId2"/>
                <a:stretch>
                  <a:fillRect b="-882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B628CCA-2DEF-DA76-CE1F-5D96F98AB50B}"/>
              </a:ext>
            </a:extLst>
          </p:cNvPr>
          <p:cNvSpPr txBox="1"/>
          <p:nvPr/>
        </p:nvSpPr>
        <p:spPr>
          <a:xfrm>
            <a:off x="5233698" y="4748861"/>
            <a:ext cx="1362874" cy="400110"/>
          </a:xfrm>
          <a:prstGeom prst="rect">
            <a:avLst/>
          </a:prstGeom>
          <a:noFill/>
        </p:spPr>
        <p:txBody>
          <a:bodyPr wrap="square" rtlCol="0">
            <a:spAutoFit/>
          </a:bodyPr>
          <a:lstStyle/>
          <a:p>
            <a:pPr algn="ctr"/>
            <a:r>
              <a:rPr lang="en-US" sz="2000" dirty="0">
                <a:solidFill>
                  <a:schemeClr val="accent1"/>
                </a:solidFill>
                <a:latin typeface="18 VAG Rounded Light   02390" pitchFamily="2" charset="0"/>
              </a:rPr>
              <a:t>(can count)</a:t>
            </a:r>
          </a:p>
        </p:txBody>
      </p:sp>
      <p:sp>
        <p:nvSpPr>
          <p:cNvPr id="8" name="TextBox 7">
            <a:extLst>
              <a:ext uri="{FF2B5EF4-FFF2-40B4-BE49-F238E27FC236}">
                <a16:creationId xmlns:a16="http://schemas.microsoft.com/office/drawing/2014/main" id="{ECE67D23-1162-61BE-D323-DB7FB8DD2DC7}"/>
              </a:ext>
            </a:extLst>
          </p:cNvPr>
          <p:cNvSpPr txBox="1"/>
          <p:nvPr/>
        </p:nvSpPr>
        <p:spPr>
          <a:xfrm>
            <a:off x="3176773" y="4743575"/>
            <a:ext cx="1721946" cy="400110"/>
          </a:xfrm>
          <a:prstGeom prst="rect">
            <a:avLst/>
          </a:prstGeom>
          <a:noFill/>
        </p:spPr>
        <p:txBody>
          <a:bodyPr wrap="none" rtlCol="0">
            <a:spAutoFit/>
          </a:bodyPr>
          <a:lstStyle/>
          <a:p>
            <a:pPr algn="ctr"/>
            <a:r>
              <a:rPr lang="en-US" sz="2000" dirty="0">
                <a:solidFill>
                  <a:schemeClr val="accent1"/>
                </a:solidFill>
                <a:latin typeface="18 VAG Rounded Light   02390" pitchFamily="2" charset="0"/>
              </a:rPr>
              <a:t>(can measure)</a:t>
            </a:r>
          </a:p>
        </p:txBody>
      </p:sp>
      <p:sp>
        <p:nvSpPr>
          <p:cNvPr id="9" name="TextBox 8">
            <a:extLst>
              <a:ext uri="{FF2B5EF4-FFF2-40B4-BE49-F238E27FC236}">
                <a16:creationId xmlns:a16="http://schemas.microsoft.com/office/drawing/2014/main" id="{3F210333-D271-D26D-9D91-8575F2F4E5E8}"/>
              </a:ext>
            </a:extLst>
          </p:cNvPr>
          <p:cNvSpPr txBox="1"/>
          <p:nvPr/>
        </p:nvSpPr>
        <p:spPr>
          <a:xfrm>
            <a:off x="8837819" y="4778183"/>
            <a:ext cx="1402948" cy="400110"/>
          </a:xfrm>
          <a:prstGeom prst="rect">
            <a:avLst/>
          </a:prstGeom>
          <a:noFill/>
        </p:spPr>
        <p:txBody>
          <a:bodyPr wrap="none" rtlCol="0">
            <a:spAutoFit/>
          </a:bodyPr>
          <a:lstStyle/>
          <a:p>
            <a:pPr algn="ctr"/>
            <a:r>
              <a:rPr lang="en-US" sz="2000" dirty="0">
                <a:solidFill>
                  <a:schemeClr val="accent1"/>
                </a:solidFill>
                <a:latin typeface="18 VAG Rounded Light   02390" pitchFamily="2" charset="0"/>
              </a:rPr>
              <a:t>1/clock rate</a:t>
            </a:r>
          </a:p>
        </p:txBody>
      </p:sp>
      <p:sp>
        <p:nvSpPr>
          <p:cNvPr id="12" name="Left Brace 11">
            <a:extLst>
              <a:ext uri="{FF2B5EF4-FFF2-40B4-BE49-F238E27FC236}">
                <a16:creationId xmlns:a16="http://schemas.microsoft.com/office/drawing/2014/main" id="{2A5FB994-BBB8-8237-B83E-921474C23628}"/>
              </a:ext>
            </a:extLst>
          </p:cNvPr>
          <p:cNvSpPr/>
          <p:nvPr/>
        </p:nvSpPr>
        <p:spPr>
          <a:xfrm rot="16200000">
            <a:off x="9481372" y="4201065"/>
            <a:ext cx="115842" cy="969177"/>
          </a:xfrm>
          <a:prstGeom prst="leftBrace">
            <a:avLst/>
          </a:prstGeom>
          <a:ln w="25400">
            <a:solidFill>
              <a:schemeClr val="accent3"/>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68CE7BE7-AA7F-8381-F0F7-94C0705E48E5}"/>
              </a:ext>
            </a:extLst>
          </p:cNvPr>
          <p:cNvSpPr/>
          <p:nvPr/>
        </p:nvSpPr>
        <p:spPr>
          <a:xfrm rot="16200000">
            <a:off x="5857214" y="3830557"/>
            <a:ext cx="115843" cy="1779408"/>
          </a:xfrm>
          <a:prstGeom prst="leftBrace">
            <a:avLst/>
          </a:prstGeom>
          <a:ln w="25400">
            <a:solidFill>
              <a:schemeClr val="accent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a:extLst>
              <a:ext uri="{FF2B5EF4-FFF2-40B4-BE49-F238E27FC236}">
                <a16:creationId xmlns:a16="http://schemas.microsoft.com/office/drawing/2014/main" id="{29843E6B-8BA6-326E-59AB-ADB06BEF06EB}"/>
              </a:ext>
            </a:extLst>
          </p:cNvPr>
          <p:cNvSpPr/>
          <p:nvPr/>
        </p:nvSpPr>
        <p:spPr>
          <a:xfrm rot="16200000">
            <a:off x="3975581" y="4028820"/>
            <a:ext cx="115274" cy="1383451"/>
          </a:xfrm>
          <a:prstGeom prst="leftBrace">
            <a:avLst/>
          </a:prstGeom>
          <a:ln w="25400">
            <a:solidFill>
              <a:schemeClr val="accent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FCD06F80-5470-1038-720F-BD47DE4509BD}"/>
              </a:ext>
            </a:extLst>
          </p:cNvPr>
          <p:cNvSpPr txBox="1"/>
          <p:nvPr/>
        </p:nvSpPr>
        <p:spPr>
          <a:xfrm>
            <a:off x="7668322" y="4764252"/>
            <a:ext cx="522900" cy="400110"/>
          </a:xfrm>
          <a:prstGeom prst="rect">
            <a:avLst/>
          </a:prstGeom>
          <a:noFill/>
        </p:spPr>
        <p:txBody>
          <a:bodyPr wrap="none" rtlCol="0">
            <a:spAutoFit/>
          </a:bodyPr>
          <a:lstStyle/>
          <a:p>
            <a:pPr algn="ctr"/>
            <a:r>
              <a:rPr lang="en-US" sz="2000" dirty="0">
                <a:solidFill>
                  <a:schemeClr val="accent4"/>
                </a:solidFill>
                <a:latin typeface="18 VAG Rounded Light   02390" pitchFamily="2" charset="0"/>
              </a:rPr>
              <a:t>CPI</a:t>
            </a:r>
          </a:p>
        </p:txBody>
      </p:sp>
      <p:sp>
        <p:nvSpPr>
          <p:cNvPr id="17" name="Left Brace 16">
            <a:extLst>
              <a:ext uri="{FF2B5EF4-FFF2-40B4-BE49-F238E27FC236}">
                <a16:creationId xmlns:a16="http://schemas.microsoft.com/office/drawing/2014/main" id="{142FFB6E-0304-3580-4D7C-847DFCD85912}"/>
              </a:ext>
            </a:extLst>
          </p:cNvPr>
          <p:cNvSpPr/>
          <p:nvPr/>
        </p:nvSpPr>
        <p:spPr>
          <a:xfrm rot="16200000">
            <a:off x="7871667" y="3867479"/>
            <a:ext cx="115842" cy="1708657"/>
          </a:xfrm>
          <a:prstGeom prst="leftBrace">
            <a:avLst/>
          </a:prstGeom>
          <a:ln w="25400">
            <a:solidFill>
              <a:schemeClr val="accent4"/>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E80B7C4-30EB-829C-328C-EACE389474BC}"/>
                  </a:ext>
                </a:extLst>
              </p:cNvPr>
              <p:cNvSpPr txBox="1"/>
              <p:nvPr/>
            </p:nvSpPr>
            <p:spPr>
              <a:xfrm>
                <a:off x="4091782" y="5589085"/>
                <a:ext cx="5966953" cy="846001"/>
              </a:xfrm>
              <a:prstGeom prst="rect">
                <a:avLst/>
              </a:prstGeom>
              <a:noFill/>
              <a:ln w="28575">
                <a:solidFill>
                  <a:schemeClr val="accent4"/>
                </a:solid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accent4"/>
                          </a:solidFill>
                          <a:latin typeface="Cambria Math" panose="02040503050406030204" pitchFamily="18" charset="0"/>
                          <a:cs typeface="Arial"/>
                          <a:sym typeface="Arial"/>
                        </a:rPr>
                        <m:t>CPI</m:t>
                      </m:r>
                      <m:r>
                        <a:rPr lang="en-US" sz="2400" b="0" i="1" smtClean="0">
                          <a:solidFill>
                            <a:schemeClr val="bg1"/>
                          </a:solidFill>
                          <a:latin typeface="Cambria Math" panose="02040503050406030204" pitchFamily="18" charset="0"/>
                          <a:cs typeface="Arial"/>
                          <a:sym typeface="Arial"/>
                        </a:rPr>
                        <m:t>=</m:t>
                      </m:r>
                      <m:f>
                        <m:fPr>
                          <m:ctrlPr>
                            <a:rPr lang="en-US" sz="2400" b="0" i="1" smtClean="0">
                              <a:solidFill>
                                <a:schemeClr val="bg1"/>
                              </a:solidFill>
                              <a:latin typeface="Cambria Math" panose="02040503050406030204" pitchFamily="18" charset="0"/>
                              <a:cs typeface="Arial"/>
                              <a:sym typeface="Arial"/>
                            </a:rPr>
                          </m:ctrlPr>
                        </m:fPr>
                        <m:num>
                          <m:r>
                            <a:rPr lang="en-US" sz="2400" b="0" i="1" smtClean="0">
                              <a:solidFill>
                                <a:schemeClr val="bg1"/>
                              </a:solidFill>
                              <a:latin typeface="Cambria Math" panose="02040503050406030204" pitchFamily="18" charset="0"/>
                              <a:cs typeface="Arial"/>
                              <a:sym typeface="Arial"/>
                            </a:rPr>
                            <m:t>𝑡𝑖𝑚𝑒</m:t>
                          </m:r>
                        </m:num>
                        <m:den>
                          <m:r>
                            <a:rPr lang="en-US" sz="2400" b="0" i="1" smtClean="0">
                              <a:solidFill>
                                <a:schemeClr val="bg1"/>
                              </a:solidFill>
                              <a:latin typeface="Cambria Math" panose="02040503050406030204" pitchFamily="18" charset="0"/>
                              <a:cs typeface="Arial"/>
                              <a:sym typeface="Arial"/>
                            </a:rPr>
                            <m:t>𝑝𝑟𝑜𝑔𝑟𝑎𝑚</m:t>
                          </m:r>
                        </m:den>
                      </m:f>
                      <m:r>
                        <a:rPr lang="en-US" sz="2400" b="0" i="1" smtClean="0">
                          <a:solidFill>
                            <a:schemeClr val="bg1"/>
                          </a:solidFill>
                          <a:latin typeface="Cambria Math" panose="02040503050406030204" pitchFamily="18" charset="0"/>
                          <a:cs typeface="Arial"/>
                          <a:sym typeface="Arial"/>
                        </a:rPr>
                        <m:t>÷</m:t>
                      </m:r>
                      <m:d>
                        <m:dPr>
                          <m:ctrlPr>
                            <a:rPr lang="en-US" sz="2400" b="0" i="1" smtClean="0">
                              <a:solidFill>
                                <a:schemeClr val="bg1"/>
                              </a:solidFill>
                              <a:latin typeface="Cambria Math" panose="02040503050406030204" pitchFamily="18" charset="0"/>
                              <a:cs typeface="Arial"/>
                              <a:sym typeface="Arial"/>
                            </a:rPr>
                          </m:ctrlPr>
                        </m:dPr>
                        <m:e>
                          <m:f>
                            <m:fPr>
                              <m:ctrlPr>
                                <a:rPr lang="en-US" sz="2400" i="1">
                                  <a:solidFill>
                                    <a:schemeClr val="bg1"/>
                                  </a:solidFill>
                                  <a:latin typeface="Cambria Math" panose="02040503050406030204" pitchFamily="18" charset="0"/>
                                  <a:cs typeface="Arial"/>
                                  <a:sym typeface="Arial"/>
                                </a:rPr>
                              </m:ctrlPr>
                            </m:fPr>
                            <m:num>
                              <m:r>
                                <a:rPr lang="en-US" sz="2400" i="1">
                                  <a:solidFill>
                                    <a:schemeClr val="bg1"/>
                                  </a:solidFill>
                                  <a:latin typeface="Cambria Math" panose="02040503050406030204" pitchFamily="18" charset="0"/>
                                  <a:cs typeface="Arial"/>
                                  <a:sym typeface="Arial"/>
                                </a:rPr>
                                <m:t>𝑖𝑛𝑠𝑡𝑟𝑢𝑐𝑡𝑖𝑜𝑛𝑠</m:t>
                              </m:r>
                            </m:num>
                            <m:den>
                              <m:r>
                                <a:rPr lang="en-US" sz="2400" i="1">
                                  <a:solidFill>
                                    <a:schemeClr val="bg1"/>
                                  </a:solidFill>
                                  <a:latin typeface="Cambria Math" panose="02040503050406030204" pitchFamily="18" charset="0"/>
                                  <a:cs typeface="Arial"/>
                                  <a:sym typeface="Arial"/>
                                </a:rPr>
                                <m:t>𝑝𝑟𝑜𝑔𝑟𝑎𝑚</m:t>
                              </m:r>
                            </m:den>
                          </m:f>
                          <m:r>
                            <a:rPr lang="en-US" sz="2400" i="1">
                              <a:solidFill>
                                <a:schemeClr val="bg1"/>
                              </a:solidFill>
                              <a:latin typeface="Cambria Math" panose="02040503050406030204" pitchFamily="18" charset="0"/>
                              <a:cs typeface="Arial"/>
                              <a:sym typeface="Arial"/>
                            </a:rPr>
                            <m:t>× </m:t>
                          </m:r>
                          <m:f>
                            <m:fPr>
                              <m:ctrlPr>
                                <a:rPr lang="en-US" sz="2400" i="1">
                                  <a:solidFill>
                                    <a:schemeClr val="bg1"/>
                                  </a:solidFill>
                                  <a:latin typeface="Cambria Math" panose="02040503050406030204" pitchFamily="18" charset="0"/>
                                  <a:cs typeface="Arial"/>
                                  <a:sym typeface="Arial"/>
                                </a:rPr>
                              </m:ctrlPr>
                            </m:fPr>
                            <m:num>
                              <m:r>
                                <a:rPr lang="en-US" sz="2400" i="1">
                                  <a:solidFill>
                                    <a:schemeClr val="bg1"/>
                                  </a:solidFill>
                                  <a:latin typeface="Cambria Math" panose="02040503050406030204" pitchFamily="18" charset="0"/>
                                  <a:cs typeface="Arial"/>
                                  <a:sym typeface="Arial"/>
                                </a:rPr>
                                <m:t>𝑡𝑖𝑚𝑒</m:t>
                              </m:r>
                            </m:num>
                            <m:den>
                              <m:r>
                                <a:rPr lang="en-US" sz="2400" i="1">
                                  <a:solidFill>
                                    <a:schemeClr val="bg1"/>
                                  </a:solidFill>
                                  <a:latin typeface="Cambria Math" panose="02040503050406030204" pitchFamily="18" charset="0"/>
                                  <a:cs typeface="Arial"/>
                                  <a:sym typeface="Arial"/>
                                </a:rPr>
                                <m:t>𝑐𝑦𝑐𝑙𝑒</m:t>
                              </m:r>
                            </m:den>
                          </m:f>
                          <m:r>
                            <m:rPr>
                              <m:nor/>
                            </m:rPr>
                            <a:rPr lang="en-US" sz="2400" dirty="0">
                              <a:solidFill>
                                <a:schemeClr val="accent1"/>
                              </a:solidFill>
                              <a:latin typeface="18 VAG Rounded Light   02390" pitchFamily="2" charset="0"/>
                            </a:rPr>
                            <m:t> </m:t>
                          </m:r>
                        </m:e>
                      </m:d>
                    </m:oMath>
                  </m:oMathPara>
                </a14:m>
                <a:endParaRPr lang="en-US" sz="2400" dirty="0">
                  <a:solidFill>
                    <a:schemeClr val="accent1"/>
                  </a:solidFill>
                  <a:latin typeface="18 VAG Rounded Light   02390" pitchFamily="2" charset="0"/>
                </a:endParaRPr>
              </a:p>
            </p:txBody>
          </p:sp>
        </mc:Choice>
        <mc:Fallback xmlns="">
          <p:sp>
            <p:nvSpPr>
              <p:cNvPr id="18" name="TextBox 17">
                <a:extLst>
                  <a:ext uri="{FF2B5EF4-FFF2-40B4-BE49-F238E27FC236}">
                    <a16:creationId xmlns:a16="http://schemas.microsoft.com/office/drawing/2014/main" id="{3E80B7C4-30EB-829C-328C-EACE389474BC}"/>
                  </a:ext>
                </a:extLst>
              </p:cNvPr>
              <p:cNvSpPr txBox="1">
                <a:spLocks noRot="1" noChangeAspect="1" noMove="1" noResize="1" noEditPoints="1" noAdjustHandles="1" noChangeArrowheads="1" noChangeShapeType="1" noTextEdit="1"/>
              </p:cNvSpPr>
              <p:nvPr/>
            </p:nvSpPr>
            <p:spPr>
              <a:xfrm>
                <a:off x="4091782" y="5589085"/>
                <a:ext cx="5966953" cy="846001"/>
              </a:xfrm>
              <a:prstGeom prst="rect">
                <a:avLst/>
              </a:prstGeom>
              <a:blipFill>
                <a:blip r:embed="rId3"/>
                <a:stretch>
                  <a:fillRect b="-7143"/>
                </a:stretch>
              </a:blipFill>
              <a:ln w="28575">
                <a:solidFill>
                  <a:schemeClr val="accent4"/>
                </a:solidFill>
              </a:ln>
            </p:spPr>
            <p:txBody>
              <a:bodyPr/>
              <a:lstStyle/>
              <a:p>
                <a:r>
                  <a:rPr lang="en-US">
                    <a:noFill/>
                  </a:rPr>
                  <a:t> </a:t>
                </a:r>
              </a:p>
            </p:txBody>
          </p:sp>
        </mc:Fallback>
      </mc:AlternateContent>
      <p:sp>
        <p:nvSpPr>
          <p:cNvPr id="19" name="Content Placeholder 18">
            <a:extLst>
              <a:ext uri="{FF2B5EF4-FFF2-40B4-BE49-F238E27FC236}">
                <a16:creationId xmlns:a16="http://schemas.microsoft.com/office/drawing/2014/main" id="{25ABF153-D87B-3718-FE11-9F3EFD723A08}"/>
              </a:ext>
            </a:extLst>
          </p:cNvPr>
          <p:cNvSpPr txBox="1">
            <a:spLocks/>
          </p:cNvSpPr>
          <p:nvPr/>
        </p:nvSpPr>
        <p:spPr>
          <a:xfrm>
            <a:off x="516102" y="5652133"/>
            <a:ext cx="2604636" cy="782954"/>
          </a:xfrm>
          <a:prstGeom prst="rect">
            <a:avLst/>
          </a:prstGeom>
        </p:spPr>
        <p:txBody>
          <a:bodyPr vert="horz" lIns="91440" tIns="45720" rIns="91440" bIns="45720" rtlCol="0">
            <a:norm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4" indent="0" algn="r">
              <a:buFont typeface="Wingdings" pitchFamily="2" charset="2"/>
              <a:buNone/>
            </a:pPr>
            <a:r>
              <a:rPr lang="en-US" sz="2000" b="0" dirty="0">
                <a:solidFill>
                  <a:schemeClr val="accent2">
                    <a:alpha val="99000"/>
                  </a:schemeClr>
                </a:solidFill>
                <a:latin typeface="18 VAG Rounded Light   02390" pitchFamily="2" charset="0"/>
              </a:rPr>
              <a:t>We compute CPI on different benchmarks:</a:t>
            </a:r>
            <a:endParaRPr lang="en-US" sz="2400" b="0" dirty="0">
              <a:solidFill>
                <a:schemeClr val="accent2">
                  <a:alpha val="99000"/>
                </a:schemeClr>
              </a:solidFill>
              <a:latin typeface="18 VAG Rounded Light   02390" pitchFamily="2" charset="0"/>
            </a:endParaRPr>
          </a:p>
        </p:txBody>
      </p:sp>
      <p:sp>
        <p:nvSpPr>
          <p:cNvPr id="20" name="Down Arrow 19">
            <a:extLst>
              <a:ext uri="{FF2B5EF4-FFF2-40B4-BE49-F238E27FC236}">
                <a16:creationId xmlns:a16="http://schemas.microsoft.com/office/drawing/2014/main" id="{E681BFB8-D374-326F-16A9-87EDB79BE90A}"/>
              </a:ext>
            </a:extLst>
          </p:cNvPr>
          <p:cNvSpPr/>
          <p:nvPr/>
        </p:nvSpPr>
        <p:spPr>
          <a:xfrm>
            <a:off x="5842090" y="5210512"/>
            <a:ext cx="1648046" cy="244549"/>
          </a:xfrm>
          <a:prstGeom prst="downArrow">
            <a:avLst/>
          </a:prstGeom>
          <a:solidFill>
            <a:schemeClr val="accent2"/>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Tree>
    <p:extLst>
      <p:ext uri="{BB962C8B-B14F-4D97-AF65-F5344CB8AC3E}">
        <p14:creationId xmlns:p14="http://schemas.microsoft.com/office/powerpoint/2010/main" val="98852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2" grpId="0" animBg="1"/>
      <p:bldP spid="13" grpId="0" animBg="1"/>
      <p:bldP spid="14" grpId="0" animBg="1"/>
      <p:bldP spid="15" grpId="0"/>
      <p:bldP spid="17" grpId="0" animBg="1"/>
      <p:bldP spid="18" grpId="0" animBg="1"/>
      <p:bldP spid="19" grpId="0"/>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0262-BF6F-7417-3FE2-B8A6BC8ADFB6}"/>
              </a:ext>
            </a:extLst>
          </p:cNvPr>
          <p:cNvSpPr>
            <a:spLocks noGrp="1"/>
          </p:cNvSpPr>
          <p:nvPr>
            <p:ph type="title"/>
          </p:nvPr>
        </p:nvSpPr>
        <p:spPr/>
        <p:txBody>
          <a:bodyPr/>
          <a:lstStyle/>
          <a:p>
            <a:r>
              <a:rPr lang="en-US" dirty="0"/>
              <a:t>ARM A53 Benchmark</a:t>
            </a:r>
          </a:p>
        </p:txBody>
      </p:sp>
      <p:sp>
        <p:nvSpPr>
          <p:cNvPr id="3" name="Content Placeholder 2">
            <a:extLst>
              <a:ext uri="{FF2B5EF4-FFF2-40B4-BE49-F238E27FC236}">
                <a16:creationId xmlns:a16="http://schemas.microsoft.com/office/drawing/2014/main" id="{D7BE85DF-A205-4F3E-8B2E-142F8DF45BDD}"/>
              </a:ext>
            </a:extLst>
          </p:cNvPr>
          <p:cNvSpPr>
            <a:spLocks noGrp="1"/>
          </p:cNvSpPr>
          <p:nvPr>
            <p:ph idx="1"/>
          </p:nvPr>
        </p:nvSpPr>
        <p:spPr>
          <a:xfrm>
            <a:off x="288413" y="916712"/>
            <a:ext cx="11332079" cy="1433084"/>
          </a:xfrm>
        </p:spPr>
        <p:txBody>
          <a:bodyPr>
            <a:normAutofit lnSpcReduction="10000"/>
          </a:bodyPr>
          <a:lstStyle/>
          <a:p>
            <a:r>
              <a:rPr lang="en-US" sz="3200" dirty="0">
                <a:solidFill>
                  <a:schemeClr val="tx1">
                    <a:lumMod val="50000"/>
                    <a:lumOff val="50000"/>
                  </a:schemeClr>
                </a:solidFill>
              </a:rPr>
              <a:t>ARM Cortex-A53 Core: 2 GHz, dual-issue processor:</a:t>
            </a:r>
          </a:p>
          <a:p>
            <a:pPr lvl="1"/>
            <a:r>
              <a:rPr lang="en-US" sz="2800" dirty="0">
                <a:solidFill>
                  <a:schemeClr val="tx1">
                    <a:lumMod val="50000"/>
                    <a:lumOff val="50000"/>
                  </a:schemeClr>
                </a:solidFill>
              </a:rPr>
              <a:t>4 BIPS (billion instructions per second), </a:t>
            </a:r>
            <a:r>
              <a:rPr lang="en-US" sz="2800" i="1" dirty="0"/>
              <a:t>Peak CPI</a:t>
            </a:r>
            <a:r>
              <a:rPr lang="en-US" sz="2800" dirty="0"/>
              <a:t> = 0.5</a:t>
            </a:r>
            <a:r>
              <a:rPr lang="en-US" sz="2800" dirty="0">
                <a:solidFill>
                  <a:schemeClr val="tx1">
                    <a:lumMod val="50000"/>
                    <a:lumOff val="50000"/>
                  </a:schemeClr>
                </a:solidFill>
              </a:rPr>
              <a:t>.</a:t>
            </a:r>
          </a:p>
          <a:p>
            <a:pPr lvl="1"/>
            <a:r>
              <a:rPr lang="en-US" sz="2800" dirty="0">
                <a:solidFill>
                  <a:schemeClr val="tx1">
                    <a:lumMod val="50000"/>
                    <a:lumOff val="50000"/>
                  </a:schemeClr>
                </a:solidFill>
                <a:sym typeface="Wingdings" pitchFamily="2" charset="2"/>
              </a:rPr>
              <a:t>However, instruction/pipeline dependencies reduce performance.</a:t>
            </a:r>
            <a:endParaRPr lang="en-US" sz="2800" dirty="0">
              <a:solidFill>
                <a:schemeClr val="tx1">
                  <a:lumMod val="50000"/>
                  <a:lumOff val="50000"/>
                </a:schemeClr>
              </a:solidFill>
            </a:endParaRPr>
          </a:p>
        </p:txBody>
      </p:sp>
      <p:sp>
        <p:nvSpPr>
          <p:cNvPr id="4" name="TextBox 3">
            <a:extLst>
              <a:ext uri="{FF2B5EF4-FFF2-40B4-BE49-F238E27FC236}">
                <a16:creationId xmlns:a16="http://schemas.microsoft.com/office/drawing/2014/main" id="{7E79879A-067F-BDF1-8FF5-5A0651312BCB}"/>
              </a:ext>
            </a:extLst>
          </p:cNvPr>
          <p:cNvSpPr txBox="1"/>
          <p:nvPr/>
        </p:nvSpPr>
        <p:spPr>
          <a:xfrm>
            <a:off x="8294439" y="6197026"/>
            <a:ext cx="2601994" cy="584775"/>
          </a:xfrm>
          <a:prstGeom prst="rect">
            <a:avLst/>
          </a:prstGeom>
          <a:noFill/>
        </p:spPr>
        <p:txBody>
          <a:bodyPr wrap="none" rtlCol="0">
            <a:spAutoFit/>
          </a:bodyPr>
          <a:lstStyle/>
          <a:p>
            <a:pPr algn="l"/>
            <a:r>
              <a:rPr lang="en-US" sz="1600" dirty="0">
                <a:solidFill>
                  <a:schemeClr val="bg1"/>
                </a:solidFill>
                <a:latin typeface="18 VAG Rounded Light   02390" pitchFamily="2" charset="0"/>
              </a:rPr>
              <a:t>P&amp;H 2</a:t>
            </a:r>
            <a:r>
              <a:rPr lang="en-US" sz="1600" baseline="30000" dirty="0">
                <a:solidFill>
                  <a:schemeClr val="bg1"/>
                </a:solidFill>
                <a:latin typeface="18 VAG Rounded Light   02390" pitchFamily="2" charset="0"/>
              </a:rPr>
              <a:t>nd</a:t>
            </a:r>
            <a:r>
              <a:rPr lang="en-US" sz="1600" dirty="0">
                <a:solidFill>
                  <a:schemeClr val="bg1"/>
                </a:solidFill>
                <a:latin typeface="18 VAG Rounded Light   02390" pitchFamily="2" charset="0"/>
              </a:rPr>
              <a:t> edition,</a:t>
            </a:r>
            <a:br>
              <a:rPr lang="en-US" sz="1600" dirty="0">
                <a:solidFill>
                  <a:schemeClr val="bg1"/>
                </a:solidFill>
                <a:latin typeface="18 VAG Rounded Light   02390" pitchFamily="2" charset="0"/>
              </a:rPr>
            </a:br>
            <a:r>
              <a:rPr lang="en-US" sz="1600" dirty="0">
                <a:solidFill>
                  <a:schemeClr val="bg1"/>
                </a:solidFill>
                <a:latin typeface="18 VAG Rounded Light   02390" pitchFamily="2" charset="0"/>
              </a:rPr>
              <a:t>Section 4.12 (Fig 4.76, p.357)</a:t>
            </a:r>
          </a:p>
        </p:txBody>
      </p:sp>
      <p:pic>
        <p:nvPicPr>
          <p:cNvPr id="23" name="Picture 22">
            <a:extLst>
              <a:ext uri="{FF2B5EF4-FFF2-40B4-BE49-F238E27FC236}">
                <a16:creationId xmlns:a16="http://schemas.microsoft.com/office/drawing/2014/main" id="{F05B97CF-FAA0-6A2C-9A8B-9C8193B9510F}"/>
              </a:ext>
            </a:extLst>
          </p:cNvPr>
          <p:cNvPicPr>
            <a:picLocks noChangeAspect="1"/>
          </p:cNvPicPr>
          <p:nvPr/>
        </p:nvPicPr>
        <p:blipFill rotWithShape="1">
          <a:blip r:embed="rId3"/>
          <a:srcRect l="6395" t="27288" r="6528" b="26046"/>
          <a:stretch/>
        </p:blipFill>
        <p:spPr>
          <a:xfrm>
            <a:off x="1432238" y="2328530"/>
            <a:ext cx="6138143" cy="4257099"/>
          </a:xfrm>
          <a:prstGeom prst="rect">
            <a:avLst/>
          </a:prstGeom>
        </p:spPr>
      </p:pic>
      <p:sp>
        <p:nvSpPr>
          <p:cNvPr id="25" name="TextBox 24">
            <a:extLst>
              <a:ext uri="{FF2B5EF4-FFF2-40B4-BE49-F238E27FC236}">
                <a16:creationId xmlns:a16="http://schemas.microsoft.com/office/drawing/2014/main" id="{83DB1757-AB16-3DE0-C129-CD3EC9B737CC}"/>
              </a:ext>
            </a:extLst>
          </p:cNvPr>
          <p:cNvSpPr txBox="1"/>
          <p:nvPr/>
        </p:nvSpPr>
        <p:spPr>
          <a:xfrm>
            <a:off x="8714206" y="3491196"/>
            <a:ext cx="3151728" cy="1200329"/>
          </a:xfrm>
          <a:prstGeom prst="rect">
            <a:avLst/>
          </a:prstGeom>
          <a:noFill/>
        </p:spPr>
        <p:txBody>
          <a:bodyPr wrap="square" rtlCol="0">
            <a:spAutoFit/>
          </a:bodyPr>
          <a:lstStyle/>
          <a:p>
            <a:pPr algn="r"/>
            <a:r>
              <a:rPr lang="en-US" sz="2400" dirty="0">
                <a:solidFill>
                  <a:schemeClr val="accent2"/>
                </a:solidFill>
                <a:latin typeface="18 VAG Rounded Light   02390" pitchFamily="2" charset="0"/>
              </a:rPr>
              <a:t>If CPI &lt; 1, can also measure in </a:t>
            </a:r>
            <a:r>
              <a:rPr lang="en-US" sz="2400" i="1" dirty="0">
                <a:solidFill>
                  <a:schemeClr val="accent4"/>
                </a:solidFill>
                <a:latin typeface="18 VAG Rounded Light   02390" pitchFamily="2" charset="0"/>
              </a:rPr>
              <a:t>IPC  </a:t>
            </a:r>
            <a:r>
              <a:rPr lang="en-US" sz="2400" dirty="0">
                <a:solidFill>
                  <a:schemeClr val="accent2"/>
                </a:solidFill>
                <a:latin typeface="18 VAG Rounded Light   02390" pitchFamily="2" charset="0"/>
              </a:rPr>
              <a:t>(</a:t>
            </a:r>
            <a:r>
              <a:rPr lang="en-US" sz="2400" i="1" dirty="0">
                <a:solidFill>
                  <a:schemeClr val="accent4"/>
                </a:solidFill>
                <a:latin typeface="18 VAG Rounded Light   02390" pitchFamily="2" charset="0"/>
              </a:rPr>
              <a:t>Instructions Per Cycle</a:t>
            </a:r>
            <a:r>
              <a:rPr lang="en-US" sz="2400" dirty="0">
                <a:solidFill>
                  <a:schemeClr val="accent2"/>
                </a:solidFill>
                <a:latin typeface="18 VAG Rounded Light   02390" pitchFamily="2" charset="0"/>
              </a:rPr>
              <a:t>).</a:t>
            </a:r>
          </a:p>
        </p:txBody>
      </p:sp>
      <p:cxnSp>
        <p:nvCxnSpPr>
          <p:cNvPr id="27" name="Straight Connector 26">
            <a:extLst>
              <a:ext uri="{FF2B5EF4-FFF2-40B4-BE49-F238E27FC236}">
                <a16:creationId xmlns:a16="http://schemas.microsoft.com/office/drawing/2014/main" id="{0BB80EBB-08AE-66DE-E287-77F1D889B3B0}"/>
              </a:ext>
            </a:extLst>
          </p:cNvPr>
          <p:cNvCxnSpPr>
            <a:cxnSpLocks/>
          </p:cNvCxnSpPr>
          <p:nvPr/>
        </p:nvCxnSpPr>
        <p:spPr>
          <a:xfrm>
            <a:off x="1648052" y="5911705"/>
            <a:ext cx="6730409" cy="18288"/>
          </a:xfrm>
          <a:prstGeom prst="line">
            <a:avLst/>
          </a:prstGeom>
          <a:ln w="1905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0298DB3-D74F-5F70-1285-25556F932FBF}"/>
              </a:ext>
            </a:extLst>
          </p:cNvPr>
          <p:cNvSpPr txBox="1"/>
          <p:nvPr/>
        </p:nvSpPr>
        <p:spPr>
          <a:xfrm>
            <a:off x="8483545" y="5699160"/>
            <a:ext cx="1037463" cy="461665"/>
          </a:xfrm>
          <a:prstGeom prst="rect">
            <a:avLst/>
          </a:prstGeom>
          <a:noFill/>
        </p:spPr>
        <p:txBody>
          <a:bodyPr wrap="none" rtlCol="0">
            <a:spAutoFit/>
          </a:bodyPr>
          <a:lstStyle/>
          <a:p>
            <a:pPr algn="l"/>
            <a:r>
              <a:rPr lang="en-US" sz="2400" dirty="0">
                <a:solidFill>
                  <a:schemeClr val="accent4"/>
                </a:solidFill>
                <a:latin typeface="18 VAG Rounded Light   02390" pitchFamily="2" charset="0"/>
              </a:rPr>
              <a:t>CPI = 1</a:t>
            </a:r>
          </a:p>
        </p:txBody>
      </p:sp>
      <p:sp>
        <p:nvSpPr>
          <p:cNvPr id="29" name="TextBox 28">
            <a:extLst>
              <a:ext uri="{FF2B5EF4-FFF2-40B4-BE49-F238E27FC236}">
                <a16:creationId xmlns:a16="http://schemas.microsoft.com/office/drawing/2014/main" id="{4EED5B16-E73A-42D8-CB43-2EE24D88D42E}"/>
              </a:ext>
            </a:extLst>
          </p:cNvPr>
          <p:cNvSpPr txBox="1"/>
          <p:nvPr/>
        </p:nvSpPr>
        <p:spPr>
          <a:xfrm>
            <a:off x="3413368" y="2582765"/>
            <a:ext cx="1399742" cy="307777"/>
          </a:xfrm>
          <a:prstGeom prst="rect">
            <a:avLst/>
          </a:prstGeom>
          <a:noFill/>
        </p:spPr>
        <p:txBody>
          <a:bodyPr wrap="none" rtlCol="0">
            <a:spAutoFit/>
          </a:bodyPr>
          <a:lstStyle/>
          <a:p>
            <a:pPr algn="l"/>
            <a:r>
              <a:rPr lang="en-US" sz="1400" dirty="0">
                <a:solidFill>
                  <a:schemeClr val="accent1"/>
                </a:solidFill>
                <a:latin typeface="18 VAG Rounded Light   02390" pitchFamily="2" charset="0"/>
              </a:rPr>
              <a:t>(more next time)</a:t>
            </a:r>
          </a:p>
        </p:txBody>
      </p:sp>
      <p:sp>
        <p:nvSpPr>
          <p:cNvPr id="31" name="Left Arrow 30">
            <a:extLst>
              <a:ext uri="{FF2B5EF4-FFF2-40B4-BE49-F238E27FC236}">
                <a16:creationId xmlns:a16="http://schemas.microsoft.com/office/drawing/2014/main" id="{1FC047D8-3478-D8F7-D035-60E6CCF35DD1}"/>
              </a:ext>
            </a:extLst>
          </p:cNvPr>
          <p:cNvSpPr/>
          <p:nvPr/>
        </p:nvSpPr>
        <p:spPr>
          <a:xfrm>
            <a:off x="3274828" y="2639503"/>
            <a:ext cx="180754" cy="194302"/>
          </a:xfrm>
          <a:prstGeom prst="leftArrow">
            <a:avLst/>
          </a:prstGeom>
          <a:solidFill>
            <a:schemeClr val="accent1">
              <a:lumMod val="60000"/>
              <a:lumOff val="40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Tree>
    <p:extLst>
      <p:ext uri="{BB962C8B-B14F-4D97-AF65-F5344CB8AC3E}">
        <p14:creationId xmlns:p14="http://schemas.microsoft.com/office/powerpoint/2010/main" val="2979662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8CF5DA7-7ACF-6299-4498-6316C5C680FF}"/>
              </a:ext>
            </a:extLst>
          </p:cNvPr>
          <p:cNvGrpSpPr>
            <a:grpSpLocks noChangeAspect="1"/>
          </p:cNvGrpSpPr>
          <p:nvPr/>
        </p:nvGrpSpPr>
        <p:grpSpPr>
          <a:xfrm>
            <a:off x="640173" y="901059"/>
            <a:ext cx="733472" cy="916639"/>
            <a:chOff x="1471613" y="2614612"/>
            <a:chExt cx="1291875" cy="1614488"/>
          </a:xfrm>
        </p:grpSpPr>
        <p:sp>
          <p:nvSpPr>
            <p:cNvPr id="5" name="Rectangle 4">
              <a:extLst>
                <a:ext uri="{FF2B5EF4-FFF2-40B4-BE49-F238E27FC236}">
                  <a16:creationId xmlns:a16="http://schemas.microsoft.com/office/drawing/2014/main" id="{E86881AB-8D6C-B377-8D27-961F940A1FE2}"/>
                </a:ext>
              </a:extLst>
            </p:cNvPr>
            <p:cNvSpPr/>
            <p:nvPr/>
          </p:nvSpPr>
          <p:spPr>
            <a:xfrm>
              <a:off x="2123407" y="2614612"/>
              <a:ext cx="640081" cy="1614486"/>
            </a:xfrm>
            <a:prstGeom prst="rect">
              <a:avLst/>
            </a:prstGeom>
            <a:solidFill>
              <a:schemeClr val="tx2">
                <a:lumMod val="75000"/>
                <a:lumOff val="2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6" name="Rectangle 5">
              <a:extLst>
                <a:ext uri="{FF2B5EF4-FFF2-40B4-BE49-F238E27FC236}">
                  <a16:creationId xmlns:a16="http://schemas.microsoft.com/office/drawing/2014/main" id="{37AF4D7E-A577-84FA-5CC4-DB93DA7776C9}"/>
                </a:ext>
              </a:extLst>
            </p:cNvPr>
            <p:cNvSpPr/>
            <p:nvPr/>
          </p:nvSpPr>
          <p:spPr>
            <a:xfrm>
              <a:off x="1471613" y="2614613"/>
              <a:ext cx="1280160" cy="1614487"/>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1"/>
                  </a:solidFill>
                  <a:latin typeface="18 VAG Rounded Light   02390" pitchFamily="2" charset="0"/>
                  <a:cs typeface="Courier New" panose="02070309020205020404" pitchFamily="49" charset="0"/>
                </a:rPr>
                <a:t>IMEM</a:t>
              </a:r>
            </a:p>
          </p:txBody>
        </p:sp>
      </p:grpSp>
      <p:grpSp>
        <p:nvGrpSpPr>
          <p:cNvPr id="7" name="Group 6">
            <a:extLst>
              <a:ext uri="{FF2B5EF4-FFF2-40B4-BE49-F238E27FC236}">
                <a16:creationId xmlns:a16="http://schemas.microsoft.com/office/drawing/2014/main" id="{E52C4D16-366A-9F14-B058-36A93F3C4D1A}"/>
              </a:ext>
            </a:extLst>
          </p:cNvPr>
          <p:cNvGrpSpPr>
            <a:grpSpLocks noChangeAspect="1"/>
          </p:cNvGrpSpPr>
          <p:nvPr/>
        </p:nvGrpSpPr>
        <p:grpSpPr>
          <a:xfrm>
            <a:off x="1688826" y="901059"/>
            <a:ext cx="730822" cy="918910"/>
            <a:chOff x="4057450" y="2621755"/>
            <a:chExt cx="1287206" cy="1618488"/>
          </a:xfrm>
        </p:grpSpPr>
        <p:sp>
          <p:nvSpPr>
            <p:cNvPr id="8" name="Rectangle 7">
              <a:extLst>
                <a:ext uri="{FF2B5EF4-FFF2-40B4-BE49-F238E27FC236}">
                  <a16:creationId xmlns:a16="http://schemas.microsoft.com/office/drawing/2014/main" id="{E2899F43-B6FE-6317-BFD1-166CE993321C}"/>
                </a:ext>
              </a:extLst>
            </p:cNvPr>
            <p:cNvSpPr/>
            <p:nvPr/>
          </p:nvSpPr>
          <p:spPr>
            <a:xfrm>
              <a:off x="4704576" y="2621756"/>
              <a:ext cx="640080" cy="1614487"/>
            </a:xfrm>
            <a:prstGeom prst="rect">
              <a:avLst/>
            </a:prstGeom>
            <a:solidFill>
              <a:schemeClr val="tx2">
                <a:lumMod val="75000"/>
                <a:lumOff val="2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9" name="Rectangle 8">
              <a:extLst>
                <a:ext uri="{FF2B5EF4-FFF2-40B4-BE49-F238E27FC236}">
                  <a16:creationId xmlns:a16="http://schemas.microsoft.com/office/drawing/2014/main" id="{EA06433A-B1CF-B06D-D59D-F67BDB93272A}"/>
                </a:ext>
              </a:extLst>
            </p:cNvPr>
            <p:cNvSpPr/>
            <p:nvPr/>
          </p:nvSpPr>
          <p:spPr>
            <a:xfrm>
              <a:off x="4057450" y="2621755"/>
              <a:ext cx="1280160" cy="161848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1"/>
                  </a:solidFill>
                  <a:latin typeface="18 VAG Rounded Light   02390" pitchFamily="2" charset="0"/>
                  <a:cs typeface="Courier New" panose="02070309020205020404" pitchFamily="49" charset="0"/>
                </a:rPr>
                <a:t>Reg</a:t>
              </a:r>
            </a:p>
          </p:txBody>
        </p:sp>
      </p:grpSp>
      <p:grpSp>
        <p:nvGrpSpPr>
          <p:cNvPr id="11" name="Group 10">
            <a:extLst>
              <a:ext uri="{FF2B5EF4-FFF2-40B4-BE49-F238E27FC236}">
                <a16:creationId xmlns:a16="http://schemas.microsoft.com/office/drawing/2014/main" id="{B7CF8EE1-06F7-1CD0-0948-F47E88EAF4AF}"/>
              </a:ext>
            </a:extLst>
          </p:cNvPr>
          <p:cNvGrpSpPr>
            <a:grpSpLocks noChangeAspect="1"/>
          </p:cNvGrpSpPr>
          <p:nvPr/>
        </p:nvGrpSpPr>
        <p:grpSpPr>
          <a:xfrm>
            <a:off x="4791176" y="885445"/>
            <a:ext cx="726821" cy="928687"/>
            <a:chOff x="10444356" y="2614613"/>
            <a:chExt cx="1280160" cy="1635709"/>
          </a:xfrm>
        </p:grpSpPr>
        <p:sp>
          <p:nvSpPr>
            <p:cNvPr id="12" name="Rectangle 11">
              <a:extLst>
                <a:ext uri="{FF2B5EF4-FFF2-40B4-BE49-F238E27FC236}">
                  <a16:creationId xmlns:a16="http://schemas.microsoft.com/office/drawing/2014/main" id="{9E52229B-8042-4248-D87C-820F51F3F43C}"/>
                </a:ext>
              </a:extLst>
            </p:cNvPr>
            <p:cNvSpPr/>
            <p:nvPr/>
          </p:nvSpPr>
          <p:spPr>
            <a:xfrm>
              <a:off x="10444356" y="2635835"/>
              <a:ext cx="640080" cy="1614487"/>
            </a:xfrm>
            <a:prstGeom prst="rect">
              <a:avLst/>
            </a:prstGeom>
            <a:solidFill>
              <a:schemeClr val="tx2">
                <a:lumMod val="75000"/>
                <a:lumOff val="2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13" name="Rectangle 12">
              <a:extLst>
                <a:ext uri="{FF2B5EF4-FFF2-40B4-BE49-F238E27FC236}">
                  <a16:creationId xmlns:a16="http://schemas.microsoft.com/office/drawing/2014/main" id="{24C58962-AC06-8E8C-4904-C4C423D9B231}"/>
                </a:ext>
              </a:extLst>
            </p:cNvPr>
            <p:cNvSpPr/>
            <p:nvPr/>
          </p:nvSpPr>
          <p:spPr>
            <a:xfrm>
              <a:off x="10444356" y="2614613"/>
              <a:ext cx="1280160" cy="1614487"/>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1"/>
                  </a:solidFill>
                  <a:latin typeface="18 VAG Rounded Light   02390" pitchFamily="2" charset="0"/>
                  <a:cs typeface="Courier New" panose="02070309020205020404" pitchFamily="49" charset="0"/>
                </a:rPr>
                <a:t>Reg</a:t>
              </a:r>
            </a:p>
          </p:txBody>
        </p:sp>
      </p:grpSp>
      <p:grpSp>
        <p:nvGrpSpPr>
          <p:cNvPr id="14" name="Group 13">
            <a:extLst>
              <a:ext uri="{FF2B5EF4-FFF2-40B4-BE49-F238E27FC236}">
                <a16:creationId xmlns:a16="http://schemas.microsoft.com/office/drawing/2014/main" id="{88211397-975E-0021-8389-5B16FC039F6F}"/>
              </a:ext>
            </a:extLst>
          </p:cNvPr>
          <p:cNvGrpSpPr/>
          <p:nvPr/>
        </p:nvGrpSpPr>
        <p:grpSpPr>
          <a:xfrm>
            <a:off x="2849133" y="882227"/>
            <a:ext cx="527709" cy="973523"/>
            <a:chOff x="5487884" y="2129817"/>
            <a:chExt cx="527709" cy="973523"/>
          </a:xfrm>
        </p:grpSpPr>
        <p:sp>
          <p:nvSpPr>
            <p:cNvPr id="15" name="Freeform 14">
              <a:extLst>
                <a:ext uri="{FF2B5EF4-FFF2-40B4-BE49-F238E27FC236}">
                  <a16:creationId xmlns:a16="http://schemas.microsoft.com/office/drawing/2014/main" id="{551182E9-E599-8A07-D788-A2EBED5124B3}"/>
                </a:ext>
              </a:extLst>
            </p:cNvPr>
            <p:cNvSpPr>
              <a:spLocks noChangeAspect="1"/>
            </p:cNvSpPr>
            <p:nvPr/>
          </p:nvSpPr>
          <p:spPr>
            <a:xfrm>
              <a:off x="5522295" y="2129817"/>
              <a:ext cx="444988" cy="973523"/>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solidFill>
              <a:schemeClr val="tx2">
                <a:lumMod val="75000"/>
                <a:lumOff val="25000"/>
              </a:schemeClr>
            </a:solid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spcBef>
                  <a:spcPts val="600"/>
                </a:spcBef>
                <a:spcAft>
                  <a:spcPts val="600"/>
                </a:spcAft>
              </a:pPr>
              <a:endParaRPr lang="en-US" sz="1200" dirty="0">
                <a:solidFill>
                  <a:schemeClr val="bg1"/>
                </a:solidFill>
                <a:latin typeface="18 VAG Rounded Light   02390" pitchFamily="2" charset="0"/>
                <a:cs typeface="Courier New" panose="02070309020205020404" pitchFamily="49" charset="0"/>
              </a:endParaRPr>
            </a:p>
          </p:txBody>
        </p:sp>
        <p:sp>
          <p:nvSpPr>
            <p:cNvPr id="16" name="TextBox 15">
              <a:extLst>
                <a:ext uri="{FF2B5EF4-FFF2-40B4-BE49-F238E27FC236}">
                  <a16:creationId xmlns:a16="http://schemas.microsoft.com/office/drawing/2014/main" id="{7DF90262-FE02-C66A-05D9-8B1D35CAE457}"/>
                </a:ext>
              </a:extLst>
            </p:cNvPr>
            <p:cNvSpPr txBox="1"/>
            <p:nvPr/>
          </p:nvSpPr>
          <p:spPr>
            <a:xfrm>
              <a:off x="5487884" y="2291084"/>
              <a:ext cx="527709" cy="338554"/>
            </a:xfrm>
            <a:prstGeom prst="rect">
              <a:avLst/>
            </a:prstGeom>
            <a:noFill/>
          </p:spPr>
          <p:txBody>
            <a:bodyPr wrap="none" rtlCol="0">
              <a:spAutoFit/>
            </a:bodyPr>
            <a:lstStyle/>
            <a:p>
              <a:pPr algn="l"/>
              <a:r>
                <a:rPr lang="en-US" sz="1600" dirty="0">
                  <a:solidFill>
                    <a:schemeClr val="bg1"/>
                  </a:solidFill>
                  <a:latin typeface="18 VAG Rounded Light   02390" pitchFamily="2" charset="0"/>
                </a:rPr>
                <a:t>ALU</a:t>
              </a:r>
            </a:p>
          </p:txBody>
        </p:sp>
      </p:grpSp>
      <p:cxnSp>
        <p:nvCxnSpPr>
          <p:cNvPr id="17" name="Straight Arrow Connector 16">
            <a:extLst>
              <a:ext uri="{FF2B5EF4-FFF2-40B4-BE49-F238E27FC236}">
                <a16:creationId xmlns:a16="http://schemas.microsoft.com/office/drawing/2014/main" id="{B22C76F5-59BF-A8CC-F6A1-71D07F97674C}"/>
              </a:ext>
            </a:extLst>
          </p:cNvPr>
          <p:cNvCxnSpPr>
            <a:stCxn id="6" idx="3"/>
            <a:endCxn id="9" idx="1"/>
          </p:cNvCxnSpPr>
          <p:nvPr/>
        </p:nvCxnSpPr>
        <p:spPr>
          <a:xfrm>
            <a:off x="1366994" y="1359379"/>
            <a:ext cx="321832" cy="1135"/>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D41975E9-10A4-75AB-326B-53A6E5E13D1D}"/>
              </a:ext>
            </a:extLst>
          </p:cNvPr>
          <p:cNvCxnSpPr/>
          <p:nvPr/>
        </p:nvCxnSpPr>
        <p:spPr>
          <a:xfrm rot="5400000" flipH="1" flipV="1">
            <a:off x="1451895" y="1140024"/>
            <a:ext cx="255632" cy="179913"/>
          </a:xfrm>
          <a:prstGeom prst="bentConnector3">
            <a:avLst>
              <a:gd name="adj1" fmla="val 10589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323F404-07B6-330B-7FD0-D1AB184BAC17}"/>
              </a:ext>
            </a:extLst>
          </p:cNvPr>
          <p:cNvCxnSpPr>
            <a:cxnSpLocks/>
          </p:cNvCxnSpPr>
          <p:nvPr/>
        </p:nvCxnSpPr>
        <p:spPr>
          <a:xfrm>
            <a:off x="2422363" y="1634563"/>
            <a:ext cx="457200" cy="1135"/>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1901D45-20E9-EB90-B3EE-2636D36BB005}"/>
              </a:ext>
            </a:extLst>
          </p:cNvPr>
          <p:cNvSpPr txBox="1"/>
          <p:nvPr/>
        </p:nvSpPr>
        <p:spPr>
          <a:xfrm>
            <a:off x="760688" y="544230"/>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IF</a:t>
            </a:r>
          </a:p>
        </p:txBody>
      </p:sp>
      <p:sp>
        <p:nvSpPr>
          <p:cNvPr id="21" name="TextBox 20">
            <a:extLst>
              <a:ext uri="{FF2B5EF4-FFF2-40B4-BE49-F238E27FC236}">
                <a16:creationId xmlns:a16="http://schemas.microsoft.com/office/drawing/2014/main" id="{D2FC8286-2352-1E14-4A31-FF8FC4A0029D}"/>
              </a:ext>
            </a:extLst>
          </p:cNvPr>
          <p:cNvSpPr txBox="1"/>
          <p:nvPr/>
        </p:nvSpPr>
        <p:spPr>
          <a:xfrm>
            <a:off x="1797607" y="544230"/>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ID</a:t>
            </a:r>
          </a:p>
        </p:txBody>
      </p:sp>
      <p:sp>
        <p:nvSpPr>
          <p:cNvPr id="22" name="TextBox 21">
            <a:extLst>
              <a:ext uri="{FF2B5EF4-FFF2-40B4-BE49-F238E27FC236}">
                <a16:creationId xmlns:a16="http://schemas.microsoft.com/office/drawing/2014/main" id="{2F8B92DB-B42F-CF16-8B33-07801599FBFF}"/>
              </a:ext>
            </a:extLst>
          </p:cNvPr>
          <p:cNvSpPr txBox="1"/>
          <p:nvPr/>
        </p:nvSpPr>
        <p:spPr>
          <a:xfrm>
            <a:off x="2834526" y="544230"/>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EX</a:t>
            </a:r>
          </a:p>
        </p:txBody>
      </p:sp>
      <p:sp>
        <p:nvSpPr>
          <p:cNvPr id="23" name="TextBox 22">
            <a:extLst>
              <a:ext uri="{FF2B5EF4-FFF2-40B4-BE49-F238E27FC236}">
                <a16:creationId xmlns:a16="http://schemas.microsoft.com/office/drawing/2014/main" id="{8A635935-728A-9B15-3F8B-5580358A15EF}"/>
              </a:ext>
            </a:extLst>
          </p:cNvPr>
          <p:cNvSpPr txBox="1"/>
          <p:nvPr/>
        </p:nvSpPr>
        <p:spPr>
          <a:xfrm>
            <a:off x="3794501" y="544230"/>
            <a:ext cx="646331"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MEM</a:t>
            </a:r>
          </a:p>
        </p:txBody>
      </p:sp>
      <p:sp>
        <p:nvSpPr>
          <p:cNvPr id="24" name="TextBox 23">
            <a:extLst>
              <a:ext uri="{FF2B5EF4-FFF2-40B4-BE49-F238E27FC236}">
                <a16:creationId xmlns:a16="http://schemas.microsoft.com/office/drawing/2014/main" id="{EFE89309-AE40-667B-3A0E-411C7E82231C}"/>
              </a:ext>
            </a:extLst>
          </p:cNvPr>
          <p:cNvSpPr txBox="1"/>
          <p:nvPr/>
        </p:nvSpPr>
        <p:spPr>
          <a:xfrm>
            <a:off x="4908365" y="544230"/>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WB</a:t>
            </a:r>
          </a:p>
        </p:txBody>
      </p:sp>
      <p:cxnSp>
        <p:nvCxnSpPr>
          <p:cNvPr id="25" name="Straight Arrow Connector 24">
            <a:extLst>
              <a:ext uri="{FF2B5EF4-FFF2-40B4-BE49-F238E27FC236}">
                <a16:creationId xmlns:a16="http://schemas.microsoft.com/office/drawing/2014/main" id="{9229FE2E-57D3-C978-BE68-2F7234788C11}"/>
              </a:ext>
            </a:extLst>
          </p:cNvPr>
          <p:cNvCxnSpPr>
            <a:cxnSpLocks/>
          </p:cNvCxnSpPr>
          <p:nvPr/>
        </p:nvCxnSpPr>
        <p:spPr>
          <a:xfrm>
            <a:off x="2422363" y="1101029"/>
            <a:ext cx="457200" cy="1135"/>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E10C3D0-1693-DEA3-C7CA-593B3FAD8757}"/>
              </a:ext>
            </a:extLst>
          </p:cNvPr>
          <p:cNvCxnSpPr/>
          <p:nvPr/>
        </p:nvCxnSpPr>
        <p:spPr>
          <a:xfrm>
            <a:off x="3325592" y="1356662"/>
            <a:ext cx="457200" cy="1135"/>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34853A2-DA5F-9289-096E-D63323233B62}"/>
              </a:ext>
            </a:extLst>
          </p:cNvPr>
          <p:cNvCxnSpPr/>
          <p:nvPr/>
        </p:nvCxnSpPr>
        <p:spPr>
          <a:xfrm>
            <a:off x="4497466" y="1351314"/>
            <a:ext cx="301752" cy="1135"/>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F9B6474C-7E4D-AE01-D7AC-321B16ED40CA}"/>
              </a:ext>
            </a:extLst>
          </p:cNvPr>
          <p:cNvCxnSpPr>
            <a:cxnSpLocks/>
            <a:stCxn id="29" idx="2"/>
            <a:endCxn id="30" idx="2"/>
          </p:cNvCxnSpPr>
          <p:nvPr/>
        </p:nvCxnSpPr>
        <p:spPr>
          <a:xfrm rot="16200000" flipH="1">
            <a:off x="4104527" y="824842"/>
            <a:ext cx="12700" cy="1065909"/>
          </a:xfrm>
          <a:prstGeom prst="bentConnector3">
            <a:avLst>
              <a:gd name="adj1" fmla="val 4275000"/>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D464B09-A4C7-72BF-80B4-3D13D0225E5C}"/>
              </a:ext>
            </a:extLst>
          </p:cNvPr>
          <p:cNvSpPr/>
          <p:nvPr/>
        </p:nvSpPr>
        <p:spPr>
          <a:xfrm>
            <a:off x="3442917" y="1043494"/>
            <a:ext cx="257311" cy="314303"/>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30" name="Rectangle 29">
            <a:extLst>
              <a:ext uri="{FF2B5EF4-FFF2-40B4-BE49-F238E27FC236}">
                <a16:creationId xmlns:a16="http://schemas.microsoft.com/office/drawing/2014/main" id="{AE8566DF-9DD3-750A-B246-FC57F9D20CDC}"/>
              </a:ext>
            </a:extLst>
          </p:cNvPr>
          <p:cNvSpPr/>
          <p:nvPr/>
        </p:nvSpPr>
        <p:spPr>
          <a:xfrm>
            <a:off x="4508826" y="1043494"/>
            <a:ext cx="257311" cy="314303"/>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grpSp>
        <p:nvGrpSpPr>
          <p:cNvPr id="37" name="Group 36">
            <a:extLst>
              <a:ext uri="{FF2B5EF4-FFF2-40B4-BE49-F238E27FC236}">
                <a16:creationId xmlns:a16="http://schemas.microsoft.com/office/drawing/2014/main" id="{CEB7F958-304A-37F6-05E8-E4E624BC91C7}"/>
              </a:ext>
            </a:extLst>
          </p:cNvPr>
          <p:cNvGrpSpPr/>
          <p:nvPr/>
        </p:nvGrpSpPr>
        <p:grpSpPr>
          <a:xfrm>
            <a:off x="3777751" y="892995"/>
            <a:ext cx="726821" cy="929471"/>
            <a:chOff x="6492376" y="2121753"/>
            <a:chExt cx="726821" cy="929471"/>
          </a:xfrm>
        </p:grpSpPr>
        <p:sp>
          <p:nvSpPr>
            <p:cNvPr id="36" name="Rectangle 35">
              <a:extLst>
                <a:ext uri="{FF2B5EF4-FFF2-40B4-BE49-F238E27FC236}">
                  <a16:creationId xmlns:a16="http://schemas.microsoft.com/office/drawing/2014/main" id="{791EAF7F-AEF4-77CD-ADA6-E54A2F602881}"/>
                </a:ext>
              </a:extLst>
            </p:cNvPr>
            <p:cNvSpPr/>
            <p:nvPr/>
          </p:nvSpPr>
          <p:spPr>
            <a:xfrm>
              <a:off x="6855401" y="2134586"/>
              <a:ext cx="363411" cy="916638"/>
            </a:xfrm>
            <a:prstGeom prst="rect">
              <a:avLst/>
            </a:prstGeom>
            <a:solidFill>
              <a:schemeClr val="tx2">
                <a:lumMod val="75000"/>
                <a:lumOff val="2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10" name="Rectangle 9">
              <a:extLst>
                <a:ext uri="{FF2B5EF4-FFF2-40B4-BE49-F238E27FC236}">
                  <a16:creationId xmlns:a16="http://schemas.microsoft.com/office/drawing/2014/main" id="{B79BAEF6-B0AC-D737-FD84-2443D0A5240B}"/>
                </a:ext>
              </a:extLst>
            </p:cNvPr>
            <p:cNvSpPr>
              <a:spLocks noChangeAspect="1"/>
            </p:cNvSpPr>
            <p:nvPr/>
          </p:nvSpPr>
          <p:spPr>
            <a:xfrm>
              <a:off x="6492376" y="2121753"/>
              <a:ext cx="726821" cy="91663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550" dirty="0">
                  <a:solidFill>
                    <a:schemeClr val="bg1"/>
                  </a:solidFill>
                  <a:latin typeface="18 VAG Rounded Light   02390" pitchFamily="2" charset="0"/>
                  <a:cs typeface="Courier New" panose="02070309020205020404" pitchFamily="49" charset="0"/>
                </a:rPr>
                <a:t>DMEM</a:t>
              </a:r>
            </a:p>
          </p:txBody>
        </p:sp>
      </p:grpSp>
      <p:grpSp>
        <p:nvGrpSpPr>
          <p:cNvPr id="38" name="Group 37">
            <a:extLst>
              <a:ext uri="{FF2B5EF4-FFF2-40B4-BE49-F238E27FC236}">
                <a16:creationId xmlns:a16="http://schemas.microsoft.com/office/drawing/2014/main" id="{7533A8CA-C07D-3BEA-0EDD-FCE1329C2510}"/>
              </a:ext>
            </a:extLst>
          </p:cNvPr>
          <p:cNvGrpSpPr>
            <a:grpSpLocks noChangeAspect="1"/>
          </p:cNvGrpSpPr>
          <p:nvPr/>
        </p:nvGrpSpPr>
        <p:grpSpPr>
          <a:xfrm>
            <a:off x="615134" y="2780401"/>
            <a:ext cx="733472" cy="916639"/>
            <a:chOff x="1471613" y="2614612"/>
            <a:chExt cx="1291875" cy="1614488"/>
          </a:xfrm>
        </p:grpSpPr>
        <p:sp>
          <p:nvSpPr>
            <p:cNvPr id="39" name="Rectangle 38">
              <a:extLst>
                <a:ext uri="{FF2B5EF4-FFF2-40B4-BE49-F238E27FC236}">
                  <a16:creationId xmlns:a16="http://schemas.microsoft.com/office/drawing/2014/main" id="{7F3A7A35-7246-E6B1-973E-F0D0B56DBE0D}"/>
                </a:ext>
              </a:extLst>
            </p:cNvPr>
            <p:cNvSpPr/>
            <p:nvPr/>
          </p:nvSpPr>
          <p:spPr>
            <a:xfrm>
              <a:off x="2123407" y="2614612"/>
              <a:ext cx="640081" cy="1614486"/>
            </a:xfrm>
            <a:prstGeom prst="rect">
              <a:avLst/>
            </a:prstGeom>
            <a:solidFill>
              <a:schemeClr val="tx2">
                <a:lumMod val="75000"/>
                <a:lumOff val="2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40" name="Rectangle 39">
              <a:extLst>
                <a:ext uri="{FF2B5EF4-FFF2-40B4-BE49-F238E27FC236}">
                  <a16:creationId xmlns:a16="http://schemas.microsoft.com/office/drawing/2014/main" id="{98E21E00-49BB-6CD4-6276-B61E4DF3463E}"/>
                </a:ext>
              </a:extLst>
            </p:cNvPr>
            <p:cNvSpPr/>
            <p:nvPr/>
          </p:nvSpPr>
          <p:spPr>
            <a:xfrm>
              <a:off x="1471613" y="2614613"/>
              <a:ext cx="1280160" cy="1614487"/>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1"/>
                  </a:solidFill>
                  <a:latin typeface="18 VAG Rounded Light   02390" pitchFamily="2" charset="0"/>
                  <a:cs typeface="Courier New" panose="02070309020205020404" pitchFamily="49" charset="0"/>
                </a:rPr>
                <a:t>IMEM</a:t>
              </a:r>
            </a:p>
          </p:txBody>
        </p:sp>
      </p:grpSp>
      <p:grpSp>
        <p:nvGrpSpPr>
          <p:cNvPr id="41" name="Group 40">
            <a:extLst>
              <a:ext uri="{FF2B5EF4-FFF2-40B4-BE49-F238E27FC236}">
                <a16:creationId xmlns:a16="http://schemas.microsoft.com/office/drawing/2014/main" id="{492320F6-9EE7-0C49-F226-9B9C643E8DE8}"/>
              </a:ext>
            </a:extLst>
          </p:cNvPr>
          <p:cNvGrpSpPr>
            <a:grpSpLocks noChangeAspect="1"/>
          </p:cNvGrpSpPr>
          <p:nvPr/>
        </p:nvGrpSpPr>
        <p:grpSpPr>
          <a:xfrm>
            <a:off x="1663787" y="2780401"/>
            <a:ext cx="730822" cy="918910"/>
            <a:chOff x="4057450" y="2621755"/>
            <a:chExt cx="1287206" cy="1618488"/>
          </a:xfrm>
        </p:grpSpPr>
        <p:sp>
          <p:nvSpPr>
            <p:cNvPr id="42" name="Rectangle 41">
              <a:extLst>
                <a:ext uri="{FF2B5EF4-FFF2-40B4-BE49-F238E27FC236}">
                  <a16:creationId xmlns:a16="http://schemas.microsoft.com/office/drawing/2014/main" id="{08D2EE67-DE5D-44D1-D757-DDB7CD2B4DF8}"/>
                </a:ext>
              </a:extLst>
            </p:cNvPr>
            <p:cNvSpPr/>
            <p:nvPr/>
          </p:nvSpPr>
          <p:spPr>
            <a:xfrm>
              <a:off x="4704576" y="2621756"/>
              <a:ext cx="640080" cy="1614487"/>
            </a:xfrm>
            <a:prstGeom prst="rect">
              <a:avLst/>
            </a:prstGeom>
            <a:solidFill>
              <a:schemeClr val="tx2">
                <a:lumMod val="75000"/>
                <a:lumOff val="2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43" name="Rectangle 42">
              <a:extLst>
                <a:ext uri="{FF2B5EF4-FFF2-40B4-BE49-F238E27FC236}">
                  <a16:creationId xmlns:a16="http://schemas.microsoft.com/office/drawing/2014/main" id="{36FBC1E4-6987-D98D-95EE-85B1EEBA37C7}"/>
                </a:ext>
              </a:extLst>
            </p:cNvPr>
            <p:cNvSpPr/>
            <p:nvPr/>
          </p:nvSpPr>
          <p:spPr>
            <a:xfrm>
              <a:off x="4057450" y="2621755"/>
              <a:ext cx="1280160" cy="161848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1"/>
                  </a:solidFill>
                  <a:latin typeface="18 VAG Rounded Light   02390" pitchFamily="2" charset="0"/>
                  <a:cs typeface="Courier New" panose="02070309020205020404" pitchFamily="49" charset="0"/>
                </a:rPr>
                <a:t>Reg</a:t>
              </a:r>
            </a:p>
          </p:txBody>
        </p:sp>
      </p:grpSp>
      <p:grpSp>
        <p:nvGrpSpPr>
          <p:cNvPr id="44" name="Group 43">
            <a:extLst>
              <a:ext uri="{FF2B5EF4-FFF2-40B4-BE49-F238E27FC236}">
                <a16:creationId xmlns:a16="http://schemas.microsoft.com/office/drawing/2014/main" id="{640732BF-CC68-D7D0-CEBF-1D901F812600}"/>
              </a:ext>
            </a:extLst>
          </p:cNvPr>
          <p:cNvGrpSpPr>
            <a:grpSpLocks noChangeAspect="1"/>
          </p:cNvGrpSpPr>
          <p:nvPr/>
        </p:nvGrpSpPr>
        <p:grpSpPr>
          <a:xfrm>
            <a:off x="4766137" y="2764787"/>
            <a:ext cx="726821" cy="928687"/>
            <a:chOff x="10444356" y="2614613"/>
            <a:chExt cx="1280160" cy="1635709"/>
          </a:xfrm>
        </p:grpSpPr>
        <p:sp>
          <p:nvSpPr>
            <p:cNvPr id="45" name="Rectangle 44">
              <a:extLst>
                <a:ext uri="{FF2B5EF4-FFF2-40B4-BE49-F238E27FC236}">
                  <a16:creationId xmlns:a16="http://schemas.microsoft.com/office/drawing/2014/main" id="{AE89817D-DF85-E43B-759A-3BA65A9C8B9F}"/>
                </a:ext>
              </a:extLst>
            </p:cNvPr>
            <p:cNvSpPr/>
            <p:nvPr/>
          </p:nvSpPr>
          <p:spPr>
            <a:xfrm>
              <a:off x="10444356" y="2635835"/>
              <a:ext cx="640080" cy="1614487"/>
            </a:xfrm>
            <a:prstGeom prst="rect">
              <a:avLst/>
            </a:prstGeom>
            <a:solidFill>
              <a:schemeClr val="tx2">
                <a:lumMod val="75000"/>
                <a:lumOff val="2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46" name="Rectangle 45">
              <a:extLst>
                <a:ext uri="{FF2B5EF4-FFF2-40B4-BE49-F238E27FC236}">
                  <a16:creationId xmlns:a16="http://schemas.microsoft.com/office/drawing/2014/main" id="{15CDBD30-9682-16A2-FEDC-187F4B7F0AD4}"/>
                </a:ext>
              </a:extLst>
            </p:cNvPr>
            <p:cNvSpPr/>
            <p:nvPr/>
          </p:nvSpPr>
          <p:spPr>
            <a:xfrm>
              <a:off x="10444356" y="2614613"/>
              <a:ext cx="1280160" cy="1614487"/>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1"/>
                  </a:solidFill>
                  <a:latin typeface="18 VAG Rounded Light   02390" pitchFamily="2" charset="0"/>
                  <a:cs typeface="Courier New" panose="02070309020205020404" pitchFamily="49" charset="0"/>
                </a:rPr>
                <a:t>Reg</a:t>
              </a:r>
            </a:p>
          </p:txBody>
        </p:sp>
      </p:grpSp>
      <p:grpSp>
        <p:nvGrpSpPr>
          <p:cNvPr id="47" name="Group 46">
            <a:extLst>
              <a:ext uri="{FF2B5EF4-FFF2-40B4-BE49-F238E27FC236}">
                <a16:creationId xmlns:a16="http://schemas.microsoft.com/office/drawing/2014/main" id="{6009F465-C597-BE1D-E278-FD3067ABFE5D}"/>
              </a:ext>
            </a:extLst>
          </p:cNvPr>
          <p:cNvGrpSpPr/>
          <p:nvPr/>
        </p:nvGrpSpPr>
        <p:grpSpPr>
          <a:xfrm>
            <a:off x="2824094" y="2761569"/>
            <a:ext cx="527709" cy="973523"/>
            <a:chOff x="5487884" y="2129817"/>
            <a:chExt cx="527709" cy="973523"/>
          </a:xfrm>
        </p:grpSpPr>
        <p:sp>
          <p:nvSpPr>
            <p:cNvPr id="48" name="Freeform 47">
              <a:extLst>
                <a:ext uri="{FF2B5EF4-FFF2-40B4-BE49-F238E27FC236}">
                  <a16:creationId xmlns:a16="http://schemas.microsoft.com/office/drawing/2014/main" id="{C1792280-1C22-0619-3652-FF99778411E2}"/>
                </a:ext>
              </a:extLst>
            </p:cNvPr>
            <p:cNvSpPr>
              <a:spLocks noChangeAspect="1"/>
            </p:cNvSpPr>
            <p:nvPr/>
          </p:nvSpPr>
          <p:spPr>
            <a:xfrm>
              <a:off x="5522295" y="2129817"/>
              <a:ext cx="444988" cy="973523"/>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solidFill>
              <a:schemeClr val="tx2">
                <a:lumMod val="75000"/>
                <a:lumOff val="25000"/>
              </a:schemeClr>
            </a:solid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spcBef>
                  <a:spcPts val="600"/>
                </a:spcBef>
                <a:spcAft>
                  <a:spcPts val="600"/>
                </a:spcAft>
              </a:pPr>
              <a:endParaRPr lang="en-US" sz="1200" dirty="0">
                <a:solidFill>
                  <a:schemeClr val="bg1"/>
                </a:solidFill>
                <a:latin typeface="18 VAG Rounded Light   02390" pitchFamily="2" charset="0"/>
                <a:cs typeface="Courier New" panose="02070309020205020404" pitchFamily="49" charset="0"/>
              </a:endParaRPr>
            </a:p>
          </p:txBody>
        </p:sp>
        <p:sp>
          <p:nvSpPr>
            <p:cNvPr id="49" name="TextBox 48">
              <a:extLst>
                <a:ext uri="{FF2B5EF4-FFF2-40B4-BE49-F238E27FC236}">
                  <a16:creationId xmlns:a16="http://schemas.microsoft.com/office/drawing/2014/main" id="{A6E3BD2E-46C2-4269-FEE3-D8AB97DEADD9}"/>
                </a:ext>
              </a:extLst>
            </p:cNvPr>
            <p:cNvSpPr txBox="1"/>
            <p:nvPr/>
          </p:nvSpPr>
          <p:spPr>
            <a:xfrm>
              <a:off x="5487884" y="2291084"/>
              <a:ext cx="527709" cy="338554"/>
            </a:xfrm>
            <a:prstGeom prst="rect">
              <a:avLst/>
            </a:prstGeom>
            <a:noFill/>
          </p:spPr>
          <p:txBody>
            <a:bodyPr wrap="none" rtlCol="0">
              <a:spAutoFit/>
            </a:bodyPr>
            <a:lstStyle/>
            <a:p>
              <a:pPr algn="l"/>
              <a:r>
                <a:rPr lang="en-US" sz="1600" dirty="0">
                  <a:solidFill>
                    <a:schemeClr val="bg1"/>
                  </a:solidFill>
                  <a:latin typeface="18 VAG Rounded Light   02390" pitchFamily="2" charset="0"/>
                </a:rPr>
                <a:t>ALU</a:t>
              </a:r>
            </a:p>
          </p:txBody>
        </p:sp>
      </p:grpSp>
      <p:cxnSp>
        <p:nvCxnSpPr>
          <p:cNvPr id="50" name="Straight Arrow Connector 49">
            <a:extLst>
              <a:ext uri="{FF2B5EF4-FFF2-40B4-BE49-F238E27FC236}">
                <a16:creationId xmlns:a16="http://schemas.microsoft.com/office/drawing/2014/main" id="{A8AE36F0-B534-1F8E-A313-D5655C16CFAF}"/>
              </a:ext>
            </a:extLst>
          </p:cNvPr>
          <p:cNvCxnSpPr>
            <a:stCxn id="40" idx="3"/>
            <a:endCxn id="43" idx="1"/>
          </p:cNvCxnSpPr>
          <p:nvPr/>
        </p:nvCxnSpPr>
        <p:spPr>
          <a:xfrm>
            <a:off x="1341955" y="3238721"/>
            <a:ext cx="321832" cy="1135"/>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590D29E3-287C-327C-A7B1-39C15C3AAEA8}"/>
              </a:ext>
            </a:extLst>
          </p:cNvPr>
          <p:cNvCxnSpPr/>
          <p:nvPr/>
        </p:nvCxnSpPr>
        <p:spPr>
          <a:xfrm rot="5400000" flipH="1" flipV="1">
            <a:off x="1426856" y="3019366"/>
            <a:ext cx="255632" cy="179913"/>
          </a:xfrm>
          <a:prstGeom prst="bentConnector3">
            <a:avLst>
              <a:gd name="adj1" fmla="val 10589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FDAE71E-78EF-A6A3-7FD9-E06EDE17E71E}"/>
              </a:ext>
            </a:extLst>
          </p:cNvPr>
          <p:cNvCxnSpPr>
            <a:cxnSpLocks/>
          </p:cNvCxnSpPr>
          <p:nvPr/>
        </p:nvCxnSpPr>
        <p:spPr>
          <a:xfrm>
            <a:off x="2397324" y="3513905"/>
            <a:ext cx="457200" cy="1135"/>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BE5D19B-FCA6-A081-9C59-62549FDC8BE1}"/>
              </a:ext>
            </a:extLst>
          </p:cNvPr>
          <p:cNvSpPr txBox="1"/>
          <p:nvPr/>
        </p:nvSpPr>
        <p:spPr>
          <a:xfrm>
            <a:off x="735649" y="2423572"/>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IF</a:t>
            </a:r>
          </a:p>
        </p:txBody>
      </p:sp>
      <p:sp>
        <p:nvSpPr>
          <p:cNvPr id="54" name="TextBox 53">
            <a:extLst>
              <a:ext uri="{FF2B5EF4-FFF2-40B4-BE49-F238E27FC236}">
                <a16:creationId xmlns:a16="http://schemas.microsoft.com/office/drawing/2014/main" id="{31971588-52D7-199A-C84F-DB2C5F723646}"/>
              </a:ext>
            </a:extLst>
          </p:cNvPr>
          <p:cNvSpPr txBox="1"/>
          <p:nvPr/>
        </p:nvSpPr>
        <p:spPr>
          <a:xfrm>
            <a:off x="1772568" y="2423572"/>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ID</a:t>
            </a:r>
          </a:p>
        </p:txBody>
      </p:sp>
      <p:sp>
        <p:nvSpPr>
          <p:cNvPr id="55" name="TextBox 54">
            <a:extLst>
              <a:ext uri="{FF2B5EF4-FFF2-40B4-BE49-F238E27FC236}">
                <a16:creationId xmlns:a16="http://schemas.microsoft.com/office/drawing/2014/main" id="{CE70C127-25EE-F78B-6D55-D31CCDCF752B}"/>
              </a:ext>
            </a:extLst>
          </p:cNvPr>
          <p:cNvSpPr txBox="1"/>
          <p:nvPr/>
        </p:nvSpPr>
        <p:spPr>
          <a:xfrm>
            <a:off x="2809487" y="2423572"/>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EX</a:t>
            </a:r>
          </a:p>
        </p:txBody>
      </p:sp>
      <p:sp>
        <p:nvSpPr>
          <p:cNvPr id="56" name="TextBox 55">
            <a:extLst>
              <a:ext uri="{FF2B5EF4-FFF2-40B4-BE49-F238E27FC236}">
                <a16:creationId xmlns:a16="http://schemas.microsoft.com/office/drawing/2014/main" id="{3BAAE7C6-8AED-328D-8811-F22F432DC9EF}"/>
              </a:ext>
            </a:extLst>
          </p:cNvPr>
          <p:cNvSpPr txBox="1"/>
          <p:nvPr/>
        </p:nvSpPr>
        <p:spPr>
          <a:xfrm>
            <a:off x="3769463" y="2423572"/>
            <a:ext cx="646331"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MEM</a:t>
            </a:r>
          </a:p>
        </p:txBody>
      </p:sp>
      <p:sp>
        <p:nvSpPr>
          <p:cNvPr id="57" name="TextBox 56">
            <a:extLst>
              <a:ext uri="{FF2B5EF4-FFF2-40B4-BE49-F238E27FC236}">
                <a16:creationId xmlns:a16="http://schemas.microsoft.com/office/drawing/2014/main" id="{0776CC03-6AD4-F99D-EEED-C3FB45ECB82E}"/>
              </a:ext>
            </a:extLst>
          </p:cNvPr>
          <p:cNvSpPr txBox="1"/>
          <p:nvPr/>
        </p:nvSpPr>
        <p:spPr>
          <a:xfrm>
            <a:off x="4883326" y="2423572"/>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WB</a:t>
            </a:r>
          </a:p>
        </p:txBody>
      </p:sp>
      <p:cxnSp>
        <p:nvCxnSpPr>
          <p:cNvPr id="58" name="Straight Arrow Connector 57">
            <a:extLst>
              <a:ext uri="{FF2B5EF4-FFF2-40B4-BE49-F238E27FC236}">
                <a16:creationId xmlns:a16="http://schemas.microsoft.com/office/drawing/2014/main" id="{0A854AFB-4A4D-E4A3-DE5F-F552F0A974F7}"/>
              </a:ext>
            </a:extLst>
          </p:cNvPr>
          <p:cNvCxnSpPr>
            <a:cxnSpLocks/>
          </p:cNvCxnSpPr>
          <p:nvPr/>
        </p:nvCxnSpPr>
        <p:spPr>
          <a:xfrm>
            <a:off x="2397324" y="2980371"/>
            <a:ext cx="457200" cy="1135"/>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5B0E88F-E14A-7048-27EB-7A04774A792D}"/>
              </a:ext>
            </a:extLst>
          </p:cNvPr>
          <p:cNvCxnSpPr/>
          <p:nvPr/>
        </p:nvCxnSpPr>
        <p:spPr>
          <a:xfrm>
            <a:off x="3300553" y="3236004"/>
            <a:ext cx="457200" cy="1135"/>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760E0EF-9525-B835-E1F1-18B3583455EF}"/>
              </a:ext>
            </a:extLst>
          </p:cNvPr>
          <p:cNvCxnSpPr/>
          <p:nvPr/>
        </p:nvCxnSpPr>
        <p:spPr>
          <a:xfrm>
            <a:off x="4472427" y="3230656"/>
            <a:ext cx="301752" cy="1135"/>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EA95C4EC-A0EF-62BA-2141-BEA5AA7F42A1}"/>
              </a:ext>
            </a:extLst>
          </p:cNvPr>
          <p:cNvCxnSpPr>
            <a:cxnSpLocks/>
            <a:stCxn id="62" idx="2"/>
            <a:endCxn id="63" idx="2"/>
          </p:cNvCxnSpPr>
          <p:nvPr/>
        </p:nvCxnSpPr>
        <p:spPr>
          <a:xfrm rot="16200000" flipH="1">
            <a:off x="4079488" y="2704184"/>
            <a:ext cx="12700" cy="1065909"/>
          </a:xfrm>
          <a:prstGeom prst="bentConnector3">
            <a:avLst>
              <a:gd name="adj1" fmla="val 4275000"/>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01602DC7-870D-D395-EBBF-E695A826EE45}"/>
              </a:ext>
            </a:extLst>
          </p:cNvPr>
          <p:cNvSpPr/>
          <p:nvPr/>
        </p:nvSpPr>
        <p:spPr>
          <a:xfrm>
            <a:off x="3417878" y="2922836"/>
            <a:ext cx="257311" cy="314303"/>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63" name="Rectangle 62">
            <a:extLst>
              <a:ext uri="{FF2B5EF4-FFF2-40B4-BE49-F238E27FC236}">
                <a16:creationId xmlns:a16="http://schemas.microsoft.com/office/drawing/2014/main" id="{07C4CD2F-08C3-6391-8D11-D76B0759A8D0}"/>
              </a:ext>
            </a:extLst>
          </p:cNvPr>
          <p:cNvSpPr/>
          <p:nvPr/>
        </p:nvSpPr>
        <p:spPr>
          <a:xfrm>
            <a:off x="4483787" y="2922836"/>
            <a:ext cx="257311" cy="314303"/>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grpSp>
        <p:nvGrpSpPr>
          <p:cNvPr id="64" name="Group 63">
            <a:extLst>
              <a:ext uri="{FF2B5EF4-FFF2-40B4-BE49-F238E27FC236}">
                <a16:creationId xmlns:a16="http://schemas.microsoft.com/office/drawing/2014/main" id="{B4EEA0F1-BE6B-8685-49AB-D2BFC678E69A}"/>
              </a:ext>
            </a:extLst>
          </p:cNvPr>
          <p:cNvGrpSpPr/>
          <p:nvPr/>
        </p:nvGrpSpPr>
        <p:grpSpPr>
          <a:xfrm>
            <a:off x="3752712" y="2772337"/>
            <a:ext cx="726821" cy="929471"/>
            <a:chOff x="6492376" y="2121753"/>
            <a:chExt cx="726821" cy="929471"/>
          </a:xfrm>
        </p:grpSpPr>
        <p:sp>
          <p:nvSpPr>
            <p:cNvPr id="65" name="Rectangle 64">
              <a:extLst>
                <a:ext uri="{FF2B5EF4-FFF2-40B4-BE49-F238E27FC236}">
                  <a16:creationId xmlns:a16="http://schemas.microsoft.com/office/drawing/2014/main" id="{92A21198-9A3A-BF8E-8D1A-0497631C719F}"/>
                </a:ext>
              </a:extLst>
            </p:cNvPr>
            <p:cNvSpPr/>
            <p:nvPr/>
          </p:nvSpPr>
          <p:spPr>
            <a:xfrm>
              <a:off x="6855401" y="2134586"/>
              <a:ext cx="363411" cy="916638"/>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66" name="Rectangle 65">
              <a:extLst>
                <a:ext uri="{FF2B5EF4-FFF2-40B4-BE49-F238E27FC236}">
                  <a16:creationId xmlns:a16="http://schemas.microsoft.com/office/drawing/2014/main" id="{FBC05577-36C2-F2C7-1E7A-5090D930D6F2}"/>
                </a:ext>
              </a:extLst>
            </p:cNvPr>
            <p:cNvSpPr>
              <a:spLocks noChangeAspect="1"/>
            </p:cNvSpPr>
            <p:nvPr/>
          </p:nvSpPr>
          <p:spPr>
            <a:xfrm>
              <a:off x="6492376" y="2121753"/>
              <a:ext cx="726821" cy="91663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550" dirty="0">
                  <a:solidFill>
                    <a:schemeClr val="bg1"/>
                  </a:solidFill>
                  <a:latin typeface="18 VAG Rounded Light   02390" pitchFamily="2" charset="0"/>
                  <a:cs typeface="Courier New" panose="02070309020205020404" pitchFamily="49" charset="0"/>
                </a:rPr>
                <a:t>DMEM</a:t>
              </a:r>
            </a:p>
          </p:txBody>
        </p:sp>
      </p:grpSp>
      <p:sp>
        <p:nvSpPr>
          <p:cNvPr id="127" name="TextBox 126">
            <a:extLst>
              <a:ext uri="{FF2B5EF4-FFF2-40B4-BE49-F238E27FC236}">
                <a16:creationId xmlns:a16="http://schemas.microsoft.com/office/drawing/2014/main" id="{2B7A150B-78BD-E2D9-40DA-FF87117497AC}"/>
              </a:ext>
            </a:extLst>
          </p:cNvPr>
          <p:cNvSpPr txBox="1"/>
          <p:nvPr/>
        </p:nvSpPr>
        <p:spPr>
          <a:xfrm>
            <a:off x="1424946" y="12894"/>
            <a:ext cx="3023585" cy="461665"/>
          </a:xfrm>
          <a:prstGeom prst="rect">
            <a:avLst/>
          </a:prstGeom>
          <a:noFill/>
        </p:spPr>
        <p:txBody>
          <a:bodyPr wrap="none" rtlCol="0">
            <a:spAutoFit/>
          </a:bodyPr>
          <a:lstStyle/>
          <a:p>
            <a:pPr algn="ctr"/>
            <a:r>
              <a:rPr lang="en-US" sz="2400" dirty="0">
                <a:solidFill>
                  <a:schemeClr val="accent1"/>
                </a:solidFill>
                <a:latin typeface="18 VAG Rounded Light   02390" pitchFamily="2" charset="0"/>
              </a:rPr>
              <a:t>Single-Cycle Datapath</a:t>
            </a:r>
          </a:p>
        </p:txBody>
      </p:sp>
      <p:sp>
        <p:nvSpPr>
          <p:cNvPr id="128" name="TextBox 127">
            <a:extLst>
              <a:ext uri="{FF2B5EF4-FFF2-40B4-BE49-F238E27FC236}">
                <a16:creationId xmlns:a16="http://schemas.microsoft.com/office/drawing/2014/main" id="{013A8572-B38C-F46B-8AD4-84A7A00618D7}"/>
              </a:ext>
            </a:extLst>
          </p:cNvPr>
          <p:cNvSpPr txBox="1"/>
          <p:nvPr/>
        </p:nvSpPr>
        <p:spPr>
          <a:xfrm>
            <a:off x="7682337" y="11374"/>
            <a:ext cx="2643672" cy="461665"/>
          </a:xfrm>
          <a:prstGeom prst="rect">
            <a:avLst/>
          </a:prstGeom>
          <a:noFill/>
        </p:spPr>
        <p:txBody>
          <a:bodyPr wrap="none" rtlCol="0">
            <a:spAutoFit/>
          </a:bodyPr>
          <a:lstStyle/>
          <a:p>
            <a:pPr algn="ctr"/>
            <a:r>
              <a:rPr lang="en-US" sz="2400" dirty="0">
                <a:solidFill>
                  <a:schemeClr val="accent1"/>
                </a:solidFill>
                <a:latin typeface="18 VAG Rounded Light   02390" pitchFamily="2" charset="0"/>
              </a:rPr>
              <a:t>Pipelined Datapath</a:t>
            </a:r>
          </a:p>
        </p:txBody>
      </p:sp>
      <p:grpSp>
        <p:nvGrpSpPr>
          <p:cNvPr id="129" name="Group 128">
            <a:extLst>
              <a:ext uri="{FF2B5EF4-FFF2-40B4-BE49-F238E27FC236}">
                <a16:creationId xmlns:a16="http://schemas.microsoft.com/office/drawing/2014/main" id="{E757D9BC-9C76-2219-51AD-9176CC800301}"/>
              </a:ext>
            </a:extLst>
          </p:cNvPr>
          <p:cNvGrpSpPr>
            <a:grpSpLocks noChangeAspect="1"/>
          </p:cNvGrpSpPr>
          <p:nvPr/>
        </p:nvGrpSpPr>
        <p:grpSpPr>
          <a:xfrm>
            <a:off x="6551243" y="942677"/>
            <a:ext cx="733472" cy="916639"/>
            <a:chOff x="1471613" y="2614612"/>
            <a:chExt cx="1291875" cy="1614488"/>
          </a:xfrm>
        </p:grpSpPr>
        <p:sp>
          <p:nvSpPr>
            <p:cNvPr id="130" name="Rectangle 129">
              <a:extLst>
                <a:ext uri="{FF2B5EF4-FFF2-40B4-BE49-F238E27FC236}">
                  <a16:creationId xmlns:a16="http://schemas.microsoft.com/office/drawing/2014/main" id="{95A32488-8E2D-5F90-165F-9ACB1D65A3CF}"/>
                </a:ext>
              </a:extLst>
            </p:cNvPr>
            <p:cNvSpPr/>
            <p:nvPr/>
          </p:nvSpPr>
          <p:spPr>
            <a:xfrm>
              <a:off x="2123407" y="2614612"/>
              <a:ext cx="640081" cy="1614486"/>
            </a:xfrm>
            <a:prstGeom prst="rect">
              <a:avLst/>
            </a:prstGeom>
            <a:solidFill>
              <a:schemeClr val="tx2">
                <a:lumMod val="75000"/>
                <a:lumOff val="2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131" name="Rectangle 130">
              <a:extLst>
                <a:ext uri="{FF2B5EF4-FFF2-40B4-BE49-F238E27FC236}">
                  <a16:creationId xmlns:a16="http://schemas.microsoft.com/office/drawing/2014/main" id="{50B22121-0362-3D1A-DBAC-7DAD935A4B48}"/>
                </a:ext>
              </a:extLst>
            </p:cNvPr>
            <p:cNvSpPr/>
            <p:nvPr/>
          </p:nvSpPr>
          <p:spPr>
            <a:xfrm>
              <a:off x="1471613" y="2614613"/>
              <a:ext cx="1280160" cy="1614487"/>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1"/>
                  </a:solidFill>
                  <a:latin typeface="18 VAG Rounded Light   02390" pitchFamily="2" charset="0"/>
                  <a:cs typeface="Courier New" panose="02070309020205020404" pitchFamily="49" charset="0"/>
                </a:rPr>
                <a:t>IMEM</a:t>
              </a:r>
            </a:p>
          </p:txBody>
        </p:sp>
      </p:grpSp>
      <p:grpSp>
        <p:nvGrpSpPr>
          <p:cNvPr id="132" name="Group 131">
            <a:extLst>
              <a:ext uri="{FF2B5EF4-FFF2-40B4-BE49-F238E27FC236}">
                <a16:creationId xmlns:a16="http://schemas.microsoft.com/office/drawing/2014/main" id="{0E592A4F-7DA8-FFB9-1E67-814F5F2A29CC}"/>
              </a:ext>
            </a:extLst>
          </p:cNvPr>
          <p:cNvGrpSpPr>
            <a:grpSpLocks noChangeAspect="1"/>
          </p:cNvGrpSpPr>
          <p:nvPr/>
        </p:nvGrpSpPr>
        <p:grpSpPr>
          <a:xfrm>
            <a:off x="7599896" y="942677"/>
            <a:ext cx="730822" cy="918910"/>
            <a:chOff x="4057450" y="2621755"/>
            <a:chExt cx="1287206" cy="1618488"/>
          </a:xfrm>
        </p:grpSpPr>
        <p:sp>
          <p:nvSpPr>
            <p:cNvPr id="133" name="Rectangle 132">
              <a:extLst>
                <a:ext uri="{FF2B5EF4-FFF2-40B4-BE49-F238E27FC236}">
                  <a16:creationId xmlns:a16="http://schemas.microsoft.com/office/drawing/2014/main" id="{8FC7768C-28A1-4BB9-2F2C-C1FDB7FFF46D}"/>
                </a:ext>
              </a:extLst>
            </p:cNvPr>
            <p:cNvSpPr/>
            <p:nvPr/>
          </p:nvSpPr>
          <p:spPr>
            <a:xfrm>
              <a:off x="4704576" y="2621756"/>
              <a:ext cx="640080" cy="1614487"/>
            </a:xfrm>
            <a:prstGeom prst="rect">
              <a:avLst/>
            </a:prstGeom>
            <a:solidFill>
              <a:schemeClr val="tx2">
                <a:lumMod val="75000"/>
                <a:lumOff val="2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134" name="Rectangle 133">
              <a:extLst>
                <a:ext uri="{FF2B5EF4-FFF2-40B4-BE49-F238E27FC236}">
                  <a16:creationId xmlns:a16="http://schemas.microsoft.com/office/drawing/2014/main" id="{A6CD76DC-840B-E8C1-04B4-7171B6733848}"/>
                </a:ext>
              </a:extLst>
            </p:cNvPr>
            <p:cNvSpPr/>
            <p:nvPr/>
          </p:nvSpPr>
          <p:spPr>
            <a:xfrm>
              <a:off x="4057450" y="2621755"/>
              <a:ext cx="1280160" cy="161848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1"/>
                  </a:solidFill>
                  <a:latin typeface="18 VAG Rounded Light   02390" pitchFamily="2" charset="0"/>
                  <a:cs typeface="Courier New" panose="02070309020205020404" pitchFamily="49" charset="0"/>
                </a:rPr>
                <a:t>Reg</a:t>
              </a:r>
            </a:p>
          </p:txBody>
        </p:sp>
      </p:grpSp>
      <p:grpSp>
        <p:nvGrpSpPr>
          <p:cNvPr id="135" name="Group 134">
            <a:extLst>
              <a:ext uri="{FF2B5EF4-FFF2-40B4-BE49-F238E27FC236}">
                <a16:creationId xmlns:a16="http://schemas.microsoft.com/office/drawing/2014/main" id="{0360CDC3-DAD3-59E5-EFF2-81EAAFEAFD4A}"/>
              </a:ext>
            </a:extLst>
          </p:cNvPr>
          <p:cNvGrpSpPr>
            <a:grpSpLocks noChangeAspect="1"/>
          </p:cNvGrpSpPr>
          <p:nvPr/>
        </p:nvGrpSpPr>
        <p:grpSpPr>
          <a:xfrm>
            <a:off x="10702246" y="927063"/>
            <a:ext cx="726821" cy="928687"/>
            <a:chOff x="10444356" y="2614613"/>
            <a:chExt cx="1280160" cy="1635709"/>
          </a:xfrm>
        </p:grpSpPr>
        <p:sp>
          <p:nvSpPr>
            <p:cNvPr id="136" name="Rectangle 135">
              <a:extLst>
                <a:ext uri="{FF2B5EF4-FFF2-40B4-BE49-F238E27FC236}">
                  <a16:creationId xmlns:a16="http://schemas.microsoft.com/office/drawing/2014/main" id="{7C60B489-88BF-4F95-D653-FB5E18660971}"/>
                </a:ext>
              </a:extLst>
            </p:cNvPr>
            <p:cNvSpPr/>
            <p:nvPr/>
          </p:nvSpPr>
          <p:spPr>
            <a:xfrm>
              <a:off x="10444356" y="2635835"/>
              <a:ext cx="640080" cy="1614487"/>
            </a:xfrm>
            <a:prstGeom prst="rect">
              <a:avLst/>
            </a:prstGeom>
            <a:solidFill>
              <a:schemeClr val="tx2">
                <a:lumMod val="75000"/>
                <a:lumOff val="2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137" name="Rectangle 136">
              <a:extLst>
                <a:ext uri="{FF2B5EF4-FFF2-40B4-BE49-F238E27FC236}">
                  <a16:creationId xmlns:a16="http://schemas.microsoft.com/office/drawing/2014/main" id="{751546A9-01F3-37D2-509E-D70F2A7278C7}"/>
                </a:ext>
              </a:extLst>
            </p:cNvPr>
            <p:cNvSpPr/>
            <p:nvPr/>
          </p:nvSpPr>
          <p:spPr>
            <a:xfrm>
              <a:off x="10444356" y="2614613"/>
              <a:ext cx="1280160" cy="1614487"/>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1"/>
                  </a:solidFill>
                  <a:latin typeface="18 VAG Rounded Light   02390" pitchFamily="2" charset="0"/>
                  <a:cs typeface="Courier New" panose="02070309020205020404" pitchFamily="49" charset="0"/>
                </a:rPr>
                <a:t>Reg</a:t>
              </a:r>
            </a:p>
          </p:txBody>
        </p:sp>
      </p:grpSp>
      <p:grpSp>
        <p:nvGrpSpPr>
          <p:cNvPr id="138" name="Group 137">
            <a:extLst>
              <a:ext uri="{FF2B5EF4-FFF2-40B4-BE49-F238E27FC236}">
                <a16:creationId xmlns:a16="http://schemas.microsoft.com/office/drawing/2014/main" id="{6BC7E431-78A3-9FC4-64F7-8B6E51562FEC}"/>
              </a:ext>
            </a:extLst>
          </p:cNvPr>
          <p:cNvGrpSpPr/>
          <p:nvPr/>
        </p:nvGrpSpPr>
        <p:grpSpPr>
          <a:xfrm>
            <a:off x="8760203" y="923845"/>
            <a:ext cx="527709" cy="973523"/>
            <a:chOff x="5487884" y="2129817"/>
            <a:chExt cx="527709" cy="973523"/>
          </a:xfrm>
        </p:grpSpPr>
        <p:sp>
          <p:nvSpPr>
            <p:cNvPr id="139" name="Freeform 138">
              <a:extLst>
                <a:ext uri="{FF2B5EF4-FFF2-40B4-BE49-F238E27FC236}">
                  <a16:creationId xmlns:a16="http://schemas.microsoft.com/office/drawing/2014/main" id="{CE08172F-B888-6647-DEDD-0BA84C62CE48}"/>
                </a:ext>
              </a:extLst>
            </p:cNvPr>
            <p:cNvSpPr>
              <a:spLocks noChangeAspect="1"/>
            </p:cNvSpPr>
            <p:nvPr/>
          </p:nvSpPr>
          <p:spPr>
            <a:xfrm>
              <a:off x="5522295" y="2129817"/>
              <a:ext cx="444988" cy="973523"/>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solidFill>
              <a:schemeClr val="tx2">
                <a:lumMod val="75000"/>
                <a:lumOff val="25000"/>
              </a:schemeClr>
            </a:solid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spcBef>
                  <a:spcPts val="600"/>
                </a:spcBef>
                <a:spcAft>
                  <a:spcPts val="600"/>
                </a:spcAft>
              </a:pPr>
              <a:endParaRPr lang="en-US" sz="1200" dirty="0">
                <a:solidFill>
                  <a:schemeClr val="bg1"/>
                </a:solidFill>
                <a:latin typeface="18 VAG Rounded Light   02390" pitchFamily="2" charset="0"/>
                <a:cs typeface="Courier New" panose="02070309020205020404" pitchFamily="49" charset="0"/>
              </a:endParaRPr>
            </a:p>
          </p:txBody>
        </p:sp>
        <p:sp>
          <p:nvSpPr>
            <p:cNvPr id="140" name="TextBox 139">
              <a:extLst>
                <a:ext uri="{FF2B5EF4-FFF2-40B4-BE49-F238E27FC236}">
                  <a16:creationId xmlns:a16="http://schemas.microsoft.com/office/drawing/2014/main" id="{9434EFD9-F4E1-2C47-7188-B4537F5E61DC}"/>
                </a:ext>
              </a:extLst>
            </p:cNvPr>
            <p:cNvSpPr txBox="1"/>
            <p:nvPr/>
          </p:nvSpPr>
          <p:spPr>
            <a:xfrm>
              <a:off x="5487884" y="2291084"/>
              <a:ext cx="527709" cy="338554"/>
            </a:xfrm>
            <a:prstGeom prst="rect">
              <a:avLst/>
            </a:prstGeom>
            <a:noFill/>
          </p:spPr>
          <p:txBody>
            <a:bodyPr wrap="none" rtlCol="0">
              <a:spAutoFit/>
            </a:bodyPr>
            <a:lstStyle/>
            <a:p>
              <a:pPr algn="l"/>
              <a:r>
                <a:rPr lang="en-US" sz="1600" dirty="0">
                  <a:solidFill>
                    <a:schemeClr val="bg1"/>
                  </a:solidFill>
                  <a:latin typeface="18 VAG Rounded Light   02390" pitchFamily="2" charset="0"/>
                </a:rPr>
                <a:t>ALU</a:t>
              </a:r>
            </a:p>
          </p:txBody>
        </p:sp>
      </p:grpSp>
      <p:cxnSp>
        <p:nvCxnSpPr>
          <p:cNvPr id="142" name="Elbow Connector 141">
            <a:extLst>
              <a:ext uri="{FF2B5EF4-FFF2-40B4-BE49-F238E27FC236}">
                <a16:creationId xmlns:a16="http://schemas.microsoft.com/office/drawing/2014/main" id="{A24DED37-9E1D-C443-C95A-28AF451FEA52}"/>
              </a:ext>
            </a:extLst>
          </p:cNvPr>
          <p:cNvCxnSpPr>
            <a:cxnSpLocks/>
            <a:stCxn id="178" idx="0"/>
            <a:endCxn id="179" idx="1"/>
          </p:cNvCxnSpPr>
          <p:nvPr/>
        </p:nvCxnSpPr>
        <p:spPr>
          <a:xfrm rot="5400000" flipH="1" flipV="1">
            <a:off x="7408399" y="1215323"/>
            <a:ext cx="299641" cy="93917"/>
          </a:xfrm>
          <a:prstGeom prst="bentConnector2">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7239DEED-8B8D-4DDF-B4A2-347EB05391FA}"/>
              </a:ext>
            </a:extLst>
          </p:cNvPr>
          <p:cNvCxnSpPr>
            <a:cxnSpLocks/>
          </p:cNvCxnSpPr>
          <p:nvPr/>
        </p:nvCxnSpPr>
        <p:spPr>
          <a:xfrm>
            <a:off x="8333433" y="1676181"/>
            <a:ext cx="118872"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E1CA9517-CA0F-A14B-A059-02A586425C4A}"/>
              </a:ext>
            </a:extLst>
          </p:cNvPr>
          <p:cNvSpPr txBox="1"/>
          <p:nvPr/>
        </p:nvSpPr>
        <p:spPr>
          <a:xfrm>
            <a:off x="6671758" y="585848"/>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IF</a:t>
            </a:r>
          </a:p>
        </p:txBody>
      </p:sp>
      <p:sp>
        <p:nvSpPr>
          <p:cNvPr id="145" name="TextBox 144">
            <a:extLst>
              <a:ext uri="{FF2B5EF4-FFF2-40B4-BE49-F238E27FC236}">
                <a16:creationId xmlns:a16="http://schemas.microsoft.com/office/drawing/2014/main" id="{CFEAE462-1DEA-AB0B-C0C5-937D22DF7A33}"/>
              </a:ext>
            </a:extLst>
          </p:cNvPr>
          <p:cNvSpPr txBox="1"/>
          <p:nvPr/>
        </p:nvSpPr>
        <p:spPr>
          <a:xfrm>
            <a:off x="7708677" y="585848"/>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ID</a:t>
            </a:r>
          </a:p>
        </p:txBody>
      </p:sp>
      <p:sp>
        <p:nvSpPr>
          <p:cNvPr id="146" name="TextBox 145">
            <a:extLst>
              <a:ext uri="{FF2B5EF4-FFF2-40B4-BE49-F238E27FC236}">
                <a16:creationId xmlns:a16="http://schemas.microsoft.com/office/drawing/2014/main" id="{5C330579-122C-419C-58AC-627F4B7C89DE}"/>
              </a:ext>
            </a:extLst>
          </p:cNvPr>
          <p:cNvSpPr txBox="1"/>
          <p:nvPr/>
        </p:nvSpPr>
        <p:spPr>
          <a:xfrm>
            <a:off x="8745596" y="585848"/>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EX</a:t>
            </a:r>
          </a:p>
        </p:txBody>
      </p:sp>
      <p:sp>
        <p:nvSpPr>
          <p:cNvPr id="147" name="TextBox 146">
            <a:extLst>
              <a:ext uri="{FF2B5EF4-FFF2-40B4-BE49-F238E27FC236}">
                <a16:creationId xmlns:a16="http://schemas.microsoft.com/office/drawing/2014/main" id="{3A53E2D5-2CDC-BF13-7799-BA3E9AB8F2D9}"/>
              </a:ext>
            </a:extLst>
          </p:cNvPr>
          <p:cNvSpPr txBox="1"/>
          <p:nvPr/>
        </p:nvSpPr>
        <p:spPr>
          <a:xfrm>
            <a:off x="9705571" y="585848"/>
            <a:ext cx="646331"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MEM</a:t>
            </a:r>
          </a:p>
        </p:txBody>
      </p:sp>
      <p:sp>
        <p:nvSpPr>
          <p:cNvPr id="148" name="TextBox 147">
            <a:extLst>
              <a:ext uri="{FF2B5EF4-FFF2-40B4-BE49-F238E27FC236}">
                <a16:creationId xmlns:a16="http://schemas.microsoft.com/office/drawing/2014/main" id="{510404E1-5596-2CA5-FEB0-3B1ADC72D063}"/>
              </a:ext>
            </a:extLst>
          </p:cNvPr>
          <p:cNvSpPr txBox="1"/>
          <p:nvPr/>
        </p:nvSpPr>
        <p:spPr>
          <a:xfrm>
            <a:off x="10819435" y="585848"/>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WB</a:t>
            </a:r>
          </a:p>
        </p:txBody>
      </p:sp>
      <p:cxnSp>
        <p:nvCxnSpPr>
          <p:cNvPr id="149" name="Straight Arrow Connector 148">
            <a:extLst>
              <a:ext uri="{FF2B5EF4-FFF2-40B4-BE49-F238E27FC236}">
                <a16:creationId xmlns:a16="http://schemas.microsoft.com/office/drawing/2014/main" id="{D33C3214-A6A5-482D-92DF-4FB91295721E}"/>
              </a:ext>
            </a:extLst>
          </p:cNvPr>
          <p:cNvCxnSpPr>
            <a:cxnSpLocks/>
          </p:cNvCxnSpPr>
          <p:nvPr/>
        </p:nvCxnSpPr>
        <p:spPr>
          <a:xfrm>
            <a:off x="8333433" y="1142647"/>
            <a:ext cx="118872"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EA624AB-8DC5-229D-FC2E-1644709C2180}"/>
              </a:ext>
            </a:extLst>
          </p:cNvPr>
          <p:cNvCxnSpPr>
            <a:cxnSpLocks/>
          </p:cNvCxnSpPr>
          <p:nvPr/>
        </p:nvCxnSpPr>
        <p:spPr>
          <a:xfrm>
            <a:off x="9236662" y="1398280"/>
            <a:ext cx="265176"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2" name="Elbow Connector 151">
            <a:extLst>
              <a:ext uri="{FF2B5EF4-FFF2-40B4-BE49-F238E27FC236}">
                <a16:creationId xmlns:a16="http://schemas.microsoft.com/office/drawing/2014/main" id="{118AFAC9-2BEA-7C32-84DC-906DD83F29BC}"/>
              </a:ext>
            </a:extLst>
          </p:cNvPr>
          <p:cNvCxnSpPr>
            <a:cxnSpLocks/>
            <a:stCxn id="153" idx="2"/>
          </p:cNvCxnSpPr>
          <p:nvPr/>
        </p:nvCxnSpPr>
        <p:spPr>
          <a:xfrm rot="16200000" flipH="1">
            <a:off x="9746926" y="1259719"/>
            <a:ext cx="557784" cy="841248"/>
          </a:xfrm>
          <a:prstGeom prst="bentConnector2">
            <a:avLst/>
          </a:prstGeom>
          <a:ln w="19050">
            <a:solidFill>
              <a:schemeClr val="bg1"/>
            </a:solidFill>
            <a:tailEnd type="none" w="lg" len="med"/>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1342D195-FE6A-0496-6F14-D1C25876EDBB}"/>
              </a:ext>
            </a:extLst>
          </p:cNvPr>
          <p:cNvSpPr/>
          <p:nvPr/>
        </p:nvSpPr>
        <p:spPr>
          <a:xfrm>
            <a:off x="9476538" y="1085112"/>
            <a:ext cx="257311" cy="314303"/>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154" name="Rectangle 153">
            <a:extLst>
              <a:ext uri="{FF2B5EF4-FFF2-40B4-BE49-F238E27FC236}">
                <a16:creationId xmlns:a16="http://schemas.microsoft.com/office/drawing/2014/main" id="{4E8FC730-FB33-43AA-0854-88DF3C2243EE}"/>
              </a:ext>
            </a:extLst>
          </p:cNvPr>
          <p:cNvSpPr/>
          <p:nvPr/>
        </p:nvSpPr>
        <p:spPr>
          <a:xfrm>
            <a:off x="10529093" y="1477411"/>
            <a:ext cx="257311" cy="314303"/>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grpSp>
        <p:nvGrpSpPr>
          <p:cNvPr id="352" name="Group 351">
            <a:extLst>
              <a:ext uri="{FF2B5EF4-FFF2-40B4-BE49-F238E27FC236}">
                <a16:creationId xmlns:a16="http://schemas.microsoft.com/office/drawing/2014/main" id="{1BD7F641-4F26-73BC-BD77-A6EE81485B87}"/>
              </a:ext>
            </a:extLst>
          </p:cNvPr>
          <p:cNvGrpSpPr/>
          <p:nvPr/>
        </p:nvGrpSpPr>
        <p:grpSpPr>
          <a:xfrm>
            <a:off x="9688821" y="934613"/>
            <a:ext cx="733088" cy="929471"/>
            <a:chOff x="9688821" y="1920484"/>
            <a:chExt cx="733088" cy="929471"/>
          </a:xfrm>
        </p:grpSpPr>
        <p:sp>
          <p:nvSpPr>
            <p:cNvPr id="351" name="Rectangle 350">
              <a:extLst>
                <a:ext uri="{FF2B5EF4-FFF2-40B4-BE49-F238E27FC236}">
                  <a16:creationId xmlns:a16="http://schemas.microsoft.com/office/drawing/2014/main" id="{587A96F7-78D5-93DD-56E6-E92DA47ABCCF}"/>
                </a:ext>
              </a:extLst>
            </p:cNvPr>
            <p:cNvSpPr/>
            <p:nvPr/>
          </p:nvSpPr>
          <p:spPr>
            <a:xfrm>
              <a:off x="9694996" y="1933317"/>
              <a:ext cx="356616" cy="916638"/>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grpSp>
          <p:nvGrpSpPr>
            <p:cNvPr id="155" name="Group 154">
              <a:extLst>
                <a:ext uri="{FF2B5EF4-FFF2-40B4-BE49-F238E27FC236}">
                  <a16:creationId xmlns:a16="http://schemas.microsoft.com/office/drawing/2014/main" id="{5B6674A6-EB10-E989-4189-8144BB9AA05A}"/>
                </a:ext>
              </a:extLst>
            </p:cNvPr>
            <p:cNvGrpSpPr/>
            <p:nvPr/>
          </p:nvGrpSpPr>
          <p:grpSpPr>
            <a:xfrm>
              <a:off x="9688821" y="1920484"/>
              <a:ext cx="733088" cy="929471"/>
              <a:chOff x="6492376" y="2121753"/>
              <a:chExt cx="733088" cy="929471"/>
            </a:xfrm>
          </p:grpSpPr>
          <p:sp>
            <p:nvSpPr>
              <p:cNvPr id="156" name="Rectangle 155">
                <a:extLst>
                  <a:ext uri="{FF2B5EF4-FFF2-40B4-BE49-F238E27FC236}">
                    <a16:creationId xmlns:a16="http://schemas.microsoft.com/office/drawing/2014/main" id="{D7EE2C76-C3E7-4C99-F7EB-B66E72ECF6E5}"/>
                  </a:ext>
                </a:extLst>
              </p:cNvPr>
              <p:cNvSpPr/>
              <p:nvPr/>
            </p:nvSpPr>
            <p:spPr>
              <a:xfrm>
                <a:off x="6868848" y="2134586"/>
                <a:ext cx="356616" cy="916638"/>
              </a:xfrm>
              <a:prstGeom prst="rect">
                <a:avLst/>
              </a:prstGeom>
              <a:solidFill>
                <a:schemeClr val="tx2">
                  <a:lumMod val="75000"/>
                  <a:lumOff val="2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157" name="Rectangle 156">
                <a:extLst>
                  <a:ext uri="{FF2B5EF4-FFF2-40B4-BE49-F238E27FC236}">
                    <a16:creationId xmlns:a16="http://schemas.microsoft.com/office/drawing/2014/main" id="{4F3B9A1C-B7EF-C0BE-0091-72123B63B09C}"/>
                  </a:ext>
                </a:extLst>
              </p:cNvPr>
              <p:cNvSpPr>
                <a:spLocks noChangeAspect="1"/>
              </p:cNvSpPr>
              <p:nvPr/>
            </p:nvSpPr>
            <p:spPr>
              <a:xfrm>
                <a:off x="6492376" y="2121753"/>
                <a:ext cx="726821" cy="91663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550" dirty="0">
                    <a:solidFill>
                      <a:schemeClr val="bg1"/>
                    </a:solidFill>
                    <a:latin typeface="18 VAG Rounded Light   02390" pitchFamily="2" charset="0"/>
                    <a:cs typeface="Courier New" panose="02070309020205020404" pitchFamily="49" charset="0"/>
                  </a:rPr>
                  <a:t>DMEM</a:t>
                </a:r>
              </a:p>
            </p:txBody>
          </p:sp>
        </p:grpSp>
      </p:grpSp>
      <p:sp>
        <p:nvSpPr>
          <p:cNvPr id="158" name="Rectangle 157">
            <a:extLst>
              <a:ext uri="{FF2B5EF4-FFF2-40B4-BE49-F238E27FC236}">
                <a16:creationId xmlns:a16="http://schemas.microsoft.com/office/drawing/2014/main" id="{188539DF-9925-E4D2-C52F-C8E41EBF2AC7}"/>
              </a:ext>
            </a:extLst>
          </p:cNvPr>
          <p:cNvSpPr/>
          <p:nvPr/>
        </p:nvSpPr>
        <p:spPr>
          <a:xfrm>
            <a:off x="7411710" y="942677"/>
            <a:ext cx="61192" cy="91663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solidFill>
                <a:schemeClr val="bg1"/>
              </a:solidFill>
              <a:latin typeface="18 VAG Rounded Light   02390" pitchFamily="2" charset="0"/>
              <a:cs typeface="Courier New" panose="02070309020205020404" pitchFamily="49" charset="0"/>
            </a:endParaRPr>
          </a:p>
        </p:txBody>
      </p:sp>
      <p:sp>
        <p:nvSpPr>
          <p:cNvPr id="159" name="Rectangle 158">
            <a:extLst>
              <a:ext uri="{FF2B5EF4-FFF2-40B4-BE49-F238E27FC236}">
                <a16:creationId xmlns:a16="http://schemas.microsoft.com/office/drawing/2014/main" id="{72E733F0-7776-7A31-9377-EEAF9C0FA3FA}"/>
              </a:ext>
            </a:extLst>
          </p:cNvPr>
          <p:cNvSpPr/>
          <p:nvPr/>
        </p:nvSpPr>
        <p:spPr>
          <a:xfrm>
            <a:off x="8450589" y="942677"/>
            <a:ext cx="61192" cy="91663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solidFill>
                <a:schemeClr val="bg1"/>
              </a:solidFill>
              <a:latin typeface="18 VAG Rounded Light   02390" pitchFamily="2" charset="0"/>
              <a:cs typeface="Courier New" panose="02070309020205020404" pitchFamily="49" charset="0"/>
            </a:endParaRPr>
          </a:p>
        </p:txBody>
      </p:sp>
      <p:sp>
        <p:nvSpPr>
          <p:cNvPr id="160" name="Rectangle 159">
            <a:extLst>
              <a:ext uri="{FF2B5EF4-FFF2-40B4-BE49-F238E27FC236}">
                <a16:creationId xmlns:a16="http://schemas.microsoft.com/office/drawing/2014/main" id="{E093EF4C-1A43-52B6-84A6-C187B73B3AFD}"/>
              </a:ext>
            </a:extLst>
          </p:cNvPr>
          <p:cNvSpPr/>
          <p:nvPr/>
        </p:nvSpPr>
        <p:spPr>
          <a:xfrm>
            <a:off x="9489468" y="942677"/>
            <a:ext cx="61192" cy="91663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solidFill>
                <a:schemeClr val="bg1"/>
              </a:solidFill>
              <a:latin typeface="18 VAG Rounded Light   02390" pitchFamily="2" charset="0"/>
              <a:cs typeface="Courier New" panose="02070309020205020404" pitchFamily="49" charset="0"/>
            </a:endParaRPr>
          </a:p>
        </p:txBody>
      </p:sp>
      <p:sp>
        <p:nvSpPr>
          <p:cNvPr id="161" name="Rectangle 160">
            <a:extLst>
              <a:ext uri="{FF2B5EF4-FFF2-40B4-BE49-F238E27FC236}">
                <a16:creationId xmlns:a16="http://schemas.microsoft.com/office/drawing/2014/main" id="{2176E47A-5298-8ED6-E2E4-5187192E4A48}"/>
              </a:ext>
            </a:extLst>
          </p:cNvPr>
          <p:cNvSpPr/>
          <p:nvPr/>
        </p:nvSpPr>
        <p:spPr>
          <a:xfrm>
            <a:off x="10528348" y="942677"/>
            <a:ext cx="61192" cy="91663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solidFill>
                <a:schemeClr val="bg1"/>
              </a:solidFill>
              <a:latin typeface="18 VAG Rounded Light   02390" pitchFamily="2" charset="0"/>
              <a:cs typeface="Courier New" panose="02070309020205020404" pitchFamily="49" charset="0"/>
            </a:endParaRPr>
          </a:p>
        </p:txBody>
      </p:sp>
      <p:cxnSp>
        <p:nvCxnSpPr>
          <p:cNvPr id="164" name="Straight Arrow Connector 163">
            <a:extLst>
              <a:ext uri="{FF2B5EF4-FFF2-40B4-BE49-F238E27FC236}">
                <a16:creationId xmlns:a16="http://schemas.microsoft.com/office/drawing/2014/main" id="{3C29BC19-36E2-53FC-441D-324F89943C4D}"/>
              </a:ext>
            </a:extLst>
          </p:cNvPr>
          <p:cNvCxnSpPr>
            <a:cxnSpLocks/>
          </p:cNvCxnSpPr>
          <p:nvPr/>
        </p:nvCxnSpPr>
        <p:spPr>
          <a:xfrm>
            <a:off x="9539894" y="1398280"/>
            <a:ext cx="164592"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206D04D7-7DEB-6251-5C3C-0A36A1C1826F}"/>
              </a:ext>
            </a:extLst>
          </p:cNvPr>
          <p:cNvCxnSpPr>
            <a:cxnSpLocks/>
          </p:cNvCxnSpPr>
          <p:nvPr/>
        </p:nvCxnSpPr>
        <p:spPr>
          <a:xfrm>
            <a:off x="10575482" y="1392932"/>
            <a:ext cx="137160"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61E6A026-0656-295C-406A-699EF59E2C46}"/>
              </a:ext>
            </a:extLst>
          </p:cNvPr>
          <p:cNvCxnSpPr>
            <a:cxnSpLocks/>
          </p:cNvCxnSpPr>
          <p:nvPr/>
        </p:nvCxnSpPr>
        <p:spPr>
          <a:xfrm>
            <a:off x="10399111" y="1392932"/>
            <a:ext cx="137160"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D6792E9D-37F2-5F59-A184-8DCE578A32CA}"/>
              </a:ext>
            </a:extLst>
          </p:cNvPr>
          <p:cNvCxnSpPr>
            <a:cxnSpLocks/>
          </p:cNvCxnSpPr>
          <p:nvPr/>
        </p:nvCxnSpPr>
        <p:spPr>
          <a:xfrm rot="5400000" flipH="1" flipV="1">
            <a:off x="10327569" y="1751179"/>
            <a:ext cx="324671" cy="91440"/>
          </a:xfrm>
          <a:prstGeom prst="bentConnector2">
            <a:avLst/>
          </a:prstGeom>
          <a:ln w="19050">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29E2F379-D3EB-528E-2E9C-CF1169F23DDB}"/>
              </a:ext>
            </a:extLst>
          </p:cNvPr>
          <p:cNvSpPr/>
          <p:nvPr/>
        </p:nvSpPr>
        <p:spPr>
          <a:xfrm>
            <a:off x="7382605" y="1412101"/>
            <a:ext cx="257311" cy="314303"/>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179" name="Rectangle 178">
            <a:extLst>
              <a:ext uri="{FF2B5EF4-FFF2-40B4-BE49-F238E27FC236}">
                <a16:creationId xmlns:a16="http://schemas.microsoft.com/office/drawing/2014/main" id="{F0067196-A978-0881-C060-B59450FA2BB3}"/>
              </a:ext>
            </a:extLst>
          </p:cNvPr>
          <p:cNvSpPr/>
          <p:nvPr/>
        </p:nvSpPr>
        <p:spPr>
          <a:xfrm>
            <a:off x="7605178" y="955308"/>
            <a:ext cx="257311" cy="314303"/>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cxnSp>
        <p:nvCxnSpPr>
          <p:cNvPr id="182" name="Straight Arrow Connector 181">
            <a:extLst>
              <a:ext uri="{FF2B5EF4-FFF2-40B4-BE49-F238E27FC236}">
                <a16:creationId xmlns:a16="http://schemas.microsoft.com/office/drawing/2014/main" id="{9D6EBCFD-FBD6-2D2C-BC9A-27CBF11E105D}"/>
              </a:ext>
            </a:extLst>
          </p:cNvPr>
          <p:cNvCxnSpPr/>
          <p:nvPr/>
        </p:nvCxnSpPr>
        <p:spPr>
          <a:xfrm>
            <a:off x="7281264" y="1397712"/>
            <a:ext cx="137160"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226C0D4-C4EB-355C-BE3E-B9316ABC3CC3}"/>
              </a:ext>
            </a:extLst>
          </p:cNvPr>
          <p:cNvCxnSpPr>
            <a:cxnSpLocks/>
          </p:cNvCxnSpPr>
          <p:nvPr/>
        </p:nvCxnSpPr>
        <p:spPr>
          <a:xfrm>
            <a:off x="7473998" y="1400997"/>
            <a:ext cx="146304"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FDECD7B0-C43C-1049-6D28-CCC8C656CE3F}"/>
              </a:ext>
            </a:extLst>
          </p:cNvPr>
          <p:cNvCxnSpPr>
            <a:cxnSpLocks/>
          </p:cNvCxnSpPr>
          <p:nvPr/>
        </p:nvCxnSpPr>
        <p:spPr>
          <a:xfrm>
            <a:off x="8506503" y="1679624"/>
            <a:ext cx="292608"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FD6DEF48-9402-8B9E-76E1-18C526DB192B}"/>
              </a:ext>
            </a:extLst>
          </p:cNvPr>
          <p:cNvCxnSpPr>
            <a:cxnSpLocks/>
          </p:cNvCxnSpPr>
          <p:nvPr/>
        </p:nvCxnSpPr>
        <p:spPr>
          <a:xfrm>
            <a:off x="8506503" y="1146090"/>
            <a:ext cx="292608"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68" name="Group 267">
            <a:extLst>
              <a:ext uri="{FF2B5EF4-FFF2-40B4-BE49-F238E27FC236}">
                <a16:creationId xmlns:a16="http://schemas.microsoft.com/office/drawing/2014/main" id="{016E50A5-3F7C-DC2D-CED4-C59F8D878470}"/>
              </a:ext>
            </a:extLst>
          </p:cNvPr>
          <p:cNvGrpSpPr>
            <a:grpSpLocks noChangeAspect="1"/>
          </p:cNvGrpSpPr>
          <p:nvPr/>
        </p:nvGrpSpPr>
        <p:grpSpPr>
          <a:xfrm>
            <a:off x="6551243" y="2694522"/>
            <a:ext cx="733472" cy="916639"/>
            <a:chOff x="1471613" y="2614612"/>
            <a:chExt cx="1291875" cy="1614488"/>
          </a:xfrm>
        </p:grpSpPr>
        <p:sp>
          <p:nvSpPr>
            <p:cNvPr id="269" name="Rectangle 268">
              <a:extLst>
                <a:ext uri="{FF2B5EF4-FFF2-40B4-BE49-F238E27FC236}">
                  <a16:creationId xmlns:a16="http://schemas.microsoft.com/office/drawing/2014/main" id="{7316C76A-3C05-E7F6-5113-F89E0C5074A7}"/>
                </a:ext>
              </a:extLst>
            </p:cNvPr>
            <p:cNvSpPr/>
            <p:nvPr/>
          </p:nvSpPr>
          <p:spPr>
            <a:xfrm>
              <a:off x="2123407" y="2614612"/>
              <a:ext cx="640081" cy="1614486"/>
            </a:xfrm>
            <a:prstGeom prst="rect">
              <a:avLst/>
            </a:prstGeom>
            <a:solidFill>
              <a:schemeClr val="tx2">
                <a:lumMod val="75000"/>
                <a:lumOff val="2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270" name="Rectangle 269">
              <a:extLst>
                <a:ext uri="{FF2B5EF4-FFF2-40B4-BE49-F238E27FC236}">
                  <a16:creationId xmlns:a16="http://schemas.microsoft.com/office/drawing/2014/main" id="{1FE5F3FD-6D1B-864C-090B-82E85CD84B44}"/>
                </a:ext>
              </a:extLst>
            </p:cNvPr>
            <p:cNvSpPr/>
            <p:nvPr/>
          </p:nvSpPr>
          <p:spPr>
            <a:xfrm>
              <a:off x="1471613" y="2614613"/>
              <a:ext cx="1280160" cy="1614487"/>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1"/>
                  </a:solidFill>
                  <a:latin typeface="18 VAG Rounded Light   02390" pitchFamily="2" charset="0"/>
                  <a:cs typeface="Courier New" panose="02070309020205020404" pitchFamily="49" charset="0"/>
                </a:rPr>
                <a:t>IMEM</a:t>
              </a:r>
            </a:p>
          </p:txBody>
        </p:sp>
      </p:grpSp>
      <p:grpSp>
        <p:nvGrpSpPr>
          <p:cNvPr id="271" name="Group 270">
            <a:extLst>
              <a:ext uri="{FF2B5EF4-FFF2-40B4-BE49-F238E27FC236}">
                <a16:creationId xmlns:a16="http://schemas.microsoft.com/office/drawing/2014/main" id="{C345EC8A-AE84-F811-897F-AB1BECFACCB1}"/>
              </a:ext>
            </a:extLst>
          </p:cNvPr>
          <p:cNvGrpSpPr>
            <a:grpSpLocks noChangeAspect="1"/>
          </p:cNvGrpSpPr>
          <p:nvPr/>
        </p:nvGrpSpPr>
        <p:grpSpPr>
          <a:xfrm>
            <a:off x="7599896" y="2694522"/>
            <a:ext cx="730822" cy="918910"/>
            <a:chOff x="4057450" y="2621755"/>
            <a:chExt cx="1287206" cy="1618488"/>
          </a:xfrm>
        </p:grpSpPr>
        <p:sp>
          <p:nvSpPr>
            <p:cNvPr id="272" name="Rectangle 271">
              <a:extLst>
                <a:ext uri="{FF2B5EF4-FFF2-40B4-BE49-F238E27FC236}">
                  <a16:creationId xmlns:a16="http://schemas.microsoft.com/office/drawing/2014/main" id="{29913799-A1EB-8268-5AB3-A6AD3D56CD80}"/>
                </a:ext>
              </a:extLst>
            </p:cNvPr>
            <p:cNvSpPr/>
            <p:nvPr/>
          </p:nvSpPr>
          <p:spPr>
            <a:xfrm>
              <a:off x="4704576" y="2621756"/>
              <a:ext cx="640080" cy="1614487"/>
            </a:xfrm>
            <a:prstGeom prst="rect">
              <a:avLst/>
            </a:prstGeom>
            <a:solidFill>
              <a:schemeClr val="tx2">
                <a:lumMod val="75000"/>
                <a:lumOff val="2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273" name="Rectangle 272">
              <a:extLst>
                <a:ext uri="{FF2B5EF4-FFF2-40B4-BE49-F238E27FC236}">
                  <a16:creationId xmlns:a16="http://schemas.microsoft.com/office/drawing/2014/main" id="{F7A45616-EAFD-BD7B-0DE0-B447E47684A0}"/>
                </a:ext>
              </a:extLst>
            </p:cNvPr>
            <p:cNvSpPr/>
            <p:nvPr/>
          </p:nvSpPr>
          <p:spPr>
            <a:xfrm>
              <a:off x="4057450" y="2621755"/>
              <a:ext cx="1280160" cy="161848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1"/>
                  </a:solidFill>
                  <a:latin typeface="18 VAG Rounded Light   02390" pitchFamily="2" charset="0"/>
                  <a:cs typeface="Courier New" panose="02070309020205020404" pitchFamily="49" charset="0"/>
                </a:rPr>
                <a:t>Reg</a:t>
              </a:r>
            </a:p>
          </p:txBody>
        </p:sp>
      </p:grpSp>
      <p:grpSp>
        <p:nvGrpSpPr>
          <p:cNvPr id="274" name="Group 273">
            <a:extLst>
              <a:ext uri="{FF2B5EF4-FFF2-40B4-BE49-F238E27FC236}">
                <a16:creationId xmlns:a16="http://schemas.microsoft.com/office/drawing/2014/main" id="{66E107AA-9F3B-491E-DE2D-0C8B4FF131BA}"/>
              </a:ext>
            </a:extLst>
          </p:cNvPr>
          <p:cNvGrpSpPr>
            <a:grpSpLocks noChangeAspect="1"/>
          </p:cNvGrpSpPr>
          <p:nvPr/>
        </p:nvGrpSpPr>
        <p:grpSpPr>
          <a:xfrm>
            <a:off x="10702246" y="2678908"/>
            <a:ext cx="726821" cy="928687"/>
            <a:chOff x="10444356" y="2614613"/>
            <a:chExt cx="1280160" cy="1635709"/>
          </a:xfrm>
        </p:grpSpPr>
        <p:sp>
          <p:nvSpPr>
            <p:cNvPr id="275" name="Rectangle 274">
              <a:extLst>
                <a:ext uri="{FF2B5EF4-FFF2-40B4-BE49-F238E27FC236}">
                  <a16:creationId xmlns:a16="http://schemas.microsoft.com/office/drawing/2014/main" id="{A8205EA2-997B-A89C-F6A6-8F4E5CF00B6E}"/>
                </a:ext>
              </a:extLst>
            </p:cNvPr>
            <p:cNvSpPr/>
            <p:nvPr/>
          </p:nvSpPr>
          <p:spPr>
            <a:xfrm>
              <a:off x="10444356" y="2635835"/>
              <a:ext cx="640080" cy="1614487"/>
            </a:xfrm>
            <a:prstGeom prst="rect">
              <a:avLst/>
            </a:prstGeom>
            <a:solidFill>
              <a:schemeClr val="tx2">
                <a:lumMod val="75000"/>
                <a:lumOff val="2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276" name="Rectangle 275">
              <a:extLst>
                <a:ext uri="{FF2B5EF4-FFF2-40B4-BE49-F238E27FC236}">
                  <a16:creationId xmlns:a16="http://schemas.microsoft.com/office/drawing/2014/main" id="{95A18101-F0CE-F56C-F961-D01972B6F061}"/>
                </a:ext>
              </a:extLst>
            </p:cNvPr>
            <p:cNvSpPr/>
            <p:nvPr/>
          </p:nvSpPr>
          <p:spPr>
            <a:xfrm>
              <a:off x="10444356" y="2614613"/>
              <a:ext cx="1280160" cy="1614487"/>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1"/>
                  </a:solidFill>
                  <a:latin typeface="18 VAG Rounded Light   02390" pitchFamily="2" charset="0"/>
                  <a:cs typeface="Courier New" panose="02070309020205020404" pitchFamily="49" charset="0"/>
                </a:rPr>
                <a:t>Reg</a:t>
              </a:r>
            </a:p>
          </p:txBody>
        </p:sp>
      </p:grpSp>
      <p:grpSp>
        <p:nvGrpSpPr>
          <p:cNvPr id="277" name="Group 276">
            <a:extLst>
              <a:ext uri="{FF2B5EF4-FFF2-40B4-BE49-F238E27FC236}">
                <a16:creationId xmlns:a16="http://schemas.microsoft.com/office/drawing/2014/main" id="{6669C981-65DE-BA3C-B883-AB804D7A8EE1}"/>
              </a:ext>
            </a:extLst>
          </p:cNvPr>
          <p:cNvGrpSpPr/>
          <p:nvPr/>
        </p:nvGrpSpPr>
        <p:grpSpPr>
          <a:xfrm>
            <a:off x="8760203" y="2675690"/>
            <a:ext cx="527709" cy="973523"/>
            <a:chOff x="5487884" y="2129817"/>
            <a:chExt cx="527709" cy="973523"/>
          </a:xfrm>
        </p:grpSpPr>
        <p:sp>
          <p:nvSpPr>
            <p:cNvPr id="278" name="Freeform 277">
              <a:extLst>
                <a:ext uri="{FF2B5EF4-FFF2-40B4-BE49-F238E27FC236}">
                  <a16:creationId xmlns:a16="http://schemas.microsoft.com/office/drawing/2014/main" id="{27DA5C60-0DC7-E223-0838-296273C01309}"/>
                </a:ext>
              </a:extLst>
            </p:cNvPr>
            <p:cNvSpPr>
              <a:spLocks noChangeAspect="1"/>
            </p:cNvSpPr>
            <p:nvPr/>
          </p:nvSpPr>
          <p:spPr>
            <a:xfrm>
              <a:off x="5522295" y="2129817"/>
              <a:ext cx="444988" cy="973523"/>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solidFill>
              <a:schemeClr val="tx2">
                <a:lumMod val="75000"/>
                <a:lumOff val="25000"/>
              </a:schemeClr>
            </a:solid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spcBef>
                  <a:spcPts val="600"/>
                </a:spcBef>
                <a:spcAft>
                  <a:spcPts val="600"/>
                </a:spcAft>
              </a:pPr>
              <a:endParaRPr lang="en-US" sz="1200" dirty="0">
                <a:solidFill>
                  <a:schemeClr val="bg1"/>
                </a:solidFill>
                <a:latin typeface="18 VAG Rounded Light   02390" pitchFamily="2" charset="0"/>
                <a:cs typeface="Courier New" panose="02070309020205020404" pitchFamily="49" charset="0"/>
              </a:endParaRPr>
            </a:p>
          </p:txBody>
        </p:sp>
        <p:sp>
          <p:nvSpPr>
            <p:cNvPr id="279" name="TextBox 278">
              <a:extLst>
                <a:ext uri="{FF2B5EF4-FFF2-40B4-BE49-F238E27FC236}">
                  <a16:creationId xmlns:a16="http://schemas.microsoft.com/office/drawing/2014/main" id="{39B7E59E-FCEB-C508-5414-48B61308AB8E}"/>
                </a:ext>
              </a:extLst>
            </p:cNvPr>
            <p:cNvSpPr txBox="1"/>
            <p:nvPr/>
          </p:nvSpPr>
          <p:spPr>
            <a:xfrm>
              <a:off x="5487884" y="2291084"/>
              <a:ext cx="527709" cy="338554"/>
            </a:xfrm>
            <a:prstGeom prst="rect">
              <a:avLst/>
            </a:prstGeom>
            <a:noFill/>
          </p:spPr>
          <p:txBody>
            <a:bodyPr wrap="none" rtlCol="0">
              <a:spAutoFit/>
            </a:bodyPr>
            <a:lstStyle/>
            <a:p>
              <a:pPr algn="l"/>
              <a:r>
                <a:rPr lang="en-US" sz="1600" dirty="0">
                  <a:solidFill>
                    <a:schemeClr val="bg1"/>
                  </a:solidFill>
                  <a:latin typeface="18 VAG Rounded Light   02390" pitchFamily="2" charset="0"/>
                </a:rPr>
                <a:t>ALU</a:t>
              </a:r>
            </a:p>
          </p:txBody>
        </p:sp>
      </p:grpSp>
      <p:cxnSp>
        <p:nvCxnSpPr>
          <p:cNvPr id="280" name="Elbow Connector 279">
            <a:extLst>
              <a:ext uri="{FF2B5EF4-FFF2-40B4-BE49-F238E27FC236}">
                <a16:creationId xmlns:a16="http://schemas.microsoft.com/office/drawing/2014/main" id="{E6E61D74-DB5C-9BC8-CD16-86516AABCAA1}"/>
              </a:ext>
            </a:extLst>
          </p:cNvPr>
          <p:cNvCxnSpPr>
            <a:cxnSpLocks/>
            <a:stCxn id="303" idx="0"/>
            <a:endCxn id="304" idx="1"/>
          </p:cNvCxnSpPr>
          <p:nvPr/>
        </p:nvCxnSpPr>
        <p:spPr>
          <a:xfrm rot="5400000" flipH="1" flipV="1">
            <a:off x="7408399" y="2967168"/>
            <a:ext cx="299641" cy="93917"/>
          </a:xfrm>
          <a:prstGeom prst="bentConnector2">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DA7DD4F4-1357-9C84-D4D8-DDCC441A488D}"/>
              </a:ext>
            </a:extLst>
          </p:cNvPr>
          <p:cNvCxnSpPr>
            <a:cxnSpLocks/>
          </p:cNvCxnSpPr>
          <p:nvPr/>
        </p:nvCxnSpPr>
        <p:spPr>
          <a:xfrm>
            <a:off x="8333433" y="3428026"/>
            <a:ext cx="118872"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282" name="TextBox 281">
            <a:extLst>
              <a:ext uri="{FF2B5EF4-FFF2-40B4-BE49-F238E27FC236}">
                <a16:creationId xmlns:a16="http://schemas.microsoft.com/office/drawing/2014/main" id="{85EEB113-6C98-CF9E-C86B-3527821FCF50}"/>
              </a:ext>
            </a:extLst>
          </p:cNvPr>
          <p:cNvSpPr txBox="1"/>
          <p:nvPr/>
        </p:nvSpPr>
        <p:spPr>
          <a:xfrm>
            <a:off x="6671758" y="2337693"/>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IF</a:t>
            </a:r>
          </a:p>
        </p:txBody>
      </p:sp>
      <p:sp>
        <p:nvSpPr>
          <p:cNvPr id="283" name="TextBox 282">
            <a:extLst>
              <a:ext uri="{FF2B5EF4-FFF2-40B4-BE49-F238E27FC236}">
                <a16:creationId xmlns:a16="http://schemas.microsoft.com/office/drawing/2014/main" id="{D5294BD6-3AD5-8B47-C5E8-900AD9CE96B2}"/>
              </a:ext>
            </a:extLst>
          </p:cNvPr>
          <p:cNvSpPr txBox="1"/>
          <p:nvPr/>
        </p:nvSpPr>
        <p:spPr>
          <a:xfrm>
            <a:off x="7708677" y="2337693"/>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ID</a:t>
            </a:r>
          </a:p>
        </p:txBody>
      </p:sp>
      <p:sp>
        <p:nvSpPr>
          <p:cNvPr id="284" name="TextBox 283">
            <a:extLst>
              <a:ext uri="{FF2B5EF4-FFF2-40B4-BE49-F238E27FC236}">
                <a16:creationId xmlns:a16="http://schemas.microsoft.com/office/drawing/2014/main" id="{6918C72D-98BA-2589-4226-07EEC2DCBE6F}"/>
              </a:ext>
            </a:extLst>
          </p:cNvPr>
          <p:cNvSpPr txBox="1"/>
          <p:nvPr/>
        </p:nvSpPr>
        <p:spPr>
          <a:xfrm>
            <a:off x="8745596" y="2337693"/>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EX</a:t>
            </a:r>
          </a:p>
        </p:txBody>
      </p:sp>
      <p:sp>
        <p:nvSpPr>
          <p:cNvPr id="285" name="TextBox 284">
            <a:extLst>
              <a:ext uri="{FF2B5EF4-FFF2-40B4-BE49-F238E27FC236}">
                <a16:creationId xmlns:a16="http://schemas.microsoft.com/office/drawing/2014/main" id="{E51683E8-7F36-C6C4-307B-FC050333988E}"/>
              </a:ext>
            </a:extLst>
          </p:cNvPr>
          <p:cNvSpPr txBox="1"/>
          <p:nvPr/>
        </p:nvSpPr>
        <p:spPr>
          <a:xfrm>
            <a:off x="9705571" y="2337693"/>
            <a:ext cx="646331"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MEM</a:t>
            </a:r>
          </a:p>
        </p:txBody>
      </p:sp>
      <p:sp>
        <p:nvSpPr>
          <p:cNvPr id="286" name="TextBox 285">
            <a:extLst>
              <a:ext uri="{FF2B5EF4-FFF2-40B4-BE49-F238E27FC236}">
                <a16:creationId xmlns:a16="http://schemas.microsoft.com/office/drawing/2014/main" id="{85339849-B6D5-35B1-595A-6373678A7947}"/>
              </a:ext>
            </a:extLst>
          </p:cNvPr>
          <p:cNvSpPr txBox="1"/>
          <p:nvPr/>
        </p:nvSpPr>
        <p:spPr>
          <a:xfrm>
            <a:off x="10819435" y="2337693"/>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WB</a:t>
            </a:r>
          </a:p>
        </p:txBody>
      </p:sp>
      <p:cxnSp>
        <p:nvCxnSpPr>
          <p:cNvPr id="287" name="Straight Arrow Connector 286">
            <a:extLst>
              <a:ext uri="{FF2B5EF4-FFF2-40B4-BE49-F238E27FC236}">
                <a16:creationId xmlns:a16="http://schemas.microsoft.com/office/drawing/2014/main" id="{0741F3B7-0153-0E34-0C4D-D7956D9FB4CC}"/>
              </a:ext>
            </a:extLst>
          </p:cNvPr>
          <p:cNvCxnSpPr>
            <a:cxnSpLocks/>
          </p:cNvCxnSpPr>
          <p:nvPr/>
        </p:nvCxnSpPr>
        <p:spPr>
          <a:xfrm>
            <a:off x="8333433" y="2894492"/>
            <a:ext cx="118872"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EA5BBC54-AB9E-DEEE-DE90-27305BF4F956}"/>
              </a:ext>
            </a:extLst>
          </p:cNvPr>
          <p:cNvCxnSpPr>
            <a:cxnSpLocks/>
          </p:cNvCxnSpPr>
          <p:nvPr/>
        </p:nvCxnSpPr>
        <p:spPr>
          <a:xfrm>
            <a:off x="9236662" y="3150125"/>
            <a:ext cx="265176"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89" name="Elbow Connector 288">
            <a:extLst>
              <a:ext uri="{FF2B5EF4-FFF2-40B4-BE49-F238E27FC236}">
                <a16:creationId xmlns:a16="http://schemas.microsoft.com/office/drawing/2014/main" id="{E3A6715F-1DD4-D9A9-526A-7315D4487635}"/>
              </a:ext>
            </a:extLst>
          </p:cNvPr>
          <p:cNvCxnSpPr>
            <a:cxnSpLocks/>
            <a:stCxn id="290" idx="2"/>
          </p:cNvCxnSpPr>
          <p:nvPr/>
        </p:nvCxnSpPr>
        <p:spPr>
          <a:xfrm rot="16200000" flipH="1">
            <a:off x="9746926" y="3011564"/>
            <a:ext cx="557784" cy="841248"/>
          </a:xfrm>
          <a:prstGeom prst="bentConnector2">
            <a:avLst/>
          </a:prstGeom>
          <a:ln w="19050">
            <a:solidFill>
              <a:schemeClr val="bg1"/>
            </a:solidFill>
            <a:tailEnd type="none" w="lg" len="med"/>
          </a:ln>
        </p:spPr>
        <p:style>
          <a:lnRef idx="1">
            <a:schemeClr val="accent1"/>
          </a:lnRef>
          <a:fillRef idx="0">
            <a:schemeClr val="accent1"/>
          </a:fillRef>
          <a:effectRef idx="0">
            <a:schemeClr val="accent1"/>
          </a:effectRef>
          <a:fontRef idx="minor">
            <a:schemeClr val="tx1"/>
          </a:fontRef>
        </p:style>
      </p:cxnSp>
      <p:sp>
        <p:nvSpPr>
          <p:cNvPr id="290" name="Rectangle 289">
            <a:extLst>
              <a:ext uri="{FF2B5EF4-FFF2-40B4-BE49-F238E27FC236}">
                <a16:creationId xmlns:a16="http://schemas.microsoft.com/office/drawing/2014/main" id="{96914237-0B3D-62C3-E3CD-254B745263E5}"/>
              </a:ext>
            </a:extLst>
          </p:cNvPr>
          <p:cNvSpPr/>
          <p:nvPr/>
        </p:nvSpPr>
        <p:spPr>
          <a:xfrm>
            <a:off x="9476538" y="2836957"/>
            <a:ext cx="257311" cy="314303"/>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291" name="Rectangle 290">
            <a:extLst>
              <a:ext uri="{FF2B5EF4-FFF2-40B4-BE49-F238E27FC236}">
                <a16:creationId xmlns:a16="http://schemas.microsoft.com/office/drawing/2014/main" id="{13400C9D-EFFB-4C22-6E13-954C1CAC9674}"/>
              </a:ext>
            </a:extLst>
          </p:cNvPr>
          <p:cNvSpPr/>
          <p:nvPr/>
        </p:nvSpPr>
        <p:spPr>
          <a:xfrm>
            <a:off x="10529093" y="3229256"/>
            <a:ext cx="257311" cy="314303"/>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grpSp>
        <p:nvGrpSpPr>
          <p:cNvPr id="292" name="Group 291">
            <a:extLst>
              <a:ext uri="{FF2B5EF4-FFF2-40B4-BE49-F238E27FC236}">
                <a16:creationId xmlns:a16="http://schemas.microsoft.com/office/drawing/2014/main" id="{4CB3CFEA-D0AD-0F5F-347F-342E98D6CBE6}"/>
              </a:ext>
            </a:extLst>
          </p:cNvPr>
          <p:cNvGrpSpPr/>
          <p:nvPr/>
        </p:nvGrpSpPr>
        <p:grpSpPr>
          <a:xfrm>
            <a:off x="9688821" y="2686458"/>
            <a:ext cx="726821" cy="929471"/>
            <a:chOff x="6492376" y="2121753"/>
            <a:chExt cx="726821" cy="929471"/>
          </a:xfrm>
        </p:grpSpPr>
        <p:sp>
          <p:nvSpPr>
            <p:cNvPr id="293" name="Rectangle 292">
              <a:extLst>
                <a:ext uri="{FF2B5EF4-FFF2-40B4-BE49-F238E27FC236}">
                  <a16:creationId xmlns:a16="http://schemas.microsoft.com/office/drawing/2014/main" id="{1EE520EC-EC0A-4C0D-A69F-200B8A805E8A}"/>
                </a:ext>
              </a:extLst>
            </p:cNvPr>
            <p:cNvSpPr/>
            <p:nvPr/>
          </p:nvSpPr>
          <p:spPr>
            <a:xfrm>
              <a:off x="6855401" y="2134586"/>
              <a:ext cx="363411" cy="916638"/>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294" name="Rectangle 293">
              <a:extLst>
                <a:ext uri="{FF2B5EF4-FFF2-40B4-BE49-F238E27FC236}">
                  <a16:creationId xmlns:a16="http://schemas.microsoft.com/office/drawing/2014/main" id="{174F91D7-CC2D-7271-BB34-A33023F68840}"/>
                </a:ext>
              </a:extLst>
            </p:cNvPr>
            <p:cNvSpPr>
              <a:spLocks noChangeAspect="1"/>
            </p:cNvSpPr>
            <p:nvPr/>
          </p:nvSpPr>
          <p:spPr>
            <a:xfrm>
              <a:off x="6492376" y="2121753"/>
              <a:ext cx="726821" cy="91663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550" dirty="0">
                  <a:solidFill>
                    <a:schemeClr val="bg1"/>
                  </a:solidFill>
                  <a:latin typeface="18 VAG Rounded Light   02390" pitchFamily="2" charset="0"/>
                  <a:cs typeface="Courier New" panose="02070309020205020404" pitchFamily="49" charset="0"/>
                </a:rPr>
                <a:t>DMEM</a:t>
              </a:r>
            </a:p>
          </p:txBody>
        </p:sp>
      </p:grpSp>
      <p:sp>
        <p:nvSpPr>
          <p:cNvPr id="295" name="Rectangle 294">
            <a:extLst>
              <a:ext uri="{FF2B5EF4-FFF2-40B4-BE49-F238E27FC236}">
                <a16:creationId xmlns:a16="http://schemas.microsoft.com/office/drawing/2014/main" id="{C6BD8FA5-2D9E-A316-01A6-D463CDB8D472}"/>
              </a:ext>
            </a:extLst>
          </p:cNvPr>
          <p:cNvSpPr/>
          <p:nvPr/>
        </p:nvSpPr>
        <p:spPr>
          <a:xfrm>
            <a:off x="7411710" y="2694522"/>
            <a:ext cx="61192" cy="91663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solidFill>
                <a:schemeClr val="bg1"/>
              </a:solidFill>
              <a:latin typeface="18 VAG Rounded Light   02390" pitchFamily="2" charset="0"/>
              <a:cs typeface="Courier New" panose="02070309020205020404" pitchFamily="49" charset="0"/>
            </a:endParaRPr>
          </a:p>
        </p:txBody>
      </p:sp>
      <p:sp>
        <p:nvSpPr>
          <p:cNvPr id="296" name="Rectangle 295">
            <a:extLst>
              <a:ext uri="{FF2B5EF4-FFF2-40B4-BE49-F238E27FC236}">
                <a16:creationId xmlns:a16="http://schemas.microsoft.com/office/drawing/2014/main" id="{1DF3970A-A9F5-A6DE-4DC9-AAF47E4EB09E}"/>
              </a:ext>
            </a:extLst>
          </p:cNvPr>
          <p:cNvSpPr/>
          <p:nvPr/>
        </p:nvSpPr>
        <p:spPr>
          <a:xfrm>
            <a:off x="8450589" y="2694522"/>
            <a:ext cx="61192" cy="91663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solidFill>
                <a:schemeClr val="bg1"/>
              </a:solidFill>
              <a:latin typeface="18 VAG Rounded Light   02390" pitchFamily="2" charset="0"/>
              <a:cs typeface="Courier New" panose="02070309020205020404" pitchFamily="49" charset="0"/>
            </a:endParaRPr>
          </a:p>
        </p:txBody>
      </p:sp>
      <p:sp>
        <p:nvSpPr>
          <p:cNvPr id="297" name="Rectangle 296">
            <a:extLst>
              <a:ext uri="{FF2B5EF4-FFF2-40B4-BE49-F238E27FC236}">
                <a16:creationId xmlns:a16="http://schemas.microsoft.com/office/drawing/2014/main" id="{41BB0E4B-9D80-CE0C-6746-4F2F224D4DC1}"/>
              </a:ext>
            </a:extLst>
          </p:cNvPr>
          <p:cNvSpPr/>
          <p:nvPr/>
        </p:nvSpPr>
        <p:spPr>
          <a:xfrm>
            <a:off x="9489468" y="2694522"/>
            <a:ext cx="61192" cy="91663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solidFill>
                <a:schemeClr val="bg1"/>
              </a:solidFill>
              <a:latin typeface="18 VAG Rounded Light   02390" pitchFamily="2" charset="0"/>
              <a:cs typeface="Courier New" panose="02070309020205020404" pitchFamily="49" charset="0"/>
            </a:endParaRPr>
          </a:p>
        </p:txBody>
      </p:sp>
      <p:sp>
        <p:nvSpPr>
          <p:cNvPr id="298" name="Rectangle 297">
            <a:extLst>
              <a:ext uri="{FF2B5EF4-FFF2-40B4-BE49-F238E27FC236}">
                <a16:creationId xmlns:a16="http://schemas.microsoft.com/office/drawing/2014/main" id="{9C5AE9C4-50CA-8317-2E02-612EF7AB8CD5}"/>
              </a:ext>
            </a:extLst>
          </p:cNvPr>
          <p:cNvSpPr/>
          <p:nvPr/>
        </p:nvSpPr>
        <p:spPr>
          <a:xfrm>
            <a:off x="10528348" y="2694522"/>
            <a:ext cx="61192" cy="91663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solidFill>
                <a:schemeClr val="bg1"/>
              </a:solidFill>
              <a:latin typeface="18 VAG Rounded Light   02390" pitchFamily="2" charset="0"/>
              <a:cs typeface="Courier New" panose="02070309020205020404" pitchFamily="49" charset="0"/>
            </a:endParaRPr>
          </a:p>
        </p:txBody>
      </p:sp>
      <p:cxnSp>
        <p:nvCxnSpPr>
          <p:cNvPr id="299" name="Straight Arrow Connector 298">
            <a:extLst>
              <a:ext uri="{FF2B5EF4-FFF2-40B4-BE49-F238E27FC236}">
                <a16:creationId xmlns:a16="http://schemas.microsoft.com/office/drawing/2014/main" id="{7140CAC1-B8C6-47AF-5BCF-C93143264E39}"/>
              </a:ext>
            </a:extLst>
          </p:cNvPr>
          <p:cNvCxnSpPr>
            <a:cxnSpLocks/>
          </p:cNvCxnSpPr>
          <p:nvPr/>
        </p:nvCxnSpPr>
        <p:spPr>
          <a:xfrm>
            <a:off x="9539894" y="3150125"/>
            <a:ext cx="164592"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D66FE3AB-42E9-C914-A507-8FEC290E9EA6}"/>
              </a:ext>
            </a:extLst>
          </p:cNvPr>
          <p:cNvCxnSpPr>
            <a:cxnSpLocks/>
          </p:cNvCxnSpPr>
          <p:nvPr/>
        </p:nvCxnSpPr>
        <p:spPr>
          <a:xfrm>
            <a:off x="10575482" y="3144777"/>
            <a:ext cx="137160"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5383662A-AE16-892E-D16F-F635C48CDFA7}"/>
              </a:ext>
            </a:extLst>
          </p:cNvPr>
          <p:cNvCxnSpPr>
            <a:cxnSpLocks/>
          </p:cNvCxnSpPr>
          <p:nvPr/>
        </p:nvCxnSpPr>
        <p:spPr>
          <a:xfrm>
            <a:off x="10399111" y="3144777"/>
            <a:ext cx="137160"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02" name="Elbow Connector 301">
            <a:extLst>
              <a:ext uri="{FF2B5EF4-FFF2-40B4-BE49-F238E27FC236}">
                <a16:creationId xmlns:a16="http://schemas.microsoft.com/office/drawing/2014/main" id="{923978C8-0672-1E48-D6DA-5E9C25C2B6CF}"/>
              </a:ext>
            </a:extLst>
          </p:cNvPr>
          <p:cNvCxnSpPr>
            <a:cxnSpLocks/>
          </p:cNvCxnSpPr>
          <p:nvPr/>
        </p:nvCxnSpPr>
        <p:spPr>
          <a:xfrm rot="5400000" flipH="1" flipV="1">
            <a:off x="10327569" y="3503024"/>
            <a:ext cx="324671" cy="91440"/>
          </a:xfrm>
          <a:prstGeom prst="bentConnector2">
            <a:avLst/>
          </a:prstGeom>
          <a:ln w="19050">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sp>
        <p:nvSpPr>
          <p:cNvPr id="303" name="Rectangle 302">
            <a:extLst>
              <a:ext uri="{FF2B5EF4-FFF2-40B4-BE49-F238E27FC236}">
                <a16:creationId xmlns:a16="http://schemas.microsoft.com/office/drawing/2014/main" id="{E808A9E9-09E9-C56B-C18F-3CBE394EB25A}"/>
              </a:ext>
            </a:extLst>
          </p:cNvPr>
          <p:cNvSpPr/>
          <p:nvPr/>
        </p:nvSpPr>
        <p:spPr>
          <a:xfrm>
            <a:off x="7382605" y="3163946"/>
            <a:ext cx="257311" cy="314303"/>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304" name="Rectangle 303">
            <a:extLst>
              <a:ext uri="{FF2B5EF4-FFF2-40B4-BE49-F238E27FC236}">
                <a16:creationId xmlns:a16="http://schemas.microsoft.com/office/drawing/2014/main" id="{D89F0FB5-2003-4E65-5EE0-82C6C824B1EB}"/>
              </a:ext>
            </a:extLst>
          </p:cNvPr>
          <p:cNvSpPr/>
          <p:nvPr/>
        </p:nvSpPr>
        <p:spPr>
          <a:xfrm>
            <a:off x="7605178" y="2707153"/>
            <a:ext cx="257311" cy="314303"/>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cxnSp>
        <p:nvCxnSpPr>
          <p:cNvPr id="305" name="Straight Arrow Connector 304">
            <a:extLst>
              <a:ext uri="{FF2B5EF4-FFF2-40B4-BE49-F238E27FC236}">
                <a16:creationId xmlns:a16="http://schemas.microsoft.com/office/drawing/2014/main" id="{295516B0-D879-F13D-01C1-210D6C2BFA9A}"/>
              </a:ext>
            </a:extLst>
          </p:cNvPr>
          <p:cNvCxnSpPr/>
          <p:nvPr/>
        </p:nvCxnSpPr>
        <p:spPr>
          <a:xfrm>
            <a:off x="7281264" y="3149557"/>
            <a:ext cx="137160"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0DD08D46-E891-8172-7A21-701096B8DE0E}"/>
              </a:ext>
            </a:extLst>
          </p:cNvPr>
          <p:cNvCxnSpPr>
            <a:cxnSpLocks/>
          </p:cNvCxnSpPr>
          <p:nvPr/>
        </p:nvCxnSpPr>
        <p:spPr>
          <a:xfrm>
            <a:off x="7473998" y="3152842"/>
            <a:ext cx="146304"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3EB1363A-822A-FB0E-66A5-A9D0A8D397C5}"/>
              </a:ext>
            </a:extLst>
          </p:cNvPr>
          <p:cNvCxnSpPr>
            <a:cxnSpLocks/>
          </p:cNvCxnSpPr>
          <p:nvPr/>
        </p:nvCxnSpPr>
        <p:spPr>
          <a:xfrm>
            <a:off x="8506503" y="3431469"/>
            <a:ext cx="292608"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09E76083-AAE3-BFA8-E7C3-D0100C4BE445}"/>
              </a:ext>
            </a:extLst>
          </p:cNvPr>
          <p:cNvCxnSpPr>
            <a:cxnSpLocks/>
          </p:cNvCxnSpPr>
          <p:nvPr/>
        </p:nvCxnSpPr>
        <p:spPr>
          <a:xfrm>
            <a:off x="8506503" y="2897935"/>
            <a:ext cx="292608"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441" name="Group 440">
            <a:extLst>
              <a:ext uri="{FF2B5EF4-FFF2-40B4-BE49-F238E27FC236}">
                <a16:creationId xmlns:a16="http://schemas.microsoft.com/office/drawing/2014/main" id="{95F7A034-6845-A137-574E-AD0926BC69B8}"/>
              </a:ext>
            </a:extLst>
          </p:cNvPr>
          <p:cNvGrpSpPr>
            <a:grpSpLocks noChangeAspect="1"/>
          </p:cNvGrpSpPr>
          <p:nvPr/>
        </p:nvGrpSpPr>
        <p:grpSpPr>
          <a:xfrm>
            <a:off x="6493601" y="4175673"/>
            <a:ext cx="733472" cy="916639"/>
            <a:chOff x="1471613" y="2614612"/>
            <a:chExt cx="1291875" cy="1614488"/>
          </a:xfrm>
        </p:grpSpPr>
        <p:sp>
          <p:nvSpPr>
            <p:cNvPr id="442" name="Rectangle 441">
              <a:extLst>
                <a:ext uri="{FF2B5EF4-FFF2-40B4-BE49-F238E27FC236}">
                  <a16:creationId xmlns:a16="http://schemas.microsoft.com/office/drawing/2014/main" id="{0BEC4BBE-AA22-C7A9-7F6D-408B32ECC298}"/>
                </a:ext>
              </a:extLst>
            </p:cNvPr>
            <p:cNvSpPr/>
            <p:nvPr/>
          </p:nvSpPr>
          <p:spPr>
            <a:xfrm>
              <a:off x="2123407" y="2614612"/>
              <a:ext cx="640081" cy="1614486"/>
            </a:xfrm>
            <a:prstGeom prst="rect">
              <a:avLst/>
            </a:prstGeom>
            <a:solidFill>
              <a:schemeClr val="tx2">
                <a:lumMod val="75000"/>
                <a:lumOff val="2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443" name="Rectangle 442">
              <a:extLst>
                <a:ext uri="{FF2B5EF4-FFF2-40B4-BE49-F238E27FC236}">
                  <a16:creationId xmlns:a16="http://schemas.microsoft.com/office/drawing/2014/main" id="{4556FC59-8C20-65BD-0757-57E7BC8E0089}"/>
                </a:ext>
              </a:extLst>
            </p:cNvPr>
            <p:cNvSpPr/>
            <p:nvPr/>
          </p:nvSpPr>
          <p:spPr>
            <a:xfrm>
              <a:off x="1471613" y="2614613"/>
              <a:ext cx="1280160" cy="1614487"/>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1"/>
                  </a:solidFill>
                  <a:latin typeface="18 VAG Rounded Light   02390" pitchFamily="2" charset="0"/>
                  <a:cs typeface="Courier New" panose="02070309020205020404" pitchFamily="49" charset="0"/>
                </a:rPr>
                <a:t>IMEM</a:t>
              </a:r>
            </a:p>
          </p:txBody>
        </p:sp>
      </p:grpSp>
      <p:grpSp>
        <p:nvGrpSpPr>
          <p:cNvPr id="444" name="Group 443">
            <a:extLst>
              <a:ext uri="{FF2B5EF4-FFF2-40B4-BE49-F238E27FC236}">
                <a16:creationId xmlns:a16="http://schemas.microsoft.com/office/drawing/2014/main" id="{B6BA2CB2-AE77-E21B-99D5-668F386BA0D1}"/>
              </a:ext>
            </a:extLst>
          </p:cNvPr>
          <p:cNvGrpSpPr>
            <a:grpSpLocks noChangeAspect="1"/>
          </p:cNvGrpSpPr>
          <p:nvPr/>
        </p:nvGrpSpPr>
        <p:grpSpPr>
          <a:xfrm>
            <a:off x="7542254" y="4175673"/>
            <a:ext cx="730822" cy="918910"/>
            <a:chOff x="4057450" y="2621755"/>
            <a:chExt cx="1287206" cy="1618488"/>
          </a:xfrm>
        </p:grpSpPr>
        <p:sp>
          <p:nvSpPr>
            <p:cNvPr id="445" name="Rectangle 444">
              <a:extLst>
                <a:ext uri="{FF2B5EF4-FFF2-40B4-BE49-F238E27FC236}">
                  <a16:creationId xmlns:a16="http://schemas.microsoft.com/office/drawing/2014/main" id="{85DB39FB-1B85-6B03-56DC-DA9A36113734}"/>
                </a:ext>
              </a:extLst>
            </p:cNvPr>
            <p:cNvSpPr/>
            <p:nvPr/>
          </p:nvSpPr>
          <p:spPr>
            <a:xfrm>
              <a:off x="4704576" y="2621756"/>
              <a:ext cx="640080" cy="1614487"/>
            </a:xfrm>
            <a:prstGeom prst="rect">
              <a:avLst/>
            </a:prstGeom>
            <a:solidFill>
              <a:schemeClr val="tx2">
                <a:lumMod val="75000"/>
                <a:lumOff val="2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446" name="Rectangle 445">
              <a:extLst>
                <a:ext uri="{FF2B5EF4-FFF2-40B4-BE49-F238E27FC236}">
                  <a16:creationId xmlns:a16="http://schemas.microsoft.com/office/drawing/2014/main" id="{882C019E-F24A-67D2-FD1E-319B748BA23C}"/>
                </a:ext>
              </a:extLst>
            </p:cNvPr>
            <p:cNvSpPr/>
            <p:nvPr/>
          </p:nvSpPr>
          <p:spPr>
            <a:xfrm>
              <a:off x="4057450" y="2621755"/>
              <a:ext cx="1280160" cy="161848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1"/>
                  </a:solidFill>
                  <a:latin typeface="18 VAG Rounded Light   02390" pitchFamily="2" charset="0"/>
                  <a:cs typeface="Courier New" panose="02070309020205020404" pitchFamily="49" charset="0"/>
                </a:rPr>
                <a:t>Reg</a:t>
              </a:r>
            </a:p>
          </p:txBody>
        </p:sp>
      </p:grpSp>
      <p:grpSp>
        <p:nvGrpSpPr>
          <p:cNvPr id="447" name="Group 446">
            <a:extLst>
              <a:ext uri="{FF2B5EF4-FFF2-40B4-BE49-F238E27FC236}">
                <a16:creationId xmlns:a16="http://schemas.microsoft.com/office/drawing/2014/main" id="{42D8FB3B-3381-B84F-18E9-E1A903539CA9}"/>
              </a:ext>
            </a:extLst>
          </p:cNvPr>
          <p:cNvGrpSpPr>
            <a:grpSpLocks noChangeAspect="1"/>
          </p:cNvGrpSpPr>
          <p:nvPr/>
        </p:nvGrpSpPr>
        <p:grpSpPr>
          <a:xfrm>
            <a:off x="10644604" y="4160059"/>
            <a:ext cx="726821" cy="928687"/>
            <a:chOff x="10444356" y="2614613"/>
            <a:chExt cx="1280160" cy="1635709"/>
          </a:xfrm>
        </p:grpSpPr>
        <p:sp>
          <p:nvSpPr>
            <p:cNvPr id="448" name="Rectangle 447">
              <a:extLst>
                <a:ext uri="{FF2B5EF4-FFF2-40B4-BE49-F238E27FC236}">
                  <a16:creationId xmlns:a16="http://schemas.microsoft.com/office/drawing/2014/main" id="{96504AC6-F12B-6A07-0353-9022F25FB233}"/>
                </a:ext>
              </a:extLst>
            </p:cNvPr>
            <p:cNvSpPr/>
            <p:nvPr/>
          </p:nvSpPr>
          <p:spPr>
            <a:xfrm>
              <a:off x="10444356" y="2635835"/>
              <a:ext cx="640080" cy="1614487"/>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449" name="Rectangle 448">
              <a:extLst>
                <a:ext uri="{FF2B5EF4-FFF2-40B4-BE49-F238E27FC236}">
                  <a16:creationId xmlns:a16="http://schemas.microsoft.com/office/drawing/2014/main" id="{EE45E948-7EF9-AEB6-287E-8A1CA271B28E}"/>
                </a:ext>
              </a:extLst>
            </p:cNvPr>
            <p:cNvSpPr/>
            <p:nvPr/>
          </p:nvSpPr>
          <p:spPr>
            <a:xfrm>
              <a:off x="10444356" y="2614613"/>
              <a:ext cx="1280160" cy="1614487"/>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1"/>
                  </a:solidFill>
                  <a:latin typeface="18 VAG Rounded Light   02390" pitchFamily="2" charset="0"/>
                  <a:cs typeface="Courier New" panose="02070309020205020404" pitchFamily="49" charset="0"/>
                </a:rPr>
                <a:t>Reg</a:t>
              </a:r>
            </a:p>
          </p:txBody>
        </p:sp>
      </p:grpSp>
      <p:grpSp>
        <p:nvGrpSpPr>
          <p:cNvPr id="450" name="Group 449">
            <a:extLst>
              <a:ext uri="{FF2B5EF4-FFF2-40B4-BE49-F238E27FC236}">
                <a16:creationId xmlns:a16="http://schemas.microsoft.com/office/drawing/2014/main" id="{D77ED2C5-DF84-A3E5-73B8-05F72217BD70}"/>
              </a:ext>
            </a:extLst>
          </p:cNvPr>
          <p:cNvGrpSpPr/>
          <p:nvPr/>
        </p:nvGrpSpPr>
        <p:grpSpPr>
          <a:xfrm>
            <a:off x="8702561" y="4156841"/>
            <a:ext cx="527709" cy="973523"/>
            <a:chOff x="5487884" y="2129817"/>
            <a:chExt cx="527709" cy="973523"/>
          </a:xfrm>
        </p:grpSpPr>
        <p:sp>
          <p:nvSpPr>
            <p:cNvPr id="451" name="Freeform 450">
              <a:extLst>
                <a:ext uri="{FF2B5EF4-FFF2-40B4-BE49-F238E27FC236}">
                  <a16:creationId xmlns:a16="http://schemas.microsoft.com/office/drawing/2014/main" id="{C66318C9-2230-EC62-D8A2-CA2F6F78E73D}"/>
                </a:ext>
              </a:extLst>
            </p:cNvPr>
            <p:cNvSpPr>
              <a:spLocks noChangeAspect="1"/>
            </p:cNvSpPr>
            <p:nvPr/>
          </p:nvSpPr>
          <p:spPr>
            <a:xfrm>
              <a:off x="5522295" y="2129817"/>
              <a:ext cx="444988" cy="973523"/>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solidFill>
              <a:schemeClr val="tx2">
                <a:lumMod val="75000"/>
                <a:lumOff val="25000"/>
              </a:schemeClr>
            </a:solid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spcBef>
                  <a:spcPts val="600"/>
                </a:spcBef>
                <a:spcAft>
                  <a:spcPts val="600"/>
                </a:spcAft>
              </a:pPr>
              <a:endParaRPr lang="en-US" sz="1200" dirty="0">
                <a:solidFill>
                  <a:schemeClr val="bg1"/>
                </a:solidFill>
                <a:latin typeface="18 VAG Rounded Light   02390" pitchFamily="2" charset="0"/>
                <a:cs typeface="Courier New" panose="02070309020205020404" pitchFamily="49" charset="0"/>
              </a:endParaRPr>
            </a:p>
          </p:txBody>
        </p:sp>
        <p:sp>
          <p:nvSpPr>
            <p:cNvPr id="452" name="TextBox 451">
              <a:extLst>
                <a:ext uri="{FF2B5EF4-FFF2-40B4-BE49-F238E27FC236}">
                  <a16:creationId xmlns:a16="http://schemas.microsoft.com/office/drawing/2014/main" id="{21F3F3B3-E5AD-B027-2FFA-89188ADB49AC}"/>
                </a:ext>
              </a:extLst>
            </p:cNvPr>
            <p:cNvSpPr txBox="1"/>
            <p:nvPr/>
          </p:nvSpPr>
          <p:spPr>
            <a:xfrm>
              <a:off x="5487884" y="2291084"/>
              <a:ext cx="527709" cy="338554"/>
            </a:xfrm>
            <a:prstGeom prst="rect">
              <a:avLst/>
            </a:prstGeom>
            <a:noFill/>
          </p:spPr>
          <p:txBody>
            <a:bodyPr wrap="none" rtlCol="0">
              <a:spAutoFit/>
            </a:bodyPr>
            <a:lstStyle/>
            <a:p>
              <a:pPr algn="l"/>
              <a:r>
                <a:rPr lang="en-US" sz="1600" dirty="0">
                  <a:solidFill>
                    <a:schemeClr val="bg1"/>
                  </a:solidFill>
                  <a:latin typeface="18 VAG Rounded Light   02390" pitchFamily="2" charset="0"/>
                </a:rPr>
                <a:t>ALU</a:t>
              </a:r>
            </a:p>
          </p:txBody>
        </p:sp>
      </p:grpSp>
      <p:cxnSp>
        <p:nvCxnSpPr>
          <p:cNvPr id="453" name="Elbow Connector 452">
            <a:extLst>
              <a:ext uri="{FF2B5EF4-FFF2-40B4-BE49-F238E27FC236}">
                <a16:creationId xmlns:a16="http://schemas.microsoft.com/office/drawing/2014/main" id="{C8A0DD6A-DA86-262F-378D-DDBD4B16AA82}"/>
              </a:ext>
            </a:extLst>
          </p:cNvPr>
          <p:cNvCxnSpPr>
            <a:cxnSpLocks/>
            <a:stCxn id="478" idx="0"/>
            <a:endCxn id="479" idx="1"/>
          </p:cNvCxnSpPr>
          <p:nvPr/>
        </p:nvCxnSpPr>
        <p:spPr>
          <a:xfrm rot="5400000" flipH="1" flipV="1">
            <a:off x="7350757" y="4448319"/>
            <a:ext cx="299641" cy="93917"/>
          </a:xfrm>
          <a:prstGeom prst="bentConnector2">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54" name="Straight Arrow Connector 453">
            <a:extLst>
              <a:ext uri="{FF2B5EF4-FFF2-40B4-BE49-F238E27FC236}">
                <a16:creationId xmlns:a16="http://schemas.microsoft.com/office/drawing/2014/main" id="{D655D531-6413-54FF-3407-2B44DE516530}"/>
              </a:ext>
            </a:extLst>
          </p:cNvPr>
          <p:cNvCxnSpPr>
            <a:cxnSpLocks/>
          </p:cNvCxnSpPr>
          <p:nvPr/>
        </p:nvCxnSpPr>
        <p:spPr>
          <a:xfrm>
            <a:off x="8275791" y="4909177"/>
            <a:ext cx="118872"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455" name="TextBox 454">
            <a:extLst>
              <a:ext uri="{FF2B5EF4-FFF2-40B4-BE49-F238E27FC236}">
                <a16:creationId xmlns:a16="http://schemas.microsoft.com/office/drawing/2014/main" id="{DE655F17-39DA-CB0F-AC6F-633083FB1660}"/>
              </a:ext>
            </a:extLst>
          </p:cNvPr>
          <p:cNvSpPr txBox="1"/>
          <p:nvPr/>
        </p:nvSpPr>
        <p:spPr>
          <a:xfrm>
            <a:off x="6614116" y="3818844"/>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IF</a:t>
            </a:r>
          </a:p>
        </p:txBody>
      </p:sp>
      <p:sp>
        <p:nvSpPr>
          <p:cNvPr id="456" name="TextBox 455">
            <a:extLst>
              <a:ext uri="{FF2B5EF4-FFF2-40B4-BE49-F238E27FC236}">
                <a16:creationId xmlns:a16="http://schemas.microsoft.com/office/drawing/2014/main" id="{9D2A1E17-C7A4-090F-D16C-5613342A73EA}"/>
              </a:ext>
            </a:extLst>
          </p:cNvPr>
          <p:cNvSpPr txBox="1"/>
          <p:nvPr/>
        </p:nvSpPr>
        <p:spPr>
          <a:xfrm>
            <a:off x="7651035" y="3818844"/>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ID</a:t>
            </a:r>
          </a:p>
        </p:txBody>
      </p:sp>
      <p:sp>
        <p:nvSpPr>
          <p:cNvPr id="457" name="TextBox 456">
            <a:extLst>
              <a:ext uri="{FF2B5EF4-FFF2-40B4-BE49-F238E27FC236}">
                <a16:creationId xmlns:a16="http://schemas.microsoft.com/office/drawing/2014/main" id="{44042FD4-1B7B-FBBC-E002-41A7F1B008EC}"/>
              </a:ext>
            </a:extLst>
          </p:cNvPr>
          <p:cNvSpPr txBox="1"/>
          <p:nvPr/>
        </p:nvSpPr>
        <p:spPr>
          <a:xfrm>
            <a:off x="8687954" y="3818844"/>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EX</a:t>
            </a:r>
          </a:p>
        </p:txBody>
      </p:sp>
      <p:sp>
        <p:nvSpPr>
          <p:cNvPr id="458" name="TextBox 457">
            <a:extLst>
              <a:ext uri="{FF2B5EF4-FFF2-40B4-BE49-F238E27FC236}">
                <a16:creationId xmlns:a16="http://schemas.microsoft.com/office/drawing/2014/main" id="{6D6314C0-84E9-63A8-815F-F769D3F1BEEC}"/>
              </a:ext>
            </a:extLst>
          </p:cNvPr>
          <p:cNvSpPr txBox="1"/>
          <p:nvPr/>
        </p:nvSpPr>
        <p:spPr>
          <a:xfrm>
            <a:off x="9647929" y="3818844"/>
            <a:ext cx="646331"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MEM</a:t>
            </a:r>
          </a:p>
        </p:txBody>
      </p:sp>
      <p:sp>
        <p:nvSpPr>
          <p:cNvPr id="459" name="TextBox 458">
            <a:extLst>
              <a:ext uri="{FF2B5EF4-FFF2-40B4-BE49-F238E27FC236}">
                <a16:creationId xmlns:a16="http://schemas.microsoft.com/office/drawing/2014/main" id="{D04DEC4E-2FB6-0789-A7D2-5183F75C0D64}"/>
              </a:ext>
            </a:extLst>
          </p:cNvPr>
          <p:cNvSpPr txBox="1"/>
          <p:nvPr/>
        </p:nvSpPr>
        <p:spPr>
          <a:xfrm>
            <a:off x="10761793" y="3818844"/>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WB</a:t>
            </a:r>
          </a:p>
        </p:txBody>
      </p:sp>
      <p:cxnSp>
        <p:nvCxnSpPr>
          <p:cNvPr id="460" name="Straight Arrow Connector 459">
            <a:extLst>
              <a:ext uri="{FF2B5EF4-FFF2-40B4-BE49-F238E27FC236}">
                <a16:creationId xmlns:a16="http://schemas.microsoft.com/office/drawing/2014/main" id="{A5A7213E-6C8B-FC5E-4188-86750C87E2DE}"/>
              </a:ext>
            </a:extLst>
          </p:cNvPr>
          <p:cNvCxnSpPr>
            <a:cxnSpLocks/>
          </p:cNvCxnSpPr>
          <p:nvPr/>
        </p:nvCxnSpPr>
        <p:spPr>
          <a:xfrm>
            <a:off x="8275791" y="4375643"/>
            <a:ext cx="118872"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61" name="Straight Arrow Connector 460">
            <a:extLst>
              <a:ext uri="{FF2B5EF4-FFF2-40B4-BE49-F238E27FC236}">
                <a16:creationId xmlns:a16="http://schemas.microsoft.com/office/drawing/2014/main" id="{4FCAEFEB-66E7-72B5-850F-97E15CB920EA}"/>
              </a:ext>
            </a:extLst>
          </p:cNvPr>
          <p:cNvCxnSpPr>
            <a:cxnSpLocks/>
          </p:cNvCxnSpPr>
          <p:nvPr/>
        </p:nvCxnSpPr>
        <p:spPr>
          <a:xfrm>
            <a:off x="9179020" y="4631276"/>
            <a:ext cx="265176"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62" name="Elbow Connector 461">
            <a:extLst>
              <a:ext uri="{FF2B5EF4-FFF2-40B4-BE49-F238E27FC236}">
                <a16:creationId xmlns:a16="http://schemas.microsoft.com/office/drawing/2014/main" id="{DFB981E6-5BB6-C11B-C20C-76B3D82BCBA5}"/>
              </a:ext>
            </a:extLst>
          </p:cNvPr>
          <p:cNvCxnSpPr>
            <a:cxnSpLocks/>
            <a:stCxn id="463" idx="2"/>
          </p:cNvCxnSpPr>
          <p:nvPr/>
        </p:nvCxnSpPr>
        <p:spPr>
          <a:xfrm rot="16200000" flipH="1">
            <a:off x="9689284" y="4492715"/>
            <a:ext cx="557784" cy="841248"/>
          </a:xfrm>
          <a:prstGeom prst="bentConnector2">
            <a:avLst/>
          </a:prstGeom>
          <a:ln w="19050">
            <a:solidFill>
              <a:schemeClr val="bg1"/>
            </a:solidFill>
            <a:tailEnd type="none" w="lg" len="med"/>
          </a:ln>
        </p:spPr>
        <p:style>
          <a:lnRef idx="1">
            <a:schemeClr val="accent1"/>
          </a:lnRef>
          <a:fillRef idx="0">
            <a:schemeClr val="accent1"/>
          </a:fillRef>
          <a:effectRef idx="0">
            <a:schemeClr val="accent1"/>
          </a:effectRef>
          <a:fontRef idx="minor">
            <a:schemeClr val="tx1"/>
          </a:fontRef>
        </p:style>
      </p:cxnSp>
      <p:sp>
        <p:nvSpPr>
          <p:cNvPr id="463" name="Rectangle 462">
            <a:extLst>
              <a:ext uri="{FF2B5EF4-FFF2-40B4-BE49-F238E27FC236}">
                <a16:creationId xmlns:a16="http://schemas.microsoft.com/office/drawing/2014/main" id="{EFFB11FF-4019-09E8-ED90-07F155A81FC1}"/>
              </a:ext>
            </a:extLst>
          </p:cNvPr>
          <p:cNvSpPr/>
          <p:nvPr/>
        </p:nvSpPr>
        <p:spPr>
          <a:xfrm>
            <a:off x="9418896" y="4318108"/>
            <a:ext cx="257311" cy="314303"/>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464" name="Rectangle 463">
            <a:extLst>
              <a:ext uri="{FF2B5EF4-FFF2-40B4-BE49-F238E27FC236}">
                <a16:creationId xmlns:a16="http://schemas.microsoft.com/office/drawing/2014/main" id="{B35F9B0D-1A46-29E3-1399-4533CE1EB741}"/>
              </a:ext>
            </a:extLst>
          </p:cNvPr>
          <p:cNvSpPr/>
          <p:nvPr/>
        </p:nvSpPr>
        <p:spPr>
          <a:xfrm>
            <a:off x="10471451" y="4710407"/>
            <a:ext cx="257311" cy="314303"/>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grpSp>
        <p:nvGrpSpPr>
          <p:cNvPr id="465" name="Group 464">
            <a:extLst>
              <a:ext uri="{FF2B5EF4-FFF2-40B4-BE49-F238E27FC236}">
                <a16:creationId xmlns:a16="http://schemas.microsoft.com/office/drawing/2014/main" id="{EB83B17F-3525-5006-1653-D0E07A73677B}"/>
              </a:ext>
            </a:extLst>
          </p:cNvPr>
          <p:cNvGrpSpPr/>
          <p:nvPr/>
        </p:nvGrpSpPr>
        <p:grpSpPr>
          <a:xfrm>
            <a:off x="9631179" y="4167609"/>
            <a:ext cx="733088" cy="929471"/>
            <a:chOff x="9688821" y="1920484"/>
            <a:chExt cx="733088" cy="929471"/>
          </a:xfrm>
        </p:grpSpPr>
        <p:sp>
          <p:nvSpPr>
            <p:cNvPr id="466" name="Rectangle 465">
              <a:extLst>
                <a:ext uri="{FF2B5EF4-FFF2-40B4-BE49-F238E27FC236}">
                  <a16:creationId xmlns:a16="http://schemas.microsoft.com/office/drawing/2014/main" id="{EC3D7910-6E0A-9531-7A55-AECC5DB4D0E2}"/>
                </a:ext>
              </a:extLst>
            </p:cNvPr>
            <p:cNvSpPr/>
            <p:nvPr/>
          </p:nvSpPr>
          <p:spPr>
            <a:xfrm>
              <a:off x="9694996" y="1933317"/>
              <a:ext cx="356616" cy="916638"/>
            </a:xfrm>
            <a:prstGeom prst="rect">
              <a:avLst/>
            </a:prstGeom>
            <a:solidFill>
              <a:schemeClr val="tx2">
                <a:lumMod val="75000"/>
                <a:lumOff val="2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grpSp>
          <p:nvGrpSpPr>
            <p:cNvPr id="467" name="Group 466">
              <a:extLst>
                <a:ext uri="{FF2B5EF4-FFF2-40B4-BE49-F238E27FC236}">
                  <a16:creationId xmlns:a16="http://schemas.microsoft.com/office/drawing/2014/main" id="{165F1F86-EC87-3171-FDEE-EED59E05EFBB}"/>
                </a:ext>
              </a:extLst>
            </p:cNvPr>
            <p:cNvGrpSpPr/>
            <p:nvPr/>
          </p:nvGrpSpPr>
          <p:grpSpPr>
            <a:xfrm>
              <a:off x="9688821" y="1920484"/>
              <a:ext cx="733088" cy="929471"/>
              <a:chOff x="6492376" y="2121753"/>
              <a:chExt cx="733088" cy="929471"/>
            </a:xfrm>
          </p:grpSpPr>
          <p:sp>
            <p:nvSpPr>
              <p:cNvPr id="468" name="Rectangle 467">
                <a:extLst>
                  <a:ext uri="{FF2B5EF4-FFF2-40B4-BE49-F238E27FC236}">
                    <a16:creationId xmlns:a16="http://schemas.microsoft.com/office/drawing/2014/main" id="{29E2DFEB-4BC4-DCE2-EC65-9634049A2891}"/>
                  </a:ext>
                </a:extLst>
              </p:cNvPr>
              <p:cNvSpPr/>
              <p:nvPr/>
            </p:nvSpPr>
            <p:spPr>
              <a:xfrm>
                <a:off x="6868848" y="2134586"/>
                <a:ext cx="356616" cy="916638"/>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469" name="Rectangle 468">
                <a:extLst>
                  <a:ext uri="{FF2B5EF4-FFF2-40B4-BE49-F238E27FC236}">
                    <a16:creationId xmlns:a16="http://schemas.microsoft.com/office/drawing/2014/main" id="{60706802-EC1F-5ABF-C1ED-B000FF33889F}"/>
                  </a:ext>
                </a:extLst>
              </p:cNvPr>
              <p:cNvSpPr>
                <a:spLocks noChangeAspect="1"/>
              </p:cNvSpPr>
              <p:nvPr/>
            </p:nvSpPr>
            <p:spPr>
              <a:xfrm>
                <a:off x="6492376" y="2121753"/>
                <a:ext cx="726821" cy="91663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550" dirty="0">
                    <a:solidFill>
                      <a:schemeClr val="bg1"/>
                    </a:solidFill>
                    <a:latin typeface="18 VAG Rounded Light   02390" pitchFamily="2" charset="0"/>
                    <a:cs typeface="Courier New" panose="02070309020205020404" pitchFamily="49" charset="0"/>
                  </a:rPr>
                  <a:t>DMEM</a:t>
                </a:r>
              </a:p>
            </p:txBody>
          </p:sp>
        </p:grpSp>
      </p:grpSp>
      <p:sp>
        <p:nvSpPr>
          <p:cNvPr id="470" name="Rectangle 469">
            <a:extLst>
              <a:ext uri="{FF2B5EF4-FFF2-40B4-BE49-F238E27FC236}">
                <a16:creationId xmlns:a16="http://schemas.microsoft.com/office/drawing/2014/main" id="{833575B2-59BA-F457-91DD-42A0664ADD34}"/>
              </a:ext>
            </a:extLst>
          </p:cNvPr>
          <p:cNvSpPr/>
          <p:nvPr/>
        </p:nvSpPr>
        <p:spPr>
          <a:xfrm>
            <a:off x="7354068" y="4175673"/>
            <a:ext cx="61192" cy="91663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solidFill>
                <a:schemeClr val="bg1"/>
              </a:solidFill>
              <a:latin typeface="18 VAG Rounded Light   02390" pitchFamily="2" charset="0"/>
              <a:cs typeface="Courier New" panose="02070309020205020404" pitchFamily="49" charset="0"/>
            </a:endParaRPr>
          </a:p>
        </p:txBody>
      </p:sp>
      <p:sp>
        <p:nvSpPr>
          <p:cNvPr id="471" name="Rectangle 470">
            <a:extLst>
              <a:ext uri="{FF2B5EF4-FFF2-40B4-BE49-F238E27FC236}">
                <a16:creationId xmlns:a16="http://schemas.microsoft.com/office/drawing/2014/main" id="{CEA8F91F-4DD7-9F5F-788B-4EB63CD03C80}"/>
              </a:ext>
            </a:extLst>
          </p:cNvPr>
          <p:cNvSpPr/>
          <p:nvPr/>
        </p:nvSpPr>
        <p:spPr>
          <a:xfrm>
            <a:off x="8392947" y="4175673"/>
            <a:ext cx="61192" cy="91663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solidFill>
                <a:schemeClr val="bg1"/>
              </a:solidFill>
              <a:latin typeface="18 VAG Rounded Light   02390" pitchFamily="2" charset="0"/>
              <a:cs typeface="Courier New" panose="02070309020205020404" pitchFamily="49" charset="0"/>
            </a:endParaRPr>
          </a:p>
        </p:txBody>
      </p:sp>
      <p:sp>
        <p:nvSpPr>
          <p:cNvPr id="472" name="Rectangle 471">
            <a:extLst>
              <a:ext uri="{FF2B5EF4-FFF2-40B4-BE49-F238E27FC236}">
                <a16:creationId xmlns:a16="http://schemas.microsoft.com/office/drawing/2014/main" id="{D5E3F364-625D-5CDD-7801-16D14BA88FBD}"/>
              </a:ext>
            </a:extLst>
          </p:cNvPr>
          <p:cNvSpPr/>
          <p:nvPr/>
        </p:nvSpPr>
        <p:spPr>
          <a:xfrm>
            <a:off x="9431826" y="4175673"/>
            <a:ext cx="61192" cy="91663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solidFill>
                <a:schemeClr val="bg1"/>
              </a:solidFill>
              <a:latin typeface="18 VAG Rounded Light   02390" pitchFamily="2" charset="0"/>
              <a:cs typeface="Courier New" panose="02070309020205020404" pitchFamily="49" charset="0"/>
            </a:endParaRPr>
          </a:p>
        </p:txBody>
      </p:sp>
      <p:sp>
        <p:nvSpPr>
          <p:cNvPr id="473" name="Rectangle 472">
            <a:extLst>
              <a:ext uri="{FF2B5EF4-FFF2-40B4-BE49-F238E27FC236}">
                <a16:creationId xmlns:a16="http://schemas.microsoft.com/office/drawing/2014/main" id="{7B9A4D84-939E-BF50-7CEE-C5122EC44CD2}"/>
              </a:ext>
            </a:extLst>
          </p:cNvPr>
          <p:cNvSpPr/>
          <p:nvPr/>
        </p:nvSpPr>
        <p:spPr>
          <a:xfrm>
            <a:off x="10470706" y="4175673"/>
            <a:ext cx="61192" cy="91663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solidFill>
                <a:schemeClr val="bg1"/>
              </a:solidFill>
              <a:latin typeface="18 VAG Rounded Light   02390" pitchFamily="2" charset="0"/>
              <a:cs typeface="Courier New" panose="02070309020205020404" pitchFamily="49" charset="0"/>
            </a:endParaRPr>
          </a:p>
        </p:txBody>
      </p:sp>
      <p:cxnSp>
        <p:nvCxnSpPr>
          <p:cNvPr id="474" name="Straight Arrow Connector 473">
            <a:extLst>
              <a:ext uri="{FF2B5EF4-FFF2-40B4-BE49-F238E27FC236}">
                <a16:creationId xmlns:a16="http://schemas.microsoft.com/office/drawing/2014/main" id="{6950186E-FAED-FBC6-DC8E-8619EE5CAB4B}"/>
              </a:ext>
            </a:extLst>
          </p:cNvPr>
          <p:cNvCxnSpPr>
            <a:cxnSpLocks/>
          </p:cNvCxnSpPr>
          <p:nvPr/>
        </p:nvCxnSpPr>
        <p:spPr>
          <a:xfrm>
            <a:off x="9482252" y="4631276"/>
            <a:ext cx="164592"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id="{27BD6B85-4414-F7ED-FBC9-F114D89EB297}"/>
              </a:ext>
            </a:extLst>
          </p:cNvPr>
          <p:cNvCxnSpPr>
            <a:cxnSpLocks/>
          </p:cNvCxnSpPr>
          <p:nvPr/>
        </p:nvCxnSpPr>
        <p:spPr>
          <a:xfrm>
            <a:off x="10517840" y="4625928"/>
            <a:ext cx="137160"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C90E25D4-87E8-12E1-EEDF-04F5B839D3F8}"/>
              </a:ext>
            </a:extLst>
          </p:cNvPr>
          <p:cNvCxnSpPr>
            <a:cxnSpLocks/>
          </p:cNvCxnSpPr>
          <p:nvPr/>
        </p:nvCxnSpPr>
        <p:spPr>
          <a:xfrm>
            <a:off x="10341469" y="4625928"/>
            <a:ext cx="137160"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77" name="Elbow Connector 476">
            <a:extLst>
              <a:ext uri="{FF2B5EF4-FFF2-40B4-BE49-F238E27FC236}">
                <a16:creationId xmlns:a16="http://schemas.microsoft.com/office/drawing/2014/main" id="{CFEB95C1-5B2E-5DE8-CCAC-FFC6ACC17AB1}"/>
              </a:ext>
            </a:extLst>
          </p:cNvPr>
          <p:cNvCxnSpPr>
            <a:cxnSpLocks/>
          </p:cNvCxnSpPr>
          <p:nvPr/>
        </p:nvCxnSpPr>
        <p:spPr>
          <a:xfrm rot="5400000" flipH="1" flipV="1">
            <a:off x="10269927" y="4984175"/>
            <a:ext cx="324671" cy="91440"/>
          </a:xfrm>
          <a:prstGeom prst="bentConnector2">
            <a:avLst/>
          </a:prstGeom>
          <a:ln w="19050">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sp>
        <p:nvSpPr>
          <p:cNvPr id="478" name="Rectangle 477">
            <a:extLst>
              <a:ext uri="{FF2B5EF4-FFF2-40B4-BE49-F238E27FC236}">
                <a16:creationId xmlns:a16="http://schemas.microsoft.com/office/drawing/2014/main" id="{921C2729-6228-90C1-DAE0-0B91A6D0E4E4}"/>
              </a:ext>
            </a:extLst>
          </p:cNvPr>
          <p:cNvSpPr/>
          <p:nvPr/>
        </p:nvSpPr>
        <p:spPr>
          <a:xfrm>
            <a:off x="7324963" y="4645097"/>
            <a:ext cx="257311" cy="314303"/>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479" name="Rectangle 478">
            <a:extLst>
              <a:ext uri="{FF2B5EF4-FFF2-40B4-BE49-F238E27FC236}">
                <a16:creationId xmlns:a16="http://schemas.microsoft.com/office/drawing/2014/main" id="{18AAC778-4865-F828-D84A-2D521909E6EC}"/>
              </a:ext>
            </a:extLst>
          </p:cNvPr>
          <p:cNvSpPr/>
          <p:nvPr/>
        </p:nvSpPr>
        <p:spPr>
          <a:xfrm>
            <a:off x="7547536" y="4188304"/>
            <a:ext cx="257311" cy="314303"/>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cxnSp>
        <p:nvCxnSpPr>
          <p:cNvPr id="480" name="Straight Arrow Connector 479">
            <a:extLst>
              <a:ext uri="{FF2B5EF4-FFF2-40B4-BE49-F238E27FC236}">
                <a16:creationId xmlns:a16="http://schemas.microsoft.com/office/drawing/2014/main" id="{1FCCFFF3-773E-5B93-E55C-764BD71C98C5}"/>
              </a:ext>
            </a:extLst>
          </p:cNvPr>
          <p:cNvCxnSpPr/>
          <p:nvPr/>
        </p:nvCxnSpPr>
        <p:spPr>
          <a:xfrm>
            <a:off x="7223622" y="4630708"/>
            <a:ext cx="137160"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03C678FE-5376-6ED2-FD8F-4B6077D0087F}"/>
              </a:ext>
            </a:extLst>
          </p:cNvPr>
          <p:cNvCxnSpPr>
            <a:cxnSpLocks/>
          </p:cNvCxnSpPr>
          <p:nvPr/>
        </p:nvCxnSpPr>
        <p:spPr>
          <a:xfrm>
            <a:off x="7416356" y="4633993"/>
            <a:ext cx="146304"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F63C9456-F866-45BD-2D4B-37B6FF087B88}"/>
              </a:ext>
            </a:extLst>
          </p:cNvPr>
          <p:cNvCxnSpPr>
            <a:cxnSpLocks/>
          </p:cNvCxnSpPr>
          <p:nvPr/>
        </p:nvCxnSpPr>
        <p:spPr>
          <a:xfrm>
            <a:off x="8448861" y="4912620"/>
            <a:ext cx="292608"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483" name="Straight Arrow Connector 482">
            <a:extLst>
              <a:ext uri="{FF2B5EF4-FFF2-40B4-BE49-F238E27FC236}">
                <a16:creationId xmlns:a16="http://schemas.microsoft.com/office/drawing/2014/main" id="{FE48C737-2449-5DA1-47C1-7A027C4C6126}"/>
              </a:ext>
            </a:extLst>
          </p:cNvPr>
          <p:cNvCxnSpPr>
            <a:cxnSpLocks/>
          </p:cNvCxnSpPr>
          <p:nvPr/>
        </p:nvCxnSpPr>
        <p:spPr>
          <a:xfrm>
            <a:off x="8448861" y="4379086"/>
            <a:ext cx="292608"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484" name="TextBox 483">
            <a:extLst>
              <a:ext uri="{FF2B5EF4-FFF2-40B4-BE49-F238E27FC236}">
                <a16:creationId xmlns:a16="http://schemas.microsoft.com/office/drawing/2014/main" id="{EC1382DA-38A5-716F-59BF-58A3811F7970}"/>
              </a:ext>
            </a:extLst>
          </p:cNvPr>
          <p:cNvSpPr txBox="1"/>
          <p:nvPr/>
        </p:nvSpPr>
        <p:spPr>
          <a:xfrm>
            <a:off x="11484131" y="4475259"/>
            <a:ext cx="548548" cy="461665"/>
          </a:xfrm>
          <a:prstGeom prst="rect">
            <a:avLst/>
          </a:prstGeom>
          <a:noFill/>
        </p:spPr>
        <p:txBody>
          <a:bodyPr wrap="none" rtlCol="0">
            <a:spAutoFit/>
          </a:bodyPr>
          <a:lstStyle/>
          <a:p>
            <a:pPr algn="l"/>
            <a:r>
              <a:rPr lang="en-US" sz="2400" dirty="0" err="1">
                <a:solidFill>
                  <a:schemeClr val="accent1"/>
                </a:solidFill>
                <a:latin typeface="18 VAG Rounded Light   02390" pitchFamily="2" charset="0"/>
              </a:rPr>
              <a:t>sw</a:t>
            </a:r>
            <a:endParaRPr lang="en-US" sz="2400" dirty="0">
              <a:solidFill>
                <a:schemeClr val="accent1"/>
              </a:solidFill>
              <a:latin typeface="18 VAG Rounded Light   02390" pitchFamily="2" charset="0"/>
            </a:endParaRPr>
          </a:p>
        </p:txBody>
      </p:sp>
      <p:sp>
        <p:nvSpPr>
          <p:cNvPr id="485" name="TextBox 484">
            <a:extLst>
              <a:ext uri="{FF2B5EF4-FFF2-40B4-BE49-F238E27FC236}">
                <a16:creationId xmlns:a16="http://schemas.microsoft.com/office/drawing/2014/main" id="{D3843F7F-7978-226A-512C-E88B18A29807}"/>
              </a:ext>
            </a:extLst>
          </p:cNvPr>
          <p:cNvSpPr txBox="1"/>
          <p:nvPr/>
        </p:nvSpPr>
        <p:spPr>
          <a:xfrm>
            <a:off x="11556079" y="1142647"/>
            <a:ext cx="474810" cy="461665"/>
          </a:xfrm>
          <a:prstGeom prst="rect">
            <a:avLst/>
          </a:prstGeom>
          <a:noFill/>
        </p:spPr>
        <p:txBody>
          <a:bodyPr wrap="none" rtlCol="0">
            <a:spAutoFit/>
          </a:bodyPr>
          <a:lstStyle/>
          <a:p>
            <a:pPr algn="l"/>
            <a:r>
              <a:rPr lang="en-US" sz="2400" dirty="0" err="1">
                <a:solidFill>
                  <a:schemeClr val="accent1"/>
                </a:solidFill>
                <a:latin typeface="18 VAG Rounded Light   02390" pitchFamily="2" charset="0"/>
              </a:rPr>
              <a:t>lw</a:t>
            </a:r>
            <a:endParaRPr lang="en-US" sz="2400" dirty="0">
              <a:solidFill>
                <a:schemeClr val="accent1"/>
              </a:solidFill>
              <a:latin typeface="18 VAG Rounded Light   02390" pitchFamily="2" charset="0"/>
            </a:endParaRPr>
          </a:p>
        </p:txBody>
      </p:sp>
      <p:pic>
        <p:nvPicPr>
          <p:cNvPr id="546" name="Picture 545">
            <a:extLst>
              <a:ext uri="{FF2B5EF4-FFF2-40B4-BE49-F238E27FC236}">
                <a16:creationId xmlns:a16="http://schemas.microsoft.com/office/drawing/2014/main" id="{7B4B52AC-3C45-9422-630C-7E9643A2619E}"/>
              </a:ext>
            </a:extLst>
          </p:cNvPr>
          <p:cNvPicPr>
            <a:picLocks noChangeAspect="1"/>
          </p:cNvPicPr>
          <p:nvPr/>
        </p:nvPicPr>
        <p:blipFill>
          <a:blip r:embed="rId3"/>
          <a:stretch>
            <a:fillRect/>
          </a:stretch>
        </p:blipFill>
        <p:spPr>
          <a:xfrm>
            <a:off x="2179718" y="1703759"/>
            <a:ext cx="3017520" cy="859915"/>
          </a:xfrm>
          <a:prstGeom prst="rect">
            <a:avLst/>
          </a:prstGeom>
        </p:spPr>
      </p:pic>
      <p:pic>
        <p:nvPicPr>
          <p:cNvPr id="576" name="Picture 575">
            <a:extLst>
              <a:ext uri="{FF2B5EF4-FFF2-40B4-BE49-F238E27FC236}">
                <a16:creationId xmlns:a16="http://schemas.microsoft.com/office/drawing/2014/main" id="{6EFC2462-1A97-0142-4EDF-08F538EC8C6D}"/>
              </a:ext>
            </a:extLst>
          </p:cNvPr>
          <p:cNvPicPr>
            <a:picLocks noChangeAspect="1"/>
          </p:cNvPicPr>
          <p:nvPr/>
        </p:nvPicPr>
        <p:blipFill>
          <a:blip r:embed="rId4"/>
          <a:stretch>
            <a:fillRect/>
          </a:stretch>
        </p:blipFill>
        <p:spPr>
          <a:xfrm>
            <a:off x="1299448" y="3883313"/>
            <a:ext cx="3017520" cy="857693"/>
          </a:xfrm>
          <a:prstGeom prst="rect">
            <a:avLst/>
          </a:prstGeom>
        </p:spPr>
      </p:pic>
      <p:pic>
        <p:nvPicPr>
          <p:cNvPr id="620" name="Picture 619">
            <a:extLst>
              <a:ext uri="{FF2B5EF4-FFF2-40B4-BE49-F238E27FC236}">
                <a16:creationId xmlns:a16="http://schemas.microsoft.com/office/drawing/2014/main" id="{5E99DFE5-9B49-A780-AE14-F580F329ACBE}"/>
              </a:ext>
            </a:extLst>
          </p:cNvPr>
          <p:cNvPicPr>
            <a:picLocks noChangeAspect="1"/>
          </p:cNvPicPr>
          <p:nvPr/>
        </p:nvPicPr>
        <p:blipFill>
          <a:blip r:embed="rId5"/>
          <a:stretch>
            <a:fillRect/>
          </a:stretch>
        </p:blipFill>
        <p:spPr>
          <a:xfrm>
            <a:off x="9135302" y="1596229"/>
            <a:ext cx="3017520" cy="875550"/>
          </a:xfrm>
          <a:prstGeom prst="rect">
            <a:avLst/>
          </a:prstGeom>
        </p:spPr>
      </p:pic>
      <p:pic>
        <p:nvPicPr>
          <p:cNvPr id="662" name="Picture 661">
            <a:extLst>
              <a:ext uri="{FF2B5EF4-FFF2-40B4-BE49-F238E27FC236}">
                <a16:creationId xmlns:a16="http://schemas.microsoft.com/office/drawing/2014/main" id="{3BF36B58-B92F-4985-998F-9B3F57199CD0}"/>
              </a:ext>
            </a:extLst>
          </p:cNvPr>
          <p:cNvPicPr>
            <a:picLocks noChangeAspect="1"/>
          </p:cNvPicPr>
          <p:nvPr/>
        </p:nvPicPr>
        <p:blipFill>
          <a:blip r:embed="rId6"/>
          <a:stretch>
            <a:fillRect/>
          </a:stretch>
        </p:blipFill>
        <p:spPr>
          <a:xfrm>
            <a:off x="9333495" y="3278886"/>
            <a:ext cx="3017520" cy="875550"/>
          </a:xfrm>
          <a:prstGeom prst="rect">
            <a:avLst/>
          </a:prstGeom>
        </p:spPr>
      </p:pic>
      <p:pic>
        <p:nvPicPr>
          <p:cNvPr id="706" name="Picture 705">
            <a:extLst>
              <a:ext uri="{FF2B5EF4-FFF2-40B4-BE49-F238E27FC236}">
                <a16:creationId xmlns:a16="http://schemas.microsoft.com/office/drawing/2014/main" id="{0C7A32FB-6E70-EC98-E8C3-6B317CC49B0A}"/>
              </a:ext>
            </a:extLst>
          </p:cNvPr>
          <p:cNvPicPr>
            <a:picLocks noChangeAspect="1"/>
          </p:cNvPicPr>
          <p:nvPr/>
        </p:nvPicPr>
        <p:blipFill>
          <a:blip r:embed="rId7"/>
          <a:stretch>
            <a:fillRect/>
          </a:stretch>
        </p:blipFill>
        <p:spPr>
          <a:xfrm>
            <a:off x="554147" y="5185095"/>
            <a:ext cx="3017520" cy="875550"/>
          </a:xfrm>
          <a:prstGeom prst="rect">
            <a:avLst/>
          </a:prstGeom>
        </p:spPr>
      </p:pic>
      <p:grpSp>
        <p:nvGrpSpPr>
          <p:cNvPr id="79" name="Group 78">
            <a:extLst>
              <a:ext uri="{FF2B5EF4-FFF2-40B4-BE49-F238E27FC236}">
                <a16:creationId xmlns:a16="http://schemas.microsoft.com/office/drawing/2014/main" id="{93274795-0F22-4D20-0065-30D8936091DA}"/>
              </a:ext>
            </a:extLst>
          </p:cNvPr>
          <p:cNvGrpSpPr>
            <a:grpSpLocks noChangeAspect="1"/>
          </p:cNvGrpSpPr>
          <p:nvPr/>
        </p:nvGrpSpPr>
        <p:grpSpPr>
          <a:xfrm>
            <a:off x="6646001" y="5528264"/>
            <a:ext cx="733472" cy="916639"/>
            <a:chOff x="1471613" y="2614612"/>
            <a:chExt cx="1291875" cy="1614488"/>
          </a:xfrm>
        </p:grpSpPr>
        <p:sp>
          <p:nvSpPr>
            <p:cNvPr id="80" name="Rectangle 79">
              <a:extLst>
                <a:ext uri="{FF2B5EF4-FFF2-40B4-BE49-F238E27FC236}">
                  <a16:creationId xmlns:a16="http://schemas.microsoft.com/office/drawing/2014/main" id="{E2452D73-E8AB-985D-752C-0C6C0C4010C6}"/>
                </a:ext>
              </a:extLst>
            </p:cNvPr>
            <p:cNvSpPr/>
            <p:nvPr/>
          </p:nvSpPr>
          <p:spPr>
            <a:xfrm>
              <a:off x="2123407" y="2614612"/>
              <a:ext cx="640081" cy="1614486"/>
            </a:xfrm>
            <a:prstGeom prst="rect">
              <a:avLst/>
            </a:prstGeom>
            <a:solidFill>
              <a:schemeClr val="tx2">
                <a:lumMod val="75000"/>
                <a:lumOff val="2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81" name="Rectangle 80">
              <a:extLst>
                <a:ext uri="{FF2B5EF4-FFF2-40B4-BE49-F238E27FC236}">
                  <a16:creationId xmlns:a16="http://schemas.microsoft.com/office/drawing/2014/main" id="{DF9FF276-2A8A-B7C6-BBCF-F9C47DB2466A}"/>
                </a:ext>
              </a:extLst>
            </p:cNvPr>
            <p:cNvSpPr/>
            <p:nvPr/>
          </p:nvSpPr>
          <p:spPr>
            <a:xfrm>
              <a:off x="1471613" y="2614613"/>
              <a:ext cx="1280160" cy="1614487"/>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1"/>
                  </a:solidFill>
                  <a:latin typeface="18 VAG Rounded Light   02390" pitchFamily="2" charset="0"/>
                  <a:cs typeface="Courier New" panose="02070309020205020404" pitchFamily="49" charset="0"/>
                </a:rPr>
                <a:t>IMEM</a:t>
              </a:r>
            </a:p>
          </p:txBody>
        </p:sp>
      </p:grpSp>
      <p:grpSp>
        <p:nvGrpSpPr>
          <p:cNvPr id="82" name="Group 81">
            <a:extLst>
              <a:ext uri="{FF2B5EF4-FFF2-40B4-BE49-F238E27FC236}">
                <a16:creationId xmlns:a16="http://schemas.microsoft.com/office/drawing/2014/main" id="{EDFCC69F-8835-55B6-C706-51664F5E540C}"/>
              </a:ext>
            </a:extLst>
          </p:cNvPr>
          <p:cNvGrpSpPr>
            <a:grpSpLocks noChangeAspect="1"/>
          </p:cNvGrpSpPr>
          <p:nvPr/>
        </p:nvGrpSpPr>
        <p:grpSpPr>
          <a:xfrm>
            <a:off x="7694654" y="5528264"/>
            <a:ext cx="730822" cy="918910"/>
            <a:chOff x="4057450" y="2621755"/>
            <a:chExt cx="1287206" cy="1618488"/>
          </a:xfrm>
        </p:grpSpPr>
        <p:sp>
          <p:nvSpPr>
            <p:cNvPr id="83" name="Rectangle 82">
              <a:extLst>
                <a:ext uri="{FF2B5EF4-FFF2-40B4-BE49-F238E27FC236}">
                  <a16:creationId xmlns:a16="http://schemas.microsoft.com/office/drawing/2014/main" id="{1E874924-5439-3283-0346-23FAB5BB3087}"/>
                </a:ext>
              </a:extLst>
            </p:cNvPr>
            <p:cNvSpPr/>
            <p:nvPr/>
          </p:nvSpPr>
          <p:spPr>
            <a:xfrm>
              <a:off x="4704576" y="2621756"/>
              <a:ext cx="640080" cy="1614487"/>
            </a:xfrm>
            <a:prstGeom prst="rect">
              <a:avLst/>
            </a:prstGeom>
            <a:solidFill>
              <a:schemeClr val="tx2">
                <a:lumMod val="75000"/>
                <a:lumOff val="2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84" name="Rectangle 83">
              <a:extLst>
                <a:ext uri="{FF2B5EF4-FFF2-40B4-BE49-F238E27FC236}">
                  <a16:creationId xmlns:a16="http://schemas.microsoft.com/office/drawing/2014/main" id="{BB655E71-BDF5-B972-B2AD-487A95587CDB}"/>
                </a:ext>
              </a:extLst>
            </p:cNvPr>
            <p:cNvSpPr/>
            <p:nvPr/>
          </p:nvSpPr>
          <p:spPr>
            <a:xfrm>
              <a:off x="4057450" y="2621755"/>
              <a:ext cx="1280160" cy="161848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1"/>
                  </a:solidFill>
                  <a:latin typeface="18 VAG Rounded Light   02390" pitchFamily="2" charset="0"/>
                  <a:cs typeface="Courier New" panose="02070309020205020404" pitchFamily="49" charset="0"/>
                </a:rPr>
                <a:t>Reg</a:t>
              </a:r>
            </a:p>
          </p:txBody>
        </p:sp>
      </p:grpSp>
      <p:grpSp>
        <p:nvGrpSpPr>
          <p:cNvPr id="85" name="Group 84">
            <a:extLst>
              <a:ext uri="{FF2B5EF4-FFF2-40B4-BE49-F238E27FC236}">
                <a16:creationId xmlns:a16="http://schemas.microsoft.com/office/drawing/2014/main" id="{A61C7A16-6651-2C16-6162-4217AA03EE36}"/>
              </a:ext>
            </a:extLst>
          </p:cNvPr>
          <p:cNvGrpSpPr>
            <a:grpSpLocks noChangeAspect="1"/>
          </p:cNvGrpSpPr>
          <p:nvPr/>
        </p:nvGrpSpPr>
        <p:grpSpPr>
          <a:xfrm>
            <a:off x="10797004" y="5512650"/>
            <a:ext cx="726821" cy="928687"/>
            <a:chOff x="10444356" y="2614613"/>
            <a:chExt cx="1280160" cy="1635709"/>
          </a:xfrm>
        </p:grpSpPr>
        <p:sp>
          <p:nvSpPr>
            <p:cNvPr id="86" name="Rectangle 85">
              <a:extLst>
                <a:ext uri="{FF2B5EF4-FFF2-40B4-BE49-F238E27FC236}">
                  <a16:creationId xmlns:a16="http://schemas.microsoft.com/office/drawing/2014/main" id="{672D39B8-16F3-D67B-0B32-561BD3A39972}"/>
                </a:ext>
              </a:extLst>
            </p:cNvPr>
            <p:cNvSpPr/>
            <p:nvPr/>
          </p:nvSpPr>
          <p:spPr>
            <a:xfrm>
              <a:off x="10444356" y="2635835"/>
              <a:ext cx="640080" cy="1614487"/>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87" name="Rectangle 86">
              <a:extLst>
                <a:ext uri="{FF2B5EF4-FFF2-40B4-BE49-F238E27FC236}">
                  <a16:creationId xmlns:a16="http://schemas.microsoft.com/office/drawing/2014/main" id="{FBCE9E06-6050-2716-1311-BB81791A124C}"/>
                </a:ext>
              </a:extLst>
            </p:cNvPr>
            <p:cNvSpPr/>
            <p:nvPr/>
          </p:nvSpPr>
          <p:spPr>
            <a:xfrm>
              <a:off x="10444356" y="2614613"/>
              <a:ext cx="1280160" cy="1614487"/>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a:solidFill>
                    <a:schemeClr val="bg1"/>
                  </a:solidFill>
                  <a:latin typeface="18 VAG Rounded Light   02390" pitchFamily="2" charset="0"/>
                  <a:cs typeface="Courier New" panose="02070309020205020404" pitchFamily="49" charset="0"/>
                </a:rPr>
                <a:t>Reg</a:t>
              </a:r>
            </a:p>
          </p:txBody>
        </p:sp>
      </p:grpSp>
      <p:grpSp>
        <p:nvGrpSpPr>
          <p:cNvPr id="88" name="Group 87">
            <a:extLst>
              <a:ext uri="{FF2B5EF4-FFF2-40B4-BE49-F238E27FC236}">
                <a16:creationId xmlns:a16="http://schemas.microsoft.com/office/drawing/2014/main" id="{B927CB6D-5685-966B-11EB-8706B6E16CF1}"/>
              </a:ext>
            </a:extLst>
          </p:cNvPr>
          <p:cNvGrpSpPr/>
          <p:nvPr/>
        </p:nvGrpSpPr>
        <p:grpSpPr>
          <a:xfrm>
            <a:off x="8854961" y="5509432"/>
            <a:ext cx="527709" cy="973523"/>
            <a:chOff x="5487884" y="2129817"/>
            <a:chExt cx="527709" cy="973523"/>
          </a:xfrm>
        </p:grpSpPr>
        <p:sp>
          <p:nvSpPr>
            <p:cNvPr id="89" name="Freeform 88">
              <a:extLst>
                <a:ext uri="{FF2B5EF4-FFF2-40B4-BE49-F238E27FC236}">
                  <a16:creationId xmlns:a16="http://schemas.microsoft.com/office/drawing/2014/main" id="{36709920-AEA4-5A37-359E-77C06E150F9E}"/>
                </a:ext>
              </a:extLst>
            </p:cNvPr>
            <p:cNvSpPr>
              <a:spLocks noChangeAspect="1"/>
            </p:cNvSpPr>
            <p:nvPr/>
          </p:nvSpPr>
          <p:spPr>
            <a:xfrm>
              <a:off x="5522295" y="2129817"/>
              <a:ext cx="444988" cy="973523"/>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solidFill>
              <a:schemeClr val="tx2">
                <a:lumMod val="75000"/>
                <a:lumOff val="25000"/>
              </a:schemeClr>
            </a:solid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spcBef>
                  <a:spcPts val="600"/>
                </a:spcBef>
                <a:spcAft>
                  <a:spcPts val="600"/>
                </a:spcAft>
              </a:pPr>
              <a:endParaRPr lang="en-US" sz="1200" dirty="0">
                <a:solidFill>
                  <a:schemeClr val="bg1"/>
                </a:solidFill>
                <a:latin typeface="18 VAG Rounded Light   02390" pitchFamily="2" charset="0"/>
                <a:cs typeface="Courier New" panose="02070309020205020404" pitchFamily="49" charset="0"/>
              </a:endParaRPr>
            </a:p>
          </p:txBody>
        </p:sp>
        <p:sp>
          <p:nvSpPr>
            <p:cNvPr id="90" name="TextBox 89">
              <a:extLst>
                <a:ext uri="{FF2B5EF4-FFF2-40B4-BE49-F238E27FC236}">
                  <a16:creationId xmlns:a16="http://schemas.microsoft.com/office/drawing/2014/main" id="{C090513D-99D1-98CA-6104-3C8544006372}"/>
                </a:ext>
              </a:extLst>
            </p:cNvPr>
            <p:cNvSpPr txBox="1"/>
            <p:nvPr/>
          </p:nvSpPr>
          <p:spPr>
            <a:xfrm>
              <a:off x="5487884" y="2291084"/>
              <a:ext cx="527709" cy="338554"/>
            </a:xfrm>
            <a:prstGeom prst="rect">
              <a:avLst/>
            </a:prstGeom>
            <a:noFill/>
          </p:spPr>
          <p:txBody>
            <a:bodyPr wrap="none" rtlCol="0">
              <a:spAutoFit/>
            </a:bodyPr>
            <a:lstStyle/>
            <a:p>
              <a:pPr algn="l"/>
              <a:r>
                <a:rPr lang="en-US" sz="1600" dirty="0">
                  <a:solidFill>
                    <a:schemeClr val="bg1"/>
                  </a:solidFill>
                  <a:latin typeface="18 VAG Rounded Light   02390" pitchFamily="2" charset="0"/>
                </a:rPr>
                <a:t>ALU</a:t>
              </a:r>
            </a:p>
          </p:txBody>
        </p:sp>
      </p:grpSp>
      <p:cxnSp>
        <p:nvCxnSpPr>
          <p:cNvPr id="91" name="Elbow Connector 90">
            <a:extLst>
              <a:ext uri="{FF2B5EF4-FFF2-40B4-BE49-F238E27FC236}">
                <a16:creationId xmlns:a16="http://schemas.microsoft.com/office/drawing/2014/main" id="{2BD074C7-3404-D34C-A0DA-7A00AD4F7894}"/>
              </a:ext>
            </a:extLst>
          </p:cNvPr>
          <p:cNvCxnSpPr>
            <a:cxnSpLocks/>
            <a:stCxn id="116" idx="0"/>
            <a:endCxn id="117" idx="1"/>
          </p:cNvCxnSpPr>
          <p:nvPr/>
        </p:nvCxnSpPr>
        <p:spPr>
          <a:xfrm rot="5400000" flipH="1" flipV="1">
            <a:off x="7503157" y="5800910"/>
            <a:ext cx="299641" cy="93917"/>
          </a:xfrm>
          <a:prstGeom prst="bentConnector2">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51690B5-59D0-C828-A1A2-A0FFFB39C663}"/>
              </a:ext>
            </a:extLst>
          </p:cNvPr>
          <p:cNvCxnSpPr>
            <a:cxnSpLocks/>
          </p:cNvCxnSpPr>
          <p:nvPr/>
        </p:nvCxnSpPr>
        <p:spPr>
          <a:xfrm>
            <a:off x="8428191" y="6261768"/>
            <a:ext cx="118872"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5CABB76-5D6D-C3E3-A442-9A67884D39F4}"/>
              </a:ext>
            </a:extLst>
          </p:cNvPr>
          <p:cNvSpPr txBox="1"/>
          <p:nvPr/>
        </p:nvSpPr>
        <p:spPr>
          <a:xfrm>
            <a:off x="6766516" y="5171435"/>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IF</a:t>
            </a:r>
          </a:p>
        </p:txBody>
      </p:sp>
      <p:sp>
        <p:nvSpPr>
          <p:cNvPr id="94" name="TextBox 93">
            <a:extLst>
              <a:ext uri="{FF2B5EF4-FFF2-40B4-BE49-F238E27FC236}">
                <a16:creationId xmlns:a16="http://schemas.microsoft.com/office/drawing/2014/main" id="{B6D6DA5E-40B9-B68F-C770-3204106BE4A3}"/>
              </a:ext>
            </a:extLst>
          </p:cNvPr>
          <p:cNvSpPr txBox="1"/>
          <p:nvPr/>
        </p:nvSpPr>
        <p:spPr>
          <a:xfrm>
            <a:off x="7803435" y="5171435"/>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ID</a:t>
            </a:r>
          </a:p>
        </p:txBody>
      </p:sp>
      <p:sp>
        <p:nvSpPr>
          <p:cNvPr id="95" name="TextBox 94">
            <a:extLst>
              <a:ext uri="{FF2B5EF4-FFF2-40B4-BE49-F238E27FC236}">
                <a16:creationId xmlns:a16="http://schemas.microsoft.com/office/drawing/2014/main" id="{78EA5A1B-7458-54D5-DC8E-2989A62D0BB4}"/>
              </a:ext>
            </a:extLst>
          </p:cNvPr>
          <p:cNvSpPr txBox="1"/>
          <p:nvPr/>
        </p:nvSpPr>
        <p:spPr>
          <a:xfrm>
            <a:off x="8840354" y="5171435"/>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EX</a:t>
            </a:r>
          </a:p>
        </p:txBody>
      </p:sp>
      <p:sp>
        <p:nvSpPr>
          <p:cNvPr id="96" name="TextBox 95">
            <a:extLst>
              <a:ext uri="{FF2B5EF4-FFF2-40B4-BE49-F238E27FC236}">
                <a16:creationId xmlns:a16="http://schemas.microsoft.com/office/drawing/2014/main" id="{51ABAB64-47CC-B1EC-BCAC-A4ED16059AF7}"/>
              </a:ext>
            </a:extLst>
          </p:cNvPr>
          <p:cNvSpPr txBox="1"/>
          <p:nvPr/>
        </p:nvSpPr>
        <p:spPr>
          <a:xfrm>
            <a:off x="9800329" y="5171435"/>
            <a:ext cx="646331"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MEM</a:t>
            </a:r>
          </a:p>
        </p:txBody>
      </p:sp>
      <p:sp>
        <p:nvSpPr>
          <p:cNvPr id="97" name="TextBox 96">
            <a:extLst>
              <a:ext uri="{FF2B5EF4-FFF2-40B4-BE49-F238E27FC236}">
                <a16:creationId xmlns:a16="http://schemas.microsoft.com/office/drawing/2014/main" id="{23DBDABE-2B31-F221-8733-54EC594E6327}"/>
              </a:ext>
            </a:extLst>
          </p:cNvPr>
          <p:cNvSpPr txBox="1"/>
          <p:nvPr/>
        </p:nvSpPr>
        <p:spPr>
          <a:xfrm>
            <a:off x="10914193" y="5171435"/>
            <a:ext cx="492443"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WB</a:t>
            </a:r>
          </a:p>
        </p:txBody>
      </p:sp>
      <p:cxnSp>
        <p:nvCxnSpPr>
          <p:cNvPr id="98" name="Straight Arrow Connector 97">
            <a:extLst>
              <a:ext uri="{FF2B5EF4-FFF2-40B4-BE49-F238E27FC236}">
                <a16:creationId xmlns:a16="http://schemas.microsoft.com/office/drawing/2014/main" id="{7930D5D6-D5D6-3B2A-BADD-0B594EE512CF}"/>
              </a:ext>
            </a:extLst>
          </p:cNvPr>
          <p:cNvCxnSpPr>
            <a:cxnSpLocks/>
          </p:cNvCxnSpPr>
          <p:nvPr/>
        </p:nvCxnSpPr>
        <p:spPr>
          <a:xfrm>
            <a:off x="8428191" y="5728234"/>
            <a:ext cx="118872"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132A57A-0568-5F63-95F3-C8A1B44B5CCF}"/>
              </a:ext>
            </a:extLst>
          </p:cNvPr>
          <p:cNvCxnSpPr>
            <a:cxnSpLocks/>
          </p:cNvCxnSpPr>
          <p:nvPr/>
        </p:nvCxnSpPr>
        <p:spPr>
          <a:xfrm>
            <a:off x="9331420" y="5983867"/>
            <a:ext cx="265176"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2CCB0B00-3657-1649-C5C1-6FD94E937C3C}"/>
              </a:ext>
            </a:extLst>
          </p:cNvPr>
          <p:cNvCxnSpPr>
            <a:cxnSpLocks/>
            <a:stCxn id="101" idx="2"/>
          </p:cNvCxnSpPr>
          <p:nvPr/>
        </p:nvCxnSpPr>
        <p:spPr>
          <a:xfrm rot="16200000" flipH="1">
            <a:off x="9841684" y="5845306"/>
            <a:ext cx="557784" cy="841248"/>
          </a:xfrm>
          <a:prstGeom prst="bentConnector2">
            <a:avLst/>
          </a:prstGeom>
          <a:ln w="19050">
            <a:solidFill>
              <a:schemeClr val="bg1"/>
            </a:solidFill>
            <a:tailEnd type="none" w="lg"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7C1394AC-C9DF-BCA5-0A8E-7CCDCAD7DBB4}"/>
              </a:ext>
            </a:extLst>
          </p:cNvPr>
          <p:cNvSpPr/>
          <p:nvPr/>
        </p:nvSpPr>
        <p:spPr>
          <a:xfrm>
            <a:off x="9571296" y="5670699"/>
            <a:ext cx="257311" cy="314303"/>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102" name="Rectangle 101">
            <a:extLst>
              <a:ext uri="{FF2B5EF4-FFF2-40B4-BE49-F238E27FC236}">
                <a16:creationId xmlns:a16="http://schemas.microsoft.com/office/drawing/2014/main" id="{802700B1-D973-282D-55DC-75D56F1890D9}"/>
              </a:ext>
            </a:extLst>
          </p:cNvPr>
          <p:cNvSpPr/>
          <p:nvPr/>
        </p:nvSpPr>
        <p:spPr>
          <a:xfrm>
            <a:off x="10623851" y="6062998"/>
            <a:ext cx="257311" cy="314303"/>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grpSp>
        <p:nvGrpSpPr>
          <p:cNvPr id="105" name="Group 104">
            <a:extLst>
              <a:ext uri="{FF2B5EF4-FFF2-40B4-BE49-F238E27FC236}">
                <a16:creationId xmlns:a16="http://schemas.microsoft.com/office/drawing/2014/main" id="{74AEB4CA-E698-66F5-C462-7187EC1E87DD}"/>
              </a:ext>
            </a:extLst>
          </p:cNvPr>
          <p:cNvGrpSpPr/>
          <p:nvPr/>
        </p:nvGrpSpPr>
        <p:grpSpPr>
          <a:xfrm>
            <a:off x="9783579" y="5520200"/>
            <a:ext cx="733088" cy="929471"/>
            <a:chOff x="6492376" y="2121753"/>
            <a:chExt cx="733088" cy="929471"/>
          </a:xfrm>
        </p:grpSpPr>
        <p:sp>
          <p:nvSpPr>
            <p:cNvPr id="106" name="Rectangle 105">
              <a:extLst>
                <a:ext uri="{FF2B5EF4-FFF2-40B4-BE49-F238E27FC236}">
                  <a16:creationId xmlns:a16="http://schemas.microsoft.com/office/drawing/2014/main" id="{FFD0D1EE-73FA-9FA0-DD25-A29A672A97A3}"/>
                </a:ext>
              </a:extLst>
            </p:cNvPr>
            <p:cNvSpPr/>
            <p:nvPr/>
          </p:nvSpPr>
          <p:spPr>
            <a:xfrm>
              <a:off x="6868848" y="2134586"/>
              <a:ext cx="356616" cy="916638"/>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endParaRPr lang="en-US" sz="1600" dirty="0">
                <a:solidFill>
                  <a:schemeClr val="bg1"/>
                </a:solidFill>
                <a:latin typeface="18 VAG Rounded Light   02390" pitchFamily="2" charset="0"/>
                <a:cs typeface="Courier New" panose="02070309020205020404" pitchFamily="49" charset="0"/>
              </a:endParaRPr>
            </a:p>
          </p:txBody>
        </p:sp>
        <p:sp>
          <p:nvSpPr>
            <p:cNvPr id="107" name="Rectangle 106">
              <a:extLst>
                <a:ext uri="{FF2B5EF4-FFF2-40B4-BE49-F238E27FC236}">
                  <a16:creationId xmlns:a16="http://schemas.microsoft.com/office/drawing/2014/main" id="{B3BB8B28-8A5D-6DDA-E6DA-9B0880A76E30}"/>
                </a:ext>
              </a:extLst>
            </p:cNvPr>
            <p:cNvSpPr>
              <a:spLocks noChangeAspect="1"/>
            </p:cNvSpPr>
            <p:nvPr/>
          </p:nvSpPr>
          <p:spPr>
            <a:xfrm>
              <a:off x="6492376" y="2121753"/>
              <a:ext cx="726821" cy="91663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550" dirty="0">
                  <a:solidFill>
                    <a:schemeClr val="bg1"/>
                  </a:solidFill>
                  <a:latin typeface="18 VAG Rounded Light   02390" pitchFamily="2" charset="0"/>
                  <a:cs typeface="Courier New" panose="02070309020205020404" pitchFamily="49" charset="0"/>
                </a:rPr>
                <a:t>DMEM</a:t>
              </a:r>
            </a:p>
          </p:txBody>
        </p:sp>
      </p:grpSp>
      <p:sp>
        <p:nvSpPr>
          <p:cNvPr id="108" name="Rectangle 107">
            <a:extLst>
              <a:ext uri="{FF2B5EF4-FFF2-40B4-BE49-F238E27FC236}">
                <a16:creationId xmlns:a16="http://schemas.microsoft.com/office/drawing/2014/main" id="{02EC778E-79E0-C790-BBF3-7E071442A452}"/>
              </a:ext>
            </a:extLst>
          </p:cNvPr>
          <p:cNvSpPr/>
          <p:nvPr/>
        </p:nvSpPr>
        <p:spPr>
          <a:xfrm>
            <a:off x="7506468" y="5528264"/>
            <a:ext cx="61192" cy="91663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solidFill>
                <a:schemeClr val="bg1"/>
              </a:solidFill>
              <a:latin typeface="18 VAG Rounded Light   02390" pitchFamily="2" charset="0"/>
              <a:cs typeface="Courier New" panose="02070309020205020404" pitchFamily="49" charset="0"/>
            </a:endParaRPr>
          </a:p>
        </p:txBody>
      </p:sp>
      <p:sp>
        <p:nvSpPr>
          <p:cNvPr id="109" name="Rectangle 108">
            <a:extLst>
              <a:ext uri="{FF2B5EF4-FFF2-40B4-BE49-F238E27FC236}">
                <a16:creationId xmlns:a16="http://schemas.microsoft.com/office/drawing/2014/main" id="{9CB2FEF4-AC8D-6D47-8EEF-081E3B9FD31F}"/>
              </a:ext>
            </a:extLst>
          </p:cNvPr>
          <p:cNvSpPr/>
          <p:nvPr/>
        </p:nvSpPr>
        <p:spPr>
          <a:xfrm>
            <a:off x="8545347" y="5528264"/>
            <a:ext cx="61192" cy="91663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solidFill>
                <a:schemeClr val="bg1"/>
              </a:solidFill>
              <a:latin typeface="18 VAG Rounded Light   02390" pitchFamily="2" charset="0"/>
              <a:cs typeface="Courier New" panose="02070309020205020404" pitchFamily="49" charset="0"/>
            </a:endParaRPr>
          </a:p>
        </p:txBody>
      </p:sp>
      <p:sp>
        <p:nvSpPr>
          <p:cNvPr id="110" name="Rectangle 109">
            <a:extLst>
              <a:ext uri="{FF2B5EF4-FFF2-40B4-BE49-F238E27FC236}">
                <a16:creationId xmlns:a16="http://schemas.microsoft.com/office/drawing/2014/main" id="{1805C69D-D184-A990-EB71-9BFFDBA8249C}"/>
              </a:ext>
            </a:extLst>
          </p:cNvPr>
          <p:cNvSpPr/>
          <p:nvPr/>
        </p:nvSpPr>
        <p:spPr>
          <a:xfrm>
            <a:off x="9584226" y="5528264"/>
            <a:ext cx="61192" cy="91663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solidFill>
                <a:schemeClr val="bg1"/>
              </a:solidFill>
              <a:latin typeface="18 VAG Rounded Light   02390" pitchFamily="2" charset="0"/>
              <a:cs typeface="Courier New" panose="02070309020205020404" pitchFamily="49" charset="0"/>
            </a:endParaRPr>
          </a:p>
        </p:txBody>
      </p:sp>
      <p:sp>
        <p:nvSpPr>
          <p:cNvPr id="111" name="Rectangle 110">
            <a:extLst>
              <a:ext uri="{FF2B5EF4-FFF2-40B4-BE49-F238E27FC236}">
                <a16:creationId xmlns:a16="http://schemas.microsoft.com/office/drawing/2014/main" id="{A589E168-A7E6-AB55-B40E-C8AE90E2C4BF}"/>
              </a:ext>
            </a:extLst>
          </p:cNvPr>
          <p:cNvSpPr/>
          <p:nvPr/>
        </p:nvSpPr>
        <p:spPr>
          <a:xfrm>
            <a:off x="10623106" y="5528264"/>
            <a:ext cx="61192" cy="916638"/>
          </a:xfrm>
          <a:prstGeom prst="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solidFill>
                <a:schemeClr val="bg1"/>
              </a:solidFill>
              <a:latin typeface="18 VAG Rounded Light   02390" pitchFamily="2" charset="0"/>
              <a:cs typeface="Courier New" panose="02070309020205020404" pitchFamily="49" charset="0"/>
            </a:endParaRPr>
          </a:p>
        </p:txBody>
      </p:sp>
      <p:cxnSp>
        <p:nvCxnSpPr>
          <p:cNvPr id="112" name="Straight Arrow Connector 111">
            <a:extLst>
              <a:ext uri="{FF2B5EF4-FFF2-40B4-BE49-F238E27FC236}">
                <a16:creationId xmlns:a16="http://schemas.microsoft.com/office/drawing/2014/main" id="{37AC4E3C-D68B-4EF5-5B20-C76A9CFFA129}"/>
              </a:ext>
            </a:extLst>
          </p:cNvPr>
          <p:cNvCxnSpPr>
            <a:cxnSpLocks/>
          </p:cNvCxnSpPr>
          <p:nvPr/>
        </p:nvCxnSpPr>
        <p:spPr>
          <a:xfrm>
            <a:off x="9634652" y="5983867"/>
            <a:ext cx="164592"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DEEC900A-32C7-18BE-ED94-769D1B81AA6E}"/>
              </a:ext>
            </a:extLst>
          </p:cNvPr>
          <p:cNvCxnSpPr>
            <a:cxnSpLocks/>
          </p:cNvCxnSpPr>
          <p:nvPr/>
        </p:nvCxnSpPr>
        <p:spPr>
          <a:xfrm>
            <a:off x="10670240" y="5978519"/>
            <a:ext cx="137160"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5F47FEE2-A290-3669-6E58-0CC3DA9BAC2D}"/>
              </a:ext>
            </a:extLst>
          </p:cNvPr>
          <p:cNvCxnSpPr>
            <a:cxnSpLocks/>
          </p:cNvCxnSpPr>
          <p:nvPr/>
        </p:nvCxnSpPr>
        <p:spPr>
          <a:xfrm>
            <a:off x="10493869" y="5978519"/>
            <a:ext cx="137160"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BF05A065-0024-9717-0AE7-E5D8F7518869}"/>
              </a:ext>
            </a:extLst>
          </p:cNvPr>
          <p:cNvCxnSpPr>
            <a:cxnSpLocks/>
          </p:cNvCxnSpPr>
          <p:nvPr/>
        </p:nvCxnSpPr>
        <p:spPr>
          <a:xfrm rot="5400000" flipH="1" flipV="1">
            <a:off x="10422327" y="6336766"/>
            <a:ext cx="324671" cy="91440"/>
          </a:xfrm>
          <a:prstGeom prst="bentConnector2">
            <a:avLst/>
          </a:prstGeom>
          <a:ln w="19050">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885452DD-89F8-64F6-98AA-DEDA9B13B73E}"/>
              </a:ext>
            </a:extLst>
          </p:cNvPr>
          <p:cNvSpPr/>
          <p:nvPr/>
        </p:nvSpPr>
        <p:spPr>
          <a:xfrm>
            <a:off x="7477363" y="5997688"/>
            <a:ext cx="257311" cy="314303"/>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117" name="Rectangle 116">
            <a:extLst>
              <a:ext uri="{FF2B5EF4-FFF2-40B4-BE49-F238E27FC236}">
                <a16:creationId xmlns:a16="http://schemas.microsoft.com/office/drawing/2014/main" id="{AD0E4C07-E7F9-30BE-AD6F-D38A3D961C3B}"/>
              </a:ext>
            </a:extLst>
          </p:cNvPr>
          <p:cNvSpPr/>
          <p:nvPr/>
        </p:nvSpPr>
        <p:spPr>
          <a:xfrm>
            <a:off x="7699936" y="5540895"/>
            <a:ext cx="257311" cy="314303"/>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cxnSp>
        <p:nvCxnSpPr>
          <p:cNvPr id="118" name="Straight Arrow Connector 117">
            <a:extLst>
              <a:ext uri="{FF2B5EF4-FFF2-40B4-BE49-F238E27FC236}">
                <a16:creationId xmlns:a16="http://schemas.microsoft.com/office/drawing/2014/main" id="{DAA7EEE1-B52B-4736-BBB5-DFF20ED921E8}"/>
              </a:ext>
            </a:extLst>
          </p:cNvPr>
          <p:cNvCxnSpPr/>
          <p:nvPr/>
        </p:nvCxnSpPr>
        <p:spPr>
          <a:xfrm>
            <a:off x="7376022" y="5983299"/>
            <a:ext cx="137160"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02F9D9E-B26C-673C-4C35-8C96714ABA58}"/>
              </a:ext>
            </a:extLst>
          </p:cNvPr>
          <p:cNvCxnSpPr>
            <a:cxnSpLocks/>
          </p:cNvCxnSpPr>
          <p:nvPr/>
        </p:nvCxnSpPr>
        <p:spPr>
          <a:xfrm>
            <a:off x="7568756" y="5986584"/>
            <a:ext cx="146304"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38A8018-0E15-638B-7183-772BA212E39D}"/>
              </a:ext>
            </a:extLst>
          </p:cNvPr>
          <p:cNvCxnSpPr>
            <a:cxnSpLocks/>
          </p:cNvCxnSpPr>
          <p:nvPr/>
        </p:nvCxnSpPr>
        <p:spPr>
          <a:xfrm>
            <a:off x="8601261" y="6265211"/>
            <a:ext cx="292608"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F70A4F3C-DE6E-D86E-F2DE-68EBE25B263D}"/>
              </a:ext>
            </a:extLst>
          </p:cNvPr>
          <p:cNvCxnSpPr>
            <a:cxnSpLocks/>
          </p:cNvCxnSpPr>
          <p:nvPr/>
        </p:nvCxnSpPr>
        <p:spPr>
          <a:xfrm>
            <a:off x="8601261" y="5731677"/>
            <a:ext cx="292608" cy="1135"/>
          </a:xfrm>
          <a:prstGeom prst="straightConnector1">
            <a:avLst/>
          </a:prstGeom>
          <a:ln w="1905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59213F02-6116-3C5A-E79E-5326211D8F63}"/>
              </a:ext>
            </a:extLst>
          </p:cNvPr>
          <p:cNvSpPr txBox="1"/>
          <p:nvPr/>
        </p:nvSpPr>
        <p:spPr>
          <a:xfrm>
            <a:off x="11636531" y="5827850"/>
            <a:ext cx="688009" cy="461665"/>
          </a:xfrm>
          <a:prstGeom prst="rect">
            <a:avLst/>
          </a:prstGeom>
          <a:noFill/>
        </p:spPr>
        <p:txBody>
          <a:bodyPr wrap="none" rtlCol="0">
            <a:spAutoFit/>
          </a:bodyPr>
          <a:lstStyle/>
          <a:p>
            <a:pPr algn="l"/>
            <a:r>
              <a:rPr lang="en-US" sz="2400" dirty="0" err="1">
                <a:solidFill>
                  <a:schemeClr val="accent1"/>
                </a:solidFill>
                <a:latin typeface="18 VAG Rounded Light   02390" pitchFamily="2" charset="0"/>
              </a:rPr>
              <a:t>beq</a:t>
            </a:r>
            <a:endParaRPr lang="en-US" sz="2400" dirty="0">
              <a:solidFill>
                <a:schemeClr val="accent1"/>
              </a:solidFill>
              <a:latin typeface="18 VAG Rounded Light   02390" pitchFamily="2" charset="0"/>
            </a:endParaRPr>
          </a:p>
        </p:txBody>
      </p:sp>
    </p:spTree>
    <p:extLst>
      <p:ext uri="{BB962C8B-B14F-4D97-AF65-F5344CB8AC3E}">
        <p14:creationId xmlns:p14="http://schemas.microsoft.com/office/powerpoint/2010/main" val="168540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CA755B-93F3-A89D-2659-1A465250CBE5}"/>
              </a:ext>
            </a:extLst>
          </p:cNvPr>
          <p:cNvSpPr>
            <a:spLocks noGrp="1"/>
          </p:cNvSpPr>
          <p:nvPr>
            <p:ph type="body" idx="1"/>
          </p:nvPr>
        </p:nvSpPr>
        <p:spPr/>
        <p:txBody>
          <a:bodyPr/>
          <a:lstStyle/>
          <a:p>
            <a:r>
              <a:rPr lang="en-US" dirty="0"/>
              <a:t>Data Hazards II: Forwarding</a:t>
            </a:r>
          </a:p>
          <a:p>
            <a:r>
              <a:rPr lang="en-US" dirty="0">
                <a:solidFill>
                  <a:schemeClr val="tx1">
                    <a:lumMod val="50000"/>
                    <a:lumOff val="50000"/>
                  </a:schemeClr>
                </a:solidFill>
              </a:rPr>
              <a:t>Data Hazards III: Load</a:t>
            </a:r>
          </a:p>
          <a:p>
            <a:r>
              <a:rPr lang="en-US" dirty="0">
                <a:solidFill>
                  <a:schemeClr val="tx1">
                    <a:lumMod val="50000"/>
                    <a:lumOff val="50000"/>
                  </a:schemeClr>
                </a:solidFill>
              </a:rPr>
              <a:t>Control Hazards</a:t>
            </a:r>
          </a:p>
          <a:p>
            <a:r>
              <a:rPr lang="en-US" dirty="0">
                <a:solidFill>
                  <a:schemeClr val="tx1">
                    <a:lumMod val="50000"/>
                    <a:lumOff val="50000"/>
                  </a:schemeClr>
                </a:solidFill>
              </a:rPr>
              <a:t>Superscalar Processors and Measuring CPI</a:t>
            </a:r>
          </a:p>
        </p:txBody>
      </p:sp>
      <p:sp>
        <p:nvSpPr>
          <p:cNvPr id="3" name="Title 2">
            <a:extLst>
              <a:ext uri="{FF2B5EF4-FFF2-40B4-BE49-F238E27FC236}">
                <a16:creationId xmlns:a16="http://schemas.microsoft.com/office/drawing/2014/main" id="{BFF41A20-6AE6-AC58-1381-F24F46BC286C}"/>
              </a:ext>
            </a:extLst>
          </p:cNvPr>
          <p:cNvSpPr>
            <a:spLocks noGrp="1"/>
          </p:cNvSpPr>
          <p:nvPr>
            <p:ph type="title"/>
          </p:nvPr>
        </p:nvSpPr>
        <p:spPr/>
        <p:txBody>
          <a:bodyPr/>
          <a:lstStyle/>
          <a:p>
            <a:r>
              <a:rPr lang="en-US" dirty="0"/>
              <a:t>Data Hazards II: Forwarding</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4515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83124FF7-20B2-60DE-D5CB-1A7424EF0996}"/>
              </a:ext>
            </a:extLst>
          </p:cNvPr>
          <p:cNvSpPr/>
          <p:nvPr/>
        </p:nvSpPr>
        <p:spPr>
          <a:xfrm>
            <a:off x="0" y="6061799"/>
            <a:ext cx="1934869" cy="775266"/>
          </a:xfrm>
          <a:prstGeom prst="rect">
            <a:avLst/>
          </a:prstGeom>
          <a:solidFill>
            <a:srgbClr val="00264E">
              <a:alpha val="73756"/>
            </a:srgb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cxnSp>
        <p:nvCxnSpPr>
          <p:cNvPr id="627" name="Elbow Connector 626">
            <a:extLst>
              <a:ext uri="{FF2B5EF4-FFF2-40B4-BE49-F238E27FC236}">
                <a16:creationId xmlns:a16="http://schemas.microsoft.com/office/drawing/2014/main" id="{D9195B7E-5173-52F3-7654-5192897A30B9}"/>
              </a:ext>
            </a:extLst>
          </p:cNvPr>
          <p:cNvCxnSpPr>
            <a:cxnSpLocks/>
          </p:cNvCxnSpPr>
          <p:nvPr/>
        </p:nvCxnSpPr>
        <p:spPr>
          <a:xfrm rot="16200000" flipH="1">
            <a:off x="6375099" y="1260006"/>
            <a:ext cx="692014" cy="7082166"/>
          </a:xfrm>
          <a:prstGeom prst="bentConnector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7" name="Elbow Connector 566">
            <a:extLst>
              <a:ext uri="{FF2B5EF4-FFF2-40B4-BE49-F238E27FC236}">
                <a16:creationId xmlns:a16="http://schemas.microsoft.com/office/drawing/2014/main" id="{CED4D9D8-8747-9C01-4012-14923A556DF4}"/>
              </a:ext>
            </a:extLst>
          </p:cNvPr>
          <p:cNvCxnSpPr>
            <a:cxnSpLocks/>
          </p:cNvCxnSpPr>
          <p:nvPr/>
        </p:nvCxnSpPr>
        <p:spPr>
          <a:xfrm>
            <a:off x="9962183" y="2270172"/>
            <a:ext cx="856463" cy="305622"/>
          </a:xfrm>
          <a:prstGeom prst="bentConnector3">
            <a:avLst>
              <a:gd name="adj1" fmla="val 68150"/>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63182A8-AAC2-5CFD-2ED1-D6AE1F385463}"/>
              </a:ext>
            </a:extLst>
          </p:cNvPr>
          <p:cNvSpPr>
            <a:spLocks noGrp="1"/>
          </p:cNvSpPr>
          <p:nvPr>
            <p:ph type="title"/>
          </p:nvPr>
        </p:nvSpPr>
        <p:spPr/>
        <p:txBody>
          <a:bodyPr/>
          <a:lstStyle/>
          <a:p>
            <a:pPr>
              <a:tabLst>
                <a:tab pos="10280650" algn="r"/>
              </a:tabLst>
            </a:pPr>
            <a:r>
              <a:rPr lang="en-US" dirty="0">
                <a:solidFill>
                  <a:schemeClr val="bg2"/>
                </a:solidFill>
                <a:latin typeface="Courier New" panose="02070309020205020404" pitchFamily="49" charset="0"/>
                <a:cs typeface="Courier New" panose="02070309020205020404" pitchFamily="49" charset="0"/>
              </a:rPr>
              <a:t>MEM</a:t>
            </a:r>
            <a:r>
              <a:rPr lang="en-US" dirty="0"/>
              <a:t>/</a:t>
            </a:r>
            <a:r>
              <a:rPr lang="en-US" dirty="0">
                <a:solidFill>
                  <a:schemeClr val="bg2"/>
                </a:solidFill>
                <a:latin typeface="Courier New" panose="02070309020205020404" pitchFamily="49" charset="0"/>
                <a:cs typeface="Courier New" panose="02070309020205020404" pitchFamily="49" charset="0"/>
              </a:rPr>
              <a:t>WB</a:t>
            </a:r>
            <a:r>
              <a:rPr lang="en-US" dirty="0"/>
              <a:t> Pipeline Registers</a:t>
            </a:r>
          </a:p>
        </p:txBody>
      </p:sp>
      <p:cxnSp>
        <p:nvCxnSpPr>
          <p:cNvPr id="58" name="Elbow Connector 57">
            <a:extLst>
              <a:ext uri="{FF2B5EF4-FFF2-40B4-BE49-F238E27FC236}">
                <a16:creationId xmlns:a16="http://schemas.microsoft.com/office/drawing/2014/main" id="{BE7C70A5-6454-DE33-D982-4CC49B29DD74}"/>
              </a:ext>
            </a:extLst>
          </p:cNvPr>
          <p:cNvCxnSpPr>
            <a:cxnSpLocks/>
          </p:cNvCxnSpPr>
          <p:nvPr/>
        </p:nvCxnSpPr>
        <p:spPr>
          <a:xfrm flipV="1">
            <a:off x="4812517" y="3982073"/>
            <a:ext cx="2683887" cy="572362"/>
          </a:xfrm>
          <a:prstGeom prst="bentConnector3">
            <a:avLst>
              <a:gd name="adj1" fmla="val 90884"/>
            </a:avLst>
          </a:prstGeom>
          <a:ln w="28575">
            <a:solidFill>
              <a:schemeClr val="bg1"/>
            </a:solidFill>
            <a:tailEnd type="triangle" w="lg" len="lg"/>
          </a:ln>
          <a:effectLst>
            <a:glow rad="63500">
              <a:srgbClr val="00264A">
                <a:alpha val="92000"/>
              </a:srgbClr>
            </a:glow>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9443ACF-4E68-347C-93D1-8467487E4111}"/>
              </a:ext>
            </a:extLst>
          </p:cNvPr>
          <p:cNvCxnSpPr>
            <a:cxnSpLocks/>
          </p:cNvCxnSpPr>
          <p:nvPr/>
        </p:nvCxnSpPr>
        <p:spPr>
          <a:xfrm>
            <a:off x="7734505" y="3868242"/>
            <a:ext cx="301752" cy="149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4E41A5BC-6622-24A7-3C8F-F77F1D8C4B78}"/>
              </a:ext>
            </a:extLst>
          </p:cNvPr>
          <p:cNvSpPr/>
          <p:nvPr/>
        </p:nvSpPr>
        <p:spPr>
          <a:xfrm>
            <a:off x="1921794" y="2816424"/>
            <a:ext cx="934483" cy="1152150"/>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400" i="1" dirty="0" err="1">
                <a:solidFill>
                  <a:schemeClr val="bg1"/>
                </a:solidFill>
                <a:latin typeface="18 VAG Rounded Light   02390" pitchFamily="2" charset="0"/>
              </a:rPr>
              <a:t>addr</a:t>
            </a:r>
            <a:endParaRPr lang="en-US" sz="1400" i="1" dirty="0">
              <a:solidFill>
                <a:schemeClr val="bg1"/>
              </a:solidFill>
              <a:latin typeface="18 VAG Rounded Light   02390" pitchFamily="2" charset="0"/>
            </a:endParaRPr>
          </a:p>
          <a:p>
            <a:pPr algn="r"/>
            <a:r>
              <a:rPr lang="en-US" sz="1400" i="1" dirty="0" err="1">
                <a:solidFill>
                  <a:schemeClr val="bg1"/>
                </a:solidFill>
                <a:latin typeface="18 VAG Rounded Light   02390" pitchFamily="2" charset="0"/>
              </a:rPr>
              <a:t>inst</a:t>
            </a:r>
            <a:endParaRPr lang="en-US" sz="1400" i="1" dirty="0">
              <a:solidFill>
                <a:schemeClr val="bg1"/>
              </a:solidFill>
              <a:latin typeface="18 VAG Rounded Light   02390" pitchFamily="2" charset="0"/>
            </a:endParaRPr>
          </a:p>
          <a:p>
            <a:endParaRPr lang="en-US" sz="1600" dirty="0">
              <a:solidFill>
                <a:schemeClr val="bg1"/>
              </a:solidFill>
              <a:latin typeface="18 VAG Rounded Light   02390" pitchFamily="2" charset="0"/>
            </a:endParaRPr>
          </a:p>
          <a:p>
            <a:r>
              <a:rPr lang="en-US" sz="1600" b="1" dirty="0">
                <a:solidFill>
                  <a:schemeClr val="bg1"/>
                </a:solidFill>
                <a:latin typeface="Courier New" panose="02070309020205020404" pitchFamily="49" charset="0"/>
                <a:cs typeface="Courier New" panose="02070309020205020404" pitchFamily="49" charset="0"/>
              </a:rPr>
              <a:t>IMEM</a:t>
            </a:r>
          </a:p>
        </p:txBody>
      </p:sp>
      <p:sp>
        <p:nvSpPr>
          <p:cNvPr id="61" name="Freeform 60">
            <a:extLst>
              <a:ext uri="{FF2B5EF4-FFF2-40B4-BE49-F238E27FC236}">
                <a16:creationId xmlns:a16="http://schemas.microsoft.com/office/drawing/2014/main" id="{15ECD233-F15E-7B67-E1EC-44CF3DAC5874}"/>
              </a:ext>
            </a:extLst>
          </p:cNvPr>
          <p:cNvSpPr>
            <a:spLocks/>
          </p:cNvSpPr>
          <p:nvPr/>
        </p:nvSpPr>
        <p:spPr>
          <a:xfrm>
            <a:off x="8030846" y="2990744"/>
            <a:ext cx="581729" cy="1053232"/>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A</a:t>
            </a:r>
            <a:endParaRPr lang="en-US" sz="1600" dirty="0">
              <a:solidFill>
                <a:schemeClr val="bg1"/>
              </a:solidFill>
              <a:latin typeface="Courier New" panose="02070309020205020404" pitchFamily="49" charset="0"/>
              <a:cs typeface="Courier New" panose="02070309020205020404" pitchFamily="49" charset="0"/>
            </a:endParaRPr>
          </a:p>
          <a:p>
            <a:pPr algn="r">
              <a:spcBef>
                <a:spcPts val="600"/>
              </a:spcBef>
              <a:spcAft>
                <a:spcPts val="600"/>
              </a:spcAft>
            </a:pPr>
            <a:r>
              <a:rPr lang="en-US" sz="1600" dirty="0">
                <a:solidFill>
                  <a:schemeClr val="bg1"/>
                </a:solidFill>
                <a:latin typeface="18 VAG Rounded Light   02390" pitchFamily="2" charset="0"/>
              </a:rPr>
              <a:t>ALU</a:t>
            </a:r>
          </a:p>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B</a:t>
            </a:r>
          </a:p>
        </p:txBody>
      </p:sp>
      <p:sp>
        <p:nvSpPr>
          <p:cNvPr id="62" name="Rounded Rectangle 61">
            <a:extLst>
              <a:ext uri="{FF2B5EF4-FFF2-40B4-BE49-F238E27FC236}">
                <a16:creationId xmlns:a16="http://schemas.microsoft.com/office/drawing/2014/main" id="{A9FA61C4-CEAC-B7AC-9818-54C304612C08}"/>
              </a:ext>
            </a:extLst>
          </p:cNvPr>
          <p:cNvSpPr/>
          <p:nvPr/>
        </p:nvSpPr>
        <p:spPr>
          <a:xfrm>
            <a:off x="6374694" y="2919023"/>
            <a:ext cx="723547" cy="890604"/>
          </a:xfrm>
          <a:prstGeom prst="round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1200" dirty="0">
                <a:solidFill>
                  <a:schemeClr val="bg1"/>
                </a:solidFill>
                <a:latin typeface="18 VAG Rounded Light   02390" pitchFamily="2" charset="0"/>
              </a:rPr>
              <a:t>Branch Comp.</a:t>
            </a:r>
          </a:p>
        </p:txBody>
      </p:sp>
      <p:sp>
        <p:nvSpPr>
          <p:cNvPr id="63" name="Freeform 62">
            <a:extLst>
              <a:ext uri="{FF2B5EF4-FFF2-40B4-BE49-F238E27FC236}">
                <a16:creationId xmlns:a16="http://schemas.microsoft.com/office/drawing/2014/main" id="{7861E35C-2A83-3A2B-79FC-EA448C7CA87F}"/>
              </a:ext>
            </a:extLst>
          </p:cNvPr>
          <p:cNvSpPr>
            <a:spLocks/>
          </p:cNvSpPr>
          <p:nvPr/>
        </p:nvSpPr>
        <p:spPr>
          <a:xfrm>
            <a:off x="2017338" y="1827159"/>
            <a:ext cx="644039" cy="714015"/>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r>
              <a:rPr lang="en-US" sz="1600" dirty="0">
                <a:solidFill>
                  <a:schemeClr val="bg1"/>
                </a:solidFill>
                <a:latin typeface="18 VAG Rounded Light   02390" pitchFamily="2" charset="0"/>
              </a:rPr>
              <a:t>add</a:t>
            </a:r>
          </a:p>
        </p:txBody>
      </p:sp>
      <p:sp>
        <p:nvSpPr>
          <p:cNvPr id="448" name="Rounded Rectangle 447">
            <a:extLst>
              <a:ext uri="{FF2B5EF4-FFF2-40B4-BE49-F238E27FC236}">
                <a16:creationId xmlns:a16="http://schemas.microsoft.com/office/drawing/2014/main" id="{ACEE7E70-171D-CE35-5AC6-1D4EB1066B57}"/>
              </a:ext>
            </a:extLst>
          </p:cNvPr>
          <p:cNvSpPr/>
          <p:nvPr/>
        </p:nvSpPr>
        <p:spPr>
          <a:xfrm>
            <a:off x="4080128" y="4125266"/>
            <a:ext cx="734547" cy="615137"/>
          </a:xfrm>
          <a:prstGeom prst="round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1400" dirty="0" err="1">
                <a:solidFill>
                  <a:schemeClr val="bg1"/>
                </a:solidFill>
                <a:latin typeface="18 VAG Rounded Light   02390" pitchFamily="2" charset="0"/>
              </a:rPr>
              <a:t>Imm</a:t>
            </a:r>
            <a:r>
              <a:rPr lang="en-US" sz="1400" dirty="0">
                <a:solidFill>
                  <a:schemeClr val="bg1"/>
                </a:solidFill>
                <a:latin typeface="18 VAG Rounded Light   02390" pitchFamily="2" charset="0"/>
              </a:rPr>
              <a:t>. Gen</a:t>
            </a:r>
          </a:p>
        </p:txBody>
      </p:sp>
      <p:sp>
        <p:nvSpPr>
          <p:cNvPr id="449" name="Isosceles Triangle 59">
            <a:extLst>
              <a:ext uri="{FF2B5EF4-FFF2-40B4-BE49-F238E27FC236}">
                <a16:creationId xmlns:a16="http://schemas.microsoft.com/office/drawing/2014/main" id="{8475C2F8-3C56-E6D1-725B-D32164FB4203}"/>
              </a:ext>
            </a:extLst>
          </p:cNvPr>
          <p:cNvSpPr>
            <a:spLocks noChangeAspect="1"/>
          </p:cNvSpPr>
          <p:nvPr/>
        </p:nvSpPr>
        <p:spPr>
          <a:xfrm>
            <a:off x="5484592" y="3869732"/>
            <a:ext cx="182880" cy="142528"/>
          </a:xfrm>
          <a:prstGeom prst="triangle">
            <a:avLst/>
          </a:prstGeom>
          <a:noFill/>
          <a:ln w="28575" cap="flat" cmpd="sng" algn="ctr">
            <a:solidFill>
              <a:schemeClr val="bg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sp>
        <p:nvSpPr>
          <p:cNvPr id="450" name="Isosceles Triangle 59">
            <a:extLst>
              <a:ext uri="{FF2B5EF4-FFF2-40B4-BE49-F238E27FC236}">
                <a16:creationId xmlns:a16="http://schemas.microsoft.com/office/drawing/2014/main" id="{D6AD111D-ED96-E5CB-9C4B-DA766FF5EA10}"/>
              </a:ext>
            </a:extLst>
          </p:cNvPr>
          <p:cNvSpPr/>
          <p:nvPr/>
        </p:nvSpPr>
        <p:spPr>
          <a:xfrm>
            <a:off x="9871161" y="3981837"/>
            <a:ext cx="182880" cy="172777"/>
          </a:xfrm>
          <a:prstGeom prst="triangle">
            <a:avLst/>
          </a:prstGeom>
          <a:noFill/>
          <a:ln w="28575"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nvGrpSpPr>
          <p:cNvPr id="451" name="Group 450">
            <a:extLst>
              <a:ext uri="{FF2B5EF4-FFF2-40B4-BE49-F238E27FC236}">
                <a16:creationId xmlns:a16="http://schemas.microsoft.com/office/drawing/2014/main" id="{6C6A04DB-B599-4BDB-E3EE-B7B3FBFCEE02}"/>
              </a:ext>
            </a:extLst>
          </p:cNvPr>
          <p:cNvGrpSpPr/>
          <p:nvPr/>
        </p:nvGrpSpPr>
        <p:grpSpPr>
          <a:xfrm>
            <a:off x="1227564" y="2711486"/>
            <a:ext cx="349772" cy="747357"/>
            <a:chOff x="959047" y="3126189"/>
            <a:chExt cx="415675" cy="914792"/>
          </a:xfrm>
        </p:grpSpPr>
        <p:sp>
          <p:nvSpPr>
            <p:cNvPr id="452" name="Rectangle 451">
              <a:extLst>
                <a:ext uri="{FF2B5EF4-FFF2-40B4-BE49-F238E27FC236}">
                  <a16:creationId xmlns:a16="http://schemas.microsoft.com/office/drawing/2014/main" id="{69EFEDAA-8C01-B3AC-AED8-2DAC8D5BF01F}"/>
                </a:ext>
              </a:extLst>
            </p:cNvPr>
            <p:cNvSpPr>
              <a:spLocks noChangeArrowheads="1"/>
            </p:cNvSpPr>
            <p:nvPr/>
          </p:nvSpPr>
          <p:spPr bwMode="auto">
            <a:xfrm>
              <a:off x="959047" y="3126189"/>
              <a:ext cx="415675" cy="914792"/>
            </a:xfrm>
            <a:prstGeom prst="rect">
              <a:avLst/>
            </a:prstGeom>
            <a:noFill/>
            <a:ln w="28575">
              <a:solidFill>
                <a:schemeClr val="bg1"/>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rPr>
                <a:t>PC</a:t>
              </a:r>
            </a:p>
          </p:txBody>
        </p:sp>
        <p:sp>
          <p:nvSpPr>
            <p:cNvPr id="453" name="Isosceles Triangle 58">
              <a:extLst>
                <a:ext uri="{FF2B5EF4-FFF2-40B4-BE49-F238E27FC236}">
                  <a16:creationId xmlns:a16="http://schemas.microsoft.com/office/drawing/2014/main" id="{C183D8A5-C645-2E25-6855-AE06078D2D42}"/>
                </a:ext>
              </a:extLst>
            </p:cNvPr>
            <p:cNvSpPr/>
            <p:nvPr/>
          </p:nvSpPr>
          <p:spPr>
            <a:xfrm>
              <a:off x="1069894" y="3868203"/>
              <a:ext cx="221693" cy="172777"/>
            </a:xfrm>
            <a:prstGeom prst="triangle">
              <a:avLst/>
            </a:prstGeom>
            <a:noFill/>
            <a:ln w="28575" cap="flat" cmpd="sng" algn="ctr">
              <a:solidFill>
                <a:schemeClr val="bg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cxnSp>
        <p:nvCxnSpPr>
          <p:cNvPr id="460" name="Straight Arrow Connector 459">
            <a:extLst>
              <a:ext uri="{FF2B5EF4-FFF2-40B4-BE49-F238E27FC236}">
                <a16:creationId xmlns:a16="http://schemas.microsoft.com/office/drawing/2014/main" id="{C56F6A1B-24DB-684A-B47C-22CB72DBA22B}"/>
              </a:ext>
            </a:extLst>
          </p:cNvPr>
          <p:cNvCxnSpPr>
            <a:cxnSpLocks/>
          </p:cNvCxnSpPr>
          <p:nvPr/>
        </p:nvCxnSpPr>
        <p:spPr>
          <a:xfrm>
            <a:off x="3342648" y="3392499"/>
            <a:ext cx="1005840" cy="0"/>
          </a:xfrm>
          <a:prstGeom prst="straightConnector1">
            <a:avLst/>
          </a:prstGeom>
          <a:ln w="28575">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65731BF9-A936-F41F-3893-D3CFEEFD8874}"/>
              </a:ext>
            </a:extLst>
          </p:cNvPr>
          <p:cNvCxnSpPr/>
          <p:nvPr/>
        </p:nvCxnSpPr>
        <p:spPr>
          <a:xfrm>
            <a:off x="3175692" y="3392499"/>
            <a:ext cx="0" cy="1060704"/>
          </a:xfrm>
          <a:prstGeom prst="straightConnector1">
            <a:avLst/>
          </a:prstGeom>
          <a:ln w="28575">
            <a:solidFill>
              <a:schemeClr val="bg1"/>
            </a:solidFill>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464" name="Straight Arrow Connector 463">
            <a:extLst>
              <a:ext uri="{FF2B5EF4-FFF2-40B4-BE49-F238E27FC236}">
                <a16:creationId xmlns:a16="http://schemas.microsoft.com/office/drawing/2014/main" id="{F1BCAA16-A9BE-0583-7056-1688FA86D7DB}"/>
              </a:ext>
            </a:extLst>
          </p:cNvPr>
          <p:cNvCxnSpPr>
            <a:cxnSpLocks/>
          </p:cNvCxnSpPr>
          <p:nvPr/>
        </p:nvCxnSpPr>
        <p:spPr>
          <a:xfrm flipV="1">
            <a:off x="3172971" y="4454421"/>
            <a:ext cx="914400" cy="0"/>
          </a:xfrm>
          <a:prstGeom prst="straightConnector1">
            <a:avLst/>
          </a:prstGeom>
          <a:ln w="28575">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D9086B67-901E-57D2-9DD1-67F8085A3AF3}"/>
              </a:ext>
            </a:extLst>
          </p:cNvPr>
          <p:cNvCxnSpPr>
            <a:cxnSpLocks/>
          </p:cNvCxnSpPr>
          <p:nvPr/>
        </p:nvCxnSpPr>
        <p:spPr>
          <a:xfrm flipV="1">
            <a:off x="5777563" y="3117835"/>
            <a:ext cx="576072"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8" name="Elbow Connector 467">
            <a:extLst>
              <a:ext uri="{FF2B5EF4-FFF2-40B4-BE49-F238E27FC236}">
                <a16:creationId xmlns:a16="http://schemas.microsoft.com/office/drawing/2014/main" id="{0AFDD6AD-3CD3-831D-A1EC-946BD718EA7F}"/>
              </a:ext>
            </a:extLst>
          </p:cNvPr>
          <p:cNvCxnSpPr>
            <a:cxnSpLocks/>
          </p:cNvCxnSpPr>
          <p:nvPr/>
        </p:nvCxnSpPr>
        <p:spPr>
          <a:xfrm rot="16200000" flipH="1">
            <a:off x="6783010" y="2475882"/>
            <a:ext cx="94632" cy="1367664"/>
          </a:xfrm>
          <a:prstGeom prst="bentConnector4">
            <a:avLst>
              <a:gd name="adj1" fmla="val -456294"/>
              <a:gd name="adj2" fmla="val 76963"/>
            </a:avLst>
          </a:prstGeom>
          <a:ln w="28575">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grpSp>
        <p:nvGrpSpPr>
          <p:cNvPr id="470" name="Group 469">
            <a:extLst>
              <a:ext uri="{FF2B5EF4-FFF2-40B4-BE49-F238E27FC236}">
                <a16:creationId xmlns:a16="http://schemas.microsoft.com/office/drawing/2014/main" id="{591F6AAF-0F93-13CB-68B8-873C61A06A34}"/>
              </a:ext>
            </a:extLst>
          </p:cNvPr>
          <p:cNvGrpSpPr/>
          <p:nvPr/>
        </p:nvGrpSpPr>
        <p:grpSpPr>
          <a:xfrm>
            <a:off x="9105690" y="3027619"/>
            <a:ext cx="1021734" cy="1127284"/>
            <a:chOff x="9120628" y="3586419"/>
            <a:chExt cx="1021734" cy="1127284"/>
          </a:xfrm>
        </p:grpSpPr>
        <p:sp>
          <p:nvSpPr>
            <p:cNvPr id="471" name="Rectangle 470">
              <a:extLst>
                <a:ext uri="{FF2B5EF4-FFF2-40B4-BE49-F238E27FC236}">
                  <a16:creationId xmlns:a16="http://schemas.microsoft.com/office/drawing/2014/main" id="{E15CB307-095E-A300-DD96-71E70C8AF812}"/>
                </a:ext>
              </a:extLst>
            </p:cNvPr>
            <p:cNvSpPr/>
            <p:nvPr/>
          </p:nvSpPr>
          <p:spPr>
            <a:xfrm>
              <a:off x="9120628" y="3586419"/>
              <a:ext cx="1021734" cy="1127284"/>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pPr>
                <a:spcBef>
                  <a:spcPts val="400"/>
                </a:spcBef>
                <a:tabLst>
                  <a:tab pos="1249363" algn="r"/>
                </a:tabLst>
              </a:pPr>
              <a:r>
                <a:rPr lang="en-US" sz="1400" i="1" dirty="0">
                  <a:solidFill>
                    <a:schemeClr val="bg1"/>
                  </a:solidFill>
                  <a:latin typeface="18 VAG Rounded Light   02390" pitchFamily="2" charset="0"/>
                </a:rPr>
                <a:t>	</a:t>
              </a:r>
              <a:r>
                <a:rPr lang="en-US" sz="1400" i="1" dirty="0" err="1">
                  <a:solidFill>
                    <a:schemeClr val="bg1"/>
                  </a:solidFill>
                  <a:latin typeface="18 VAG Rounded Light   02390" pitchFamily="2" charset="0"/>
                </a:rPr>
                <a:t>dataR</a:t>
              </a:r>
              <a:endParaRPr lang="en-US" sz="1400" i="1" dirty="0">
                <a:solidFill>
                  <a:schemeClr val="bg1"/>
                </a:solidFill>
                <a:latin typeface="18 VAG Rounded Light   02390" pitchFamily="2" charset="0"/>
              </a:endParaRPr>
            </a:p>
            <a:p>
              <a:pPr>
                <a:spcBef>
                  <a:spcPts val="400"/>
                </a:spcBef>
                <a:tabLst>
                  <a:tab pos="1249363" algn="r"/>
                </a:tabLst>
              </a:pPr>
              <a:r>
                <a:rPr lang="en-US" sz="1400" i="1" dirty="0" err="1">
                  <a:solidFill>
                    <a:schemeClr val="bg1"/>
                  </a:solidFill>
                  <a:latin typeface="18 VAG Rounded Light   02390" pitchFamily="2" charset="0"/>
                </a:rPr>
                <a:t>addr</a:t>
              </a:r>
              <a:endParaRPr lang="en-US" sz="1400" i="1" dirty="0">
                <a:solidFill>
                  <a:schemeClr val="bg1"/>
                </a:solidFill>
                <a:latin typeface="18 VAG Rounded Light   02390" pitchFamily="2" charset="0"/>
              </a:endParaRPr>
            </a:p>
            <a:p>
              <a:pPr algn="r">
                <a:spcBef>
                  <a:spcPts val="400"/>
                </a:spcBef>
                <a:tabLst>
                  <a:tab pos="1249363" algn="r"/>
                </a:tabLst>
              </a:pPr>
              <a:r>
                <a:rPr lang="en-US" sz="1600" b="1" dirty="0">
                  <a:solidFill>
                    <a:schemeClr val="bg1"/>
                  </a:solidFill>
                  <a:latin typeface="Courier New" panose="02070309020205020404" pitchFamily="49" charset="0"/>
                  <a:cs typeface="Courier New" panose="02070309020205020404" pitchFamily="49" charset="0"/>
                </a:rPr>
                <a:t>DMEM</a:t>
              </a:r>
            </a:p>
            <a:p>
              <a:pPr>
                <a:spcBef>
                  <a:spcPts val="400"/>
                </a:spcBef>
                <a:spcAft>
                  <a:spcPts val="400"/>
                </a:spcAft>
                <a:tabLst>
                  <a:tab pos="1249363" algn="r"/>
                </a:tabLst>
              </a:pPr>
              <a:r>
                <a:rPr lang="en-US" sz="1200" i="1" dirty="0" err="1">
                  <a:solidFill>
                    <a:schemeClr val="bg1"/>
                  </a:solidFill>
                  <a:latin typeface="18 VAG ROUNDED LIGHT   02390" pitchFamily="2" charset="0"/>
                  <a:cs typeface="Courier New" panose="02070309020205020404" pitchFamily="49" charset="0"/>
                </a:rPr>
                <a:t>dataW</a:t>
              </a:r>
              <a:r>
                <a:rPr lang="en-US" sz="1600" i="1" dirty="0">
                  <a:solidFill>
                    <a:schemeClr val="bg1"/>
                  </a:solidFill>
                  <a:latin typeface="18 VAG ROUNDED LIGHT   02390" pitchFamily="2" charset="0"/>
                  <a:cs typeface="Courier New" panose="02070309020205020404" pitchFamily="49" charset="0"/>
                </a:rPr>
                <a:t> </a:t>
              </a:r>
              <a:endParaRPr lang="en-US" sz="1200" i="1" dirty="0">
                <a:solidFill>
                  <a:schemeClr val="bg1"/>
                </a:solidFill>
                <a:latin typeface="18 VAG ROUNDED LIGHT   02390" pitchFamily="2" charset="0"/>
                <a:cs typeface="Courier New" panose="02070309020205020404" pitchFamily="49" charset="0"/>
              </a:endParaRPr>
            </a:p>
          </p:txBody>
        </p:sp>
        <p:sp>
          <p:nvSpPr>
            <p:cNvPr id="472" name="Rectangle 471">
              <a:extLst>
                <a:ext uri="{FF2B5EF4-FFF2-40B4-BE49-F238E27FC236}">
                  <a16:creationId xmlns:a16="http://schemas.microsoft.com/office/drawing/2014/main" id="{2EFCC1B8-8381-7596-F802-2BD0F0EEA0A7}"/>
                </a:ext>
              </a:extLst>
            </p:cNvPr>
            <p:cNvSpPr/>
            <p:nvPr/>
          </p:nvSpPr>
          <p:spPr>
            <a:xfrm>
              <a:off x="9120628" y="4444602"/>
              <a:ext cx="165031" cy="191496"/>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bg1"/>
                </a:solidFill>
                <a:latin typeface="18 VAG Rounded Light   02390" pitchFamily="2" charset="0"/>
              </a:endParaRPr>
            </a:p>
          </p:txBody>
        </p:sp>
      </p:grpSp>
      <p:cxnSp>
        <p:nvCxnSpPr>
          <p:cNvPr id="473" name="Straight Arrow Connector 472">
            <a:extLst>
              <a:ext uri="{FF2B5EF4-FFF2-40B4-BE49-F238E27FC236}">
                <a16:creationId xmlns:a16="http://schemas.microsoft.com/office/drawing/2014/main" id="{AAEA2568-A9EA-3E23-2ECB-39F33A0F0420}"/>
              </a:ext>
            </a:extLst>
          </p:cNvPr>
          <p:cNvCxnSpPr>
            <a:cxnSpLocks/>
          </p:cNvCxnSpPr>
          <p:nvPr/>
        </p:nvCxnSpPr>
        <p:spPr>
          <a:xfrm>
            <a:off x="7734505" y="3102850"/>
            <a:ext cx="301752" cy="149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475" name="TextBox 474">
            <a:extLst>
              <a:ext uri="{FF2B5EF4-FFF2-40B4-BE49-F238E27FC236}">
                <a16:creationId xmlns:a16="http://schemas.microsoft.com/office/drawing/2014/main" id="{BE214107-3A44-4B2A-60D8-516B92827ED9}"/>
              </a:ext>
            </a:extLst>
          </p:cNvPr>
          <p:cNvSpPr txBox="1"/>
          <p:nvPr/>
        </p:nvSpPr>
        <p:spPr>
          <a:xfrm>
            <a:off x="1239344" y="3561324"/>
            <a:ext cx="341760" cy="261610"/>
          </a:xfrm>
          <a:prstGeom prst="rect">
            <a:avLst/>
          </a:prstGeom>
          <a:noFill/>
        </p:spPr>
        <p:txBody>
          <a:bodyPr wrap="none" rtlCol="0">
            <a:spAutoFit/>
          </a:bodyPr>
          <a:lstStyle/>
          <a:p>
            <a:pPr algn="l"/>
            <a:r>
              <a:rPr lang="en-US" sz="1100" dirty="0" err="1">
                <a:solidFill>
                  <a:schemeClr val="bg1"/>
                </a:solidFill>
                <a:latin typeface="18 VAG Rounded Light   02390" pitchFamily="2" charset="0"/>
              </a:rPr>
              <a:t>clk</a:t>
            </a:r>
            <a:endParaRPr lang="en-US" sz="1100" dirty="0">
              <a:solidFill>
                <a:schemeClr val="bg1"/>
              </a:solidFill>
              <a:latin typeface="18 VAG Rounded Light   02390" pitchFamily="2" charset="0"/>
            </a:endParaRPr>
          </a:p>
        </p:txBody>
      </p:sp>
      <p:cxnSp>
        <p:nvCxnSpPr>
          <p:cNvPr id="480" name="Straight Connector 479">
            <a:extLst>
              <a:ext uri="{FF2B5EF4-FFF2-40B4-BE49-F238E27FC236}">
                <a16:creationId xmlns:a16="http://schemas.microsoft.com/office/drawing/2014/main" id="{E28A50B9-7A3C-3DF6-0731-5EFEEA2C1300}"/>
              </a:ext>
            </a:extLst>
          </p:cNvPr>
          <p:cNvCxnSpPr>
            <a:cxnSpLocks/>
            <a:stCxn id="475" idx="0"/>
            <a:endCxn id="453" idx="3"/>
          </p:cNvCxnSpPr>
          <p:nvPr/>
        </p:nvCxnSpPr>
        <p:spPr>
          <a:xfrm flipV="1">
            <a:off x="1410224" y="3458843"/>
            <a:ext cx="3886" cy="102481"/>
          </a:xfrm>
          <a:prstGeom prst="line">
            <a:avLst/>
          </a:prstGeom>
          <a:ln w="1905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95A6D976-4AF3-ED82-DAB2-BE05C4738E46}"/>
              </a:ext>
            </a:extLst>
          </p:cNvPr>
          <p:cNvCxnSpPr>
            <a:cxnSpLocks/>
          </p:cNvCxnSpPr>
          <p:nvPr/>
        </p:nvCxnSpPr>
        <p:spPr>
          <a:xfrm flipV="1">
            <a:off x="5565759" y="4003051"/>
            <a:ext cx="0" cy="118145"/>
          </a:xfrm>
          <a:prstGeom prst="line">
            <a:avLst/>
          </a:prstGeom>
          <a:ln w="1905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7282877A-5375-DCDA-4E34-0FA2D7BBC612}"/>
              </a:ext>
            </a:extLst>
          </p:cNvPr>
          <p:cNvSpPr txBox="1"/>
          <p:nvPr/>
        </p:nvSpPr>
        <p:spPr>
          <a:xfrm>
            <a:off x="9799005" y="4283750"/>
            <a:ext cx="341760" cy="261610"/>
          </a:xfrm>
          <a:prstGeom prst="rect">
            <a:avLst/>
          </a:prstGeom>
          <a:noFill/>
        </p:spPr>
        <p:txBody>
          <a:bodyPr wrap="none" rtlCol="0">
            <a:spAutoFit/>
          </a:bodyPr>
          <a:lstStyle/>
          <a:p>
            <a:pPr algn="l"/>
            <a:r>
              <a:rPr lang="en-US" sz="1100" dirty="0" err="1">
                <a:solidFill>
                  <a:schemeClr val="bg1"/>
                </a:solidFill>
                <a:latin typeface="18 VAG Rounded Light   02390" pitchFamily="2" charset="0"/>
              </a:rPr>
              <a:t>clk</a:t>
            </a:r>
            <a:endParaRPr lang="en-US" sz="1100" dirty="0">
              <a:solidFill>
                <a:schemeClr val="bg1"/>
              </a:solidFill>
              <a:latin typeface="18 VAG Rounded Light   02390" pitchFamily="2" charset="0"/>
            </a:endParaRPr>
          </a:p>
        </p:txBody>
      </p:sp>
      <p:cxnSp>
        <p:nvCxnSpPr>
          <p:cNvPr id="484" name="Straight Connector 483">
            <a:extLst>
              <a:ext uri="{FF2B5EF4-FFF2-40B4-BE49-F238E27FC236}">
                <a16:creationId xmlns:a16="http://schemas.microsoft.com/office/drawing/2014/main" id="{5AAC99D8-8DF0-1F41-A836-B456B425ADD6}"/>
              </a:ext>
            </a:extLst>
          </p:cNvPr>
          <p:cNvCxnSpPr>
            <a:cxnSpLocks/>
            <a:stCxn id="483" idx="0"/>
          </p:cNvCxnSpPr>
          <p:nvPr/>
        </p:nvCxnSpPr>
        <p:spPr>
          <a:xfrm flipV="1">
            <a:off x="9969885" y="4154614"/>
            <a:ext cx="0" cy="129136"/>
          </a:xfrm>
          <a:prstGeom prst="line">
            <a:avLst/>
          </a:prstGeom>
          <a:ln w="1905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485" name="TextBox 484">
            <a:extLst>
              <a:ext uri="{FF2B5EF4-FFF2-40B4-BE49-F238E27FC236}">
                <a16:creationId xmlns:a16="http://schemas.microsoft.com/office/drawing/2014/main" id="{FCACB60A-C5C7-D03F-9DEB-4B55ABF6CEAC}"/>
              </a:ext>
            </a:extLst>
          </p:cNvPr>
          <p:cNvSpPr txBox="1"/>
          <p:nvPr/>
        </p:nvSpPr>
        <p:spPr>
          <a:xfrm>
            <a:off x="8880484" y="2788085"/>
            <a:ext cx="607859"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accent6"/>
                </a:solidFill>
                <a:effectLst/>
                <a:uLnTx/>
                <a:uFillTx/>
                <a:latin typeface="Courier New" panose="02070309020205020404" pitchFamily="49" charset="0"/>
                <a:ea typeface="+mn-ea"/>
                <a:cs typeface="Courier New" panose="02070309020205020404" pitchFamily="49" charset="0"/>
              </a:rPr>
              <a:t>alu</a:t>
            </a:r>
            <a:r>
              <a:rPr kumimoji="0" lang="en-US" sz="1100" b="1" i="0" u="none" strike="noStrike" kern="1200" cap="none" spc="0" normalizeH="0" baseline="-25000" noProof="0" dirty="0" err="1">
                <a:ln>
                  <a:noFill/>
                </a:ln>
                <a:solidFill>
                  <a:schemeClr val="accent6"/>
                </a:solidFill>
                <a:effectLst/>
                <a:uLnTx/>
                <a:uFillTx/>
                <a:latin typeface="Courier New" panose="02070309020205020404" pitchFamily="49" charset="0"/>
                <a:ea typeface="+mn-ea"/>
                <a:cs typeface="Courier New" panose="02070309020205020404" pitchFamily="49" charset="0"/>
              </a:rPr>
              <a:t>MEM</a:t>
            </a:r>
            <a:endParaRPr lang="en-US" sz="2000" b="1" baseline="-25000" dirty="0">
              <a:solidFill>
                <a:schemeClr val="accent6"/>
              </a:solidFill>
              <a:latin typeface="18 VAG Rounded Light   02390" pitchFamily="2" charset="0"/>
            </a:endParaRPr>
          </a:p>
        </p:txBody>
      </p:sp>
      <p:grpSp>
        <p:nvGrpSpPr>
          <p:cNvPr id="486" name="Group 485">
            <a:extLst>
              <a:ext uri="{FF2B5EF4-FFF2-40B4-BE49-F238E27FC236}">
                <a16:creationId xmlns:a16="http://schemas.microsoft.com/office/drawing/2014/main" id="{410B7973-34CC-BD23-F19E-BD9665EC9DBD}"/>
              </a:ext>
            </a:extLst>
          </p:cNvPr>
          <p:cNvGrpSpPr/>
          <p:nvPr/>
        </p:nvGrpSpPr>
        <p:grpSpPr>
          <a:xfrm>
            <a:off x="6140941" y="3641630"/>
            <a:ext cx="2964314" cy="605832"/>
            <a:chOff x="6389559" y="4187510"/>
            <a:chExt cx="2964314" cy="605832"/>
          </a:xfrm>
        </p:grpSpPr>
        <p:cxnSp>
          <p:nvCxnSpPr>
            <p:cNvPr id="487" name="Elbow Connector 486">
              <a:extLst>
                <a:ext uri="{FF2B5EF4-FFF2-40B4-BE49-F238E27FC236}">
                  <a16:creationId xmlns:a16="http://schemas.microsoft.com/office/drawing/2014/main" id="{59023D97-5C20-19FF-87DD-E9F6F0D4A9ED}"/>
                </a:ext>
              </a:extLst>
            </p:cNvPr>
            <p:cNvCxnSpPr/>
            <p:nvPr/>
          </p:nvCxnSpPr>
          <p:spPr>
            <a:xfrm>
              <a:off x="6389559" y="4187510"/>
              <a:ext cx="2441448" cy="605832"/>
            </a:xfrm>
            <a:prstGeom prst="bentConnector3">
              <a:avLst>
                <a:gd name="adj1" fmla="val 43"/>
              </a:avLst>
            </a:prstGeom>
            <a:ln w="28575">
              <a:solidFill>
                <a:schemeClr val="bg1"/>
              </a:solidFill>
              <a:headEnd type="oval"/>
              <a:tailEnd type="none" w="lg" len="lg"/>
            </a:ln>
            <a:effectLst>
              <a:glow rad="88900">
                <a:srgbClr val="011223">
                  <a:alpha val="90000"/>
                </a:srgbClr>
              </a:glow>
            </a:effectLst>
          </p:spPr>
          <p:style>
            <a:lnRef idx="1">
              <a:schemeClr val="accent1"/>
            </a:lnRef>
            <a:fillRef idx="0">
              <a:schemeClr val="accent1"/>
            </a:fillRef>
            <a:effectRef idx="0">
              <a:schemeClr val="accent1"/>
            </a:effectRef>
            <a:fontRef idx="minor">
              <a:schemeClr val="tx1"/>
            </a:fontRef>
          </p:style>
        </p:cxnSp>
        <p:cxnSp>
          <p:nvCxnSpPr>
            <p:cNvPr id="488" name="Elbow Connector 487">
              <a:extLst>
                <a:ext uri="{FF2B5EF4-FFF2-40B4-BE49-F238E27FC236}">
                  <a16:creationId xmlns:a16="http://schemas.microsoft.com/office/drawing/2014/main" id="{173BCF7C-84DB-29ED-C9FE-E9CEE772A904}"/>
                </a:ext>
              </a:extLst>
            </p:cNvPr>
            <p:cNvCxnSpPr>
              <a:cxnSpLocks/>
            </p:cNvCxnSpPr>
            <p:nvPr/>
          </p:nvCxnSpPr>
          <p:spPr>
            <a:xfrm rot="5400000" flipH="1" flipV="1">
              <a:off x="8981101" y="4414994"/>
              <a:ext cx="207016" cy="538529"/>
            </a:xfrm>
            <a:prstGeom prst="bentConnector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9" name="Elbow Connector 488">
              <a:extLst>
                <a:ext uri="{FF2B5EF4-FFF2-40B4-BE49-F238E27FC236}">
                  <a16:creationId xmlns:a16="http://schemas.microsoft.com/office/drawing/2014/main" id="{C2F7AADE-9142-1AAB-FDC8-B2C136C4F8A4}"/>
                </a:ext>
              </a:extLst>
            </p:cNvPr>
            <p:cNvCxnSpPr>
              <a:cxnSpLocks/>
            </p:cNvCxnSpPr>
            <p:nvPr/>
          </p:nvCxnSpPr>
          <p:spPr>
            <a:xfrm rot="5400000" flipH="1" flipV="1">
              <a:off x="7322511" y="4361210"/>
              <a:ext cx="518548" cy="328277"/>
            </a:xfrm>
            <a:prstGeom prst="bentConnector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91" name="TextBox 490">
            <a:extLst>
              <a:ext uri="{FF2B5EF4-FFF2-40B4-BE49-F238E27FC236}">
                <a16:creationId xmlns:a16="http://schemas.microsoft.com/office/drawing/2014/main" id="{EB23AFD9-F5F9-BF42-7F66-391DBDF10649}"/>
              </a:ext>
            </a:extLst>
          </p:cNvPr>
          <p:cNvSpPr txBox="1"/>
          <p:nvPr/>
        </p:nvSpPr>
        <p:spPr>
          <a:xfrm>
            <a:off x="6112180" y="3999448"/>
            <a:ext cx="551754" cy="261610"/>
          </a:xfrm>
          <a:prstGeom prst="rect">
            <a:avLst/>
          </a:prstGeom>
          <a:noFill/>
        </p:spPr>
        <p:txBody>
          <a:bodyPr wrap="none" rtlCol="0">
            <a:spAutoFit/>
          </a:bodyPr>
          <a:lstStyle/>
          <a:p>
            <a:r>
              <a:rPr kumimoji="0" lang="en-US" sz="11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rs2</a:t>
            </a:r>
            <a:r>
              <a:rPr kumimoji="0" lang="en-US" sz="1100" b="1" i="0" u="none" strike="noStrike" kern="1200" cap="none" spc="0" normalizeH="0" baseline="-2500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EX</a:t>
            </a:r>
            <a:endParaRPr lang="en-US" sz="2000" b="1" baseline="-25000" dirty="0">
              <a:solidFill>
                <a:schemeClr val="accent1"/>
              </a:solidFill>
              <a:latin typeface="18 VAG Rounded Light   02390" pitchFamily="2" charset="0"/>
            </a:endParaRPr>
          </a:p>
        </p:txBody>
      </p:sp>
      <p:sp>
        <p:nvSpPr>
          <p:cNvPr id="492" name="TextBox 491">
            <a:extLst>
              <a:ext uri="{FF2B5EF4-FFF2-40B4-BE49-F238E27FC236}">
                <a16:creationId xmlns:a16="http://schemas.microsoft.com/office/drawing/2014/main" id="{8579F463-E819-D4AA-0825-5C614E378D0E}"/>
              </a:ext>
            </a:extLst>
          </p:cNvPr>
          <p:cNvSpPr txBox="1"/>
          <p:nvPr/>
        </p:nvSpPr>
        <p:spPr>
          <a:xfrm>
            <a:off x="5983686" y="4324894"/>
            <a:ext cx="551754"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imm</a:t>
            </a:r>
            <a:r>
              <a:rPr kumimoji="0" lang="en-US" sz="1100" b="1" i="0" u="none" strike="noStrike" kern="1200" cap="none" spc="0" normalizeH="0" baseline="-2500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EX</a:t>
            </a:r>
            <a:endParaRPr lang="en-US" sz="2000" b="1" baseline="-25000" dirty="0">
              <a:solidFill>
                <a:schemeClr val="accent1"/>
              </a:solidFill>
              <a:latin typeface="18 VAG Rounded Light   02390" pitchFamily="2" charset="0"/>
            </a:endParaRPr>
          </a:p>
        </p:txBody>
      </p:sp>
      <p:cxnSp>
        <p:nvCxnSpPr>
          <p:cNvPr id="493" name="Straight Arrow Connector 492">
            <a:extLst>
              <a:ext uri="{FF2B5EF4-FFF2-40B4-BE49-F238E27FC236}">
                <a16:creationId xmlns:a16="http://schemas.microsoft.com/office/drawing/2014/main" id="{2016DE3C-3410-2175-B626-78B705166A36}"/>
              </a:ext>
            </a:extLst>
          </p:cNvPr>
          <p:cNvCxnSpPr>
            <a:cxnSpLocks/>
          </p:cNvCxnSpPr>
          <p:nvPr/>
        </p:nvCxnSpPr>
        <p:spPr>
          <a:xfrm flipV="1">
            <a:off x="967167" y="3085164"/>
            <a:ext cx="274320"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5" name="Straight Arrow Connector 494">
            <a:extLst>
              <a:ext uri="{FF2B5EF4-FFF2-40B4-BE49-F238E27FC236}">
                <a16:creationId xmlns:a16="http://schemas.microsoft.com/office/drawing/2014/main" id="{033FAF01-F844-9A18-8447-789A55B86802}"/>
              </a:ext>
            </a:extLst>
          </p:cNvPr>
          <p:cNvCxnSpPr>
            <a:cxnSpLocks/>
          </p:cNvCxnSpPr>
          <p:nvPr/>
        </p:nvCxnSpPr>
        <p:spPr>
          <a:xfrm flipV="1">
            <a:off x="1569109" y="3095324"/>
            <a:ext cx="365760"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496" name="TextBox 495">
            <a:extLst>
              <a:ext uri="{FF2B5EF4-FFF2-40B4-BE49-F238E27FC236}">
                <a16:creationId xmlns:a16="http://schemas.microsoft.com/office/drawing/2014/main" id="{768FB0AC-13D1-5AC6-15CE-3E9BCB92EAE1}"/>
              </a:ext>
            </a:extLst>
          </p:cNvPr>
          <p:cNvSpPr txBox="1"/>
          <p:nvPr/>
        </p:nvSpPr>
        <p:spPr>
          <a:xfrm>
            <a:off x="1528045" y="1820686"/>
            <a:ext cx="354584" cy="261610"/>
          </a:xfrm>
          <a:prstGeom prst="rect">
            <a:avLst/>
          </a:prstGeom>
          <a:noFill/>
        </p:spPr>
        <p:txBody>
          <a:bodyPr wrap="none" rtlCol="0">
            <a:spAutoFit/>
          </a:bodyPr>
          <a:lstStyle/>
          <a:p>
            <a:pPr algn="r"/>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+4</a:t>
            </a:r>
            <a:endParaRPr lang="en-US" sz="2000" dirty="0">
              <a:solidFill>
                <a:schemeClr val="bg1"/>
              </a:solidFill>
              <a:latin typeface="18 VAG Rounded Light   02390" pitchFamily="2" charset="0"/>
            </a:endParaRPr>
          </a:p>
        </p:txBody>
      </p:sp>
      <p:cxnSp>
        <p:nvCxnSpPr>
          <p:cNvPr id="497" name="Straight Connector 496">
            <a:extLst>
              <a:ext uri="{FF2B5EF4-FFF2-40B4-BE49-F238E27FC236}">
                <a16:creationId xmlns:a16="http://schemas.microsoft.com/office/drawing/2014/main" id="{02A5A9CB-E787-D793-7412-2C866F337174}"/>
              </a:ext>
            </a:extLst>
          </p:cNvPr>
          <p:cNvCxnSpPr>
            <a:cxnSpLocks/>
          </p:cNvCxnSpPr>
          <p:nvPr/>
        </p:nvCxnSpPr>
        <p:spPr>
          <a:xfrm flipH="1">
            <a:off x="1829750" y="1937957"/>
            <a:ext cx="182880" cy="0"/>
          </a:xfrm>
          <a:prstGeom prst="line">
            <a:avLst/>
          </a:prstGeom>
          <a:ln w="19050">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499" name="Straight Arrow Connector 498">
            <a:extLst>
              <a:ext uri="{FF2B5EF4-FFF2-40B4-BE49-F238E27FC236}">
                <a16:creationId xmlns:a16="http://schemas.microsoft.com/office/drawing/2014/main" id="{D0932ADF-11E5-33F2-0CE2-9680A433E254}"/>
              </a:ext>
            </a:extLst>
          </p:cNvPr>
          <p:cNvCxnSpPr>
            <a:cxnSpLocks/>
          </p:cNvCxnSpPr>
          <p:nvPr/>
        </p:nvCxnSpPr>
        <p:spPr>
          <a:xfrm flipV="1">
            <a:off x="10128617" y="3147563"/>
            <a:ext cx="690457" cy="2414"/>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502" name="Group 501">
            <a:extLst>
              <a:ext uri="{FF2B5EF4-FFF2-40B4-BE49-F238E27FC236}">
                <a16:creationId xmlns:a16="http://schemas.microsoft.com/office/drawing/2014/main" id="{77129708-06EE-43A6-87CD-5313AB911932}"/>
              </a:ext>
            </a:extLst>
          </p:cNvPr>
          <p:cNvGrpSpPr/>
          <p:nvPr/>
        </p:nvGrpSpPr>
        <p:grpSpPr>
          <a:xfrm>
            <a:off x="1707772" y="2197296"/>
            <a:ext cx="5788632" cy="740274"/>
            <a:chOff x="1910968" y="2756096"/>
            <a:chExt cx="5788632" cy="740274"/>
          </a:xfrm>
        </p:grpSpPr>
        <p:cxnSp>
          <p:nvCxnSpPr>
            <p:cNvPr id="503" name="Elbow Connector 502">
              <a:extLst>
                <a:ext uri="{FF2B5EF4-FFF2-40B4-BE49-F238E27FC236}">
                  <a16:creationId xmlns:a16="http://schemas.microsoft.com/office/drawing/2014/main" id="{BCD90A63-CDE1-75E8-30E0-762EB8968D52}"/>
                </a:ext>
              </a:extLst>
            </p:cNvPr>
            <p:cNvCxnSpPr/>
            <p:nvPr/>
          </p:nvCxnSpPr>
          <p:spPr>
            <a:xfrm flipV="1">
              <a:off x="1910968" y="2769647"/>
              <a:ext cx="1658892" cy="436843"/>
            </a:xfrm>
            <a:prstGeom prst="bentConnector4">
              <a:avLst>
                <a:gd name="adj1" fmla="val 100039"/>
                <a:gd name="adj2" fmla="val 45344"/>
              </a:avLst>
            </a:prstGeom>
            <a:ln w="28575">
              <a:solidFill>
                <a:schemeClr val="bg1"/>
              </a:solidFill>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286676F1-1BE2-FB65-90F0-820B3A17A315}"/>
                </a:ext>
              </a:extLst>
            </p:cNvPr>
            <p:cNvCxnSpPr>
              <a:cxnSpLocks/>
            </p:cNvCxnSpPr>
            <p:nvPr/>
          </p:nvCxnSpPr>
          <p:spPr>
            <a:xfrm>
              <a:off x="3559699" y="2760283"/>
              <a:ext cx="3950208" cy="0"/>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05" name="Elbow Connector 504">
              <a:extLst>
                <a:ext uri="{FF2B5EF4-FFF2-40B4-BE49-F238E27FC236}">
                  <a16:creationId xmlns:a16="http://schemas.microsoft.com/office/drawing/2014/main" id="{1AFA7D6C-A10C-B631-A988-927449BD6F69}"/>
                </a:ext>
              </a:extLst>
            </p:cNvPr>
            <p:cNvCxnSpPr>
              <a:cxnSpLocks/>
            </p:cNvCxnSpPr>
            <p:nvPr/>
          </p:nvCxnSpPr>
          <p:spPr>
            <a:xfrm rot="16200000" flipH="1">
              <a:off x="7227400" y="3024170"/>
              <a:ext cx="740274" cy="204126"/>
            </a:xfrm>
            <a:prstGeom prst="bentConnector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07" name="Group 506">
            <a:extLst>
              <a:ext uri="{FF2B5EF4-FFF2-40B4-BE49-F238E27FC236}">
                <a16:creationId xmlns:a16="http://schemas.microsoft.com/office/drawing/2014/main" id="{7E58E7C1-429E-3B79-6B58-32EE4691D3E7}"/>
              </a:ext>
            </a:extLst>
          </p:cNvPr>
          <p:cNvGrpSpPr/>
          <p:nvPr/>
        </p:nvGrpSpPr>
        <p:grpSpPr>
          <a:xfrm>
            <a:off x="1577336" y="2401968"/>
            <a:ext cx="440557" cy="708802"/>
            <a:chOff x="1780532" y="2960768"/>
            <a:chExt cx="440557" cy="708802"/>
          </a:xfrm>
        </p:grpSpPr>
        <p:cxnSp>
          <p:nvCxnSpPr>
            <p:cNvPr id="508" name="Elbow Connector 507">
              <a:extLst>
                <a:ext uri="{FF2B5EF4-FFF2-40B4-BE49-F238E27FC236}">
                  <a16:creationId xmlns:a16="http://schemas.microsoft.com/office/drawing/2014/main" id="{9CFD356F-0F36-A4C4-4F74-D4456323589E}"/>
                </a:ext>
              </a:extLst>
            </p:cNvPr>
            <p:cNvCxnSpPr>
              <a:cxnSpLocks/>
            </p:cNvCxnSpPr>
            <p:nvPr/>
          </p:nvCxnSpPr>
          <p:spPr>
            <a:xfrm rot="5400000" flipH="1" flipV="1">
              <a:off x="1711627" y="3160108"/>
              <a:ext cx="708802" cy="310122"/>
            </a:xfrm>
            <a:prstGeom prst="bentConnector2">
              <a:avLst/>
            </a:prstGeom>
            <a:ln w="28575">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5673244B-288C-EDB5-16AC-D8C9EE860582}"/>
                </a:ext>
              </a:extLst>
            </p:cNvPr>
            <p:cNvCxnSpPr>
              <a:cxnSpLocks/>
            </p:cNvCxnSpPr>
            <p:nvPr/>
          </p:nvCxnSpPr>
          <p:spPr>
            <a:xfrm>
              <a:off x="1780532" y="3655540"/>
              <a:ext cx="130436" cy="0"/>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511" name="Group 510">
            <a:extLst>
              <a:ext uri="{FF2B5EF4-FFF2-40B4-BE49-F238E27FC236}">
                <a16:creationId xmlns:a16="http://schemas.microsoft.com/office/drawing/2014/main" id="{1242AC9F-44CD-BE1E-9133-7387CC131B8D}"/>
              </a:ext>
            </a:extLst>
          </p:cNvPr>
          <p:cNvGrpSpPr/>
          <p:nvPr/>
        </p:nvGrpSpPr>
        <p:grpSpPr>
          <a:xfrm>
            <a:off x="230959" y="1560797"/>
            <a:ext cx="10587687" cy="1852297"/>
            <a:chOff x="434155" y="2119597"/>
            <a:chExt cx="10587687" cy="1852297"/>
          </a:xfrm>
        </p:grpSpPr>
        <p:cxnSp>
          <p:nvCxnSpPr>
            <p:cNvPr id="128" name="Elbow Connector 127">
              <a:extLst>
                <a:ext uri="{FF2B5EF4-FFF2-40B4-BE49-F238E27FC236}">
                  <a16:creationId xmlns:a16="http://schemas.microsoft.com/office/drawing/2014/main" id="{2C059E22-E6B5-BF6F-09DB-AC8118515F63}"/>
                </a:ext>
              </a:extLst>
            </p:cNvPr>
            <p:cNvCxnSpPr>
              <a:cxnSpLocks/>
            </p:cNvCxnSpPr>
            <p:nvPr/>
          </p:nvCxnSpPr>
          <p:spPr>
            <a:xfrm rot="16200000" flipV="1">
              <a:off x="3844655" y="-1285299"/>
              <a:ext cx="1846693" cy="8667694"/>
            </a:xfrm>
            <a:prstGeom prst="bentConnector2">
              <a:avLst/>
            </a:prstGeom>
            <a:ln w="28575">
              <a:solidFill>
                <a:schemeClr val="bg1"/>
              </a:solidFill>
              <a:headEnd type="oval"/>
              <a:tailEnd type="none" w="lg" len="lg"/>
            </a:ln>
            <a:effectLst/>
          </p:spPr>
          <p:style>
            <a:lnRef idx="1">
              <a:schemeClr val="accent1"/>
            </a:lnRef>
            <a:fillRef idx="0">
              <a:schemeClr val="accent1"/>
            </a:fillRef>
            <a:effectRef idx="0">
              <a:schemeClr val="accent1"/>
            </a:effectRef>
            <a:fontRef idx="minor">
              <a:schemeClr val="tx1"/>
            </a:fontRef>
          </p:style>
        </p:cxnSp>
        <p:cxnSp>
          <p:nvCxnSpPr>
            <p:cNvPr id="129" name="Elbow Connector 128">
              <a:extLst>
                <a:ext uri="{FF2B5EF4-FFF2-40B4-BE49-F238E27FC236}">
                  <a16:creationId xmlns:a16="http://schemas.microsoft.com/office/drawing/2014/main" id="{CCC4367A-4C82-8E8B-BD1B-CDA0A25464D1}"/>
                </a:ext>
              </a:extLst>
            </p:cNvPr>
            <p:cNvCxnSpPr>
              <a:cxnSpLocks/>
            </p:cNvCxnSpPr>
            <p:nvPr/>
          </p:nvCxnSpPr>
          <p:spPr>
            <a:xfrm rot="16200000" flipH="1">
              <a:off x="-147367" y="2714004"/>
              <a:ext cx="1656098" cy="467284"/>
            </a:xfrm>
            <a:prstGeom prst="bentConnector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3196730C-5E14-E92B-3989-E86213D6EE27}"/>
                </a:ext>
              </a:extLst>
            </p:cNvPr>
            <p:cNvCxnSpPr>
              <a:cxnSpLocks/>
            </p:cNvCxnSpPr>
            <p:nvPr/>
          </p:nvCxnSpPr>
          <p:spPr>
            <a:xfrm>
              <a:off x="9102026" y="3376628"/>
              <a:ext cx="1919816" cy="1125"/>
            </a:xfrm>
            <a:prstGeom prst="straightConnector1">
              <a:avLst/>
            </a:prstGeom>
            <a:ln w="28575">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grpSp>
      <p:sp>
        <p:nvSpPr>
          <p:cNvPr id="133" name="Trapezoid 132">
            <a:extLst>
              <a:ext uri="{FF2B5EF4-FFF2-40B4-BE49-F238E27FC236}">
                <a16:creationId xmlns:a16="http://schemas.microsoft.com/office/drawing/2014/main" id="{6ACD7D94-A001-7F3D-334E-7FFB46F41488}"/>
              </a:ext>
            </a:extLst>
          </p:cNvPr>
          <p:cNvSpPr/>
          <p:nvPr/>
        </p:nvSpPr>
        <p:spPr>
          <a:xfrm rot="5400000">
            <a:off x="7315473" y="2979144"/>
            <a:ext cx="598172" cy="234496"/>
          </a:xfrm>
          <a:prstGeom prst="trapezoid">
            <a:avLst>
              <a:gd name="adj" fmla="val 62818"/>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1</a:t>
            </a:r>
          </a:p>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0</a:t>
            </a:r>
          </a:p>
        </p:txBody>
      </p:sp>
      <p:sp>
        <p:nvSpPr>
          <p:cNvPr id="134" name="Trapezoid 133">
            <a:extLst>
              <a:ext uri="{FF2B5EF4-FFF2-40B4-BE49-F238E27FC236}">
                <a16:creationId xmlns:a16="http://schemas.microsoft.com/office/drawing/2014/main" id="{7A07D716-0CB9-F5BF-96D0-CCF46D8C8E97}"/>
              </a:ext>
            </a:extLst>
          </p:cNvPr>
          <p:cNvSpPr/>
          <p:nvPr/>
        </p:nvSpPr>
        <p:spPr>
          <a:xfrm rot="5400000">
            <a:off x="7315473" y="3750994"/>
            <a:ext cx="598172" cy="234496"/>
          </a:xfrm>
          <a:prstGeom prst="trapezoid">
            <a:avLst>
              <a:gd name="adj" fmla="val 62818"/>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0</a:t>
            </a:r>
          </a:p>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1</a:t>
            </a:r>
          </a:p>
        </p:txBody>
      </p:sp>
      <p:sp>
        <p:nvSpPr>
          <p:cNvPr id="135" name="Trapezoid 134">
            <a:extLst>
              <a:ext uri="{FF2B5EF4-FFF2-40B4-BE49-F238E27FC236}">
                <a16:creationId xmlns:a16="http://schemas.microsoft.com/office/drawing/2014/main" id="{32FCDBA4-F196-D071-8BFB-C0107C132FD2}"/>
              </a:ext>
            </a:extLst>
          </p:cNvPr>
          <p:cNvSpPr/>
          <p:nvPr/>
        </p:nvSpPr>
        <p:spPr>
          <a:xfrm rot="5400000">
            <a:off x="427119" y="2951325"/>
            <a:ext cx="823357" cy="267680"/>
          </a:xfrm>
          <a:prstGeom prst="trapezoid">
            <a:avLst>
              <a:gd name="adj" fmla="val 85591"/>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0</a:t>
            </a:r>
          </a:p>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1</a:t>
            </a:r>
          </a:p>
        </p:txBody>
      </p:sp>
      <p:grpSp>
        <p:nvGrpSpPr>
          <p:cNvPr id="139" name="Group 138">
            <a:extLst>
              <a:ext uri="{FF2B5EF4-FFF2-40B4-BE49-F238E27FC236}">
                <a16:creationId xmlns:a16="http://schemas.microsoft.com/office/drawing/2014/main" id="{FE337EC3-D1B0-90E9-959C-2B346F666AA1}"/>
              </a:ext>
            </a:extLst>
          </p:cNvPr>
          <p:cNvGrpSpPr/>
          <p:nvPr/>
        </p:nvGrpSpPr>
        <p:grpSpPr>
          <a:xfrm>
            <a:off x="466423" y="1690196"/>
            <a:ext cx="2379144" cy="1271016"/>
            <a:chOff x="669619" y="2248996"/>
            <a:chExt cx="2379144" cy="1271016"/>
          </a:xfrm>
        </p:grpSpPr>
        <p:grpSp>
          <p:nvGrpSpPr>
            <p:cNvPr id="140" name="Group 139">
              <a:extLst>
                <a:ext uri="{FF2B5EF4-FFF2-40B4-BE49-F238E27FC236}">
                  <a16:creationId xmlns:a16="http://schemas.microsoft.com/office/drawing/2014/main" id="{7ED6C325-E638-ACFE-36AC-6A9D60C0797D}"/>
                </a:ext>
              </a:extLst>
            </p:cNvPr>
            <p:cNvGrpSpPr/>
            <p:nvPr/>
          </p:nvGrpSpPr>
          <p:grpSpPr>
            <a:xfrm>
              <a:off x="669619" y="2261061"/>
              <a:ext cx="2379144" cy="1241793"/>
              <a:chOff x="669619" y="2261061"/>
              <a:chExt cx="2379144" cy="1241793"/>
            </a:xfrm>
          </p:grpSpPr>
          <p:grpSp>
            <p:nvGrpSpPr>
              <p:cNvPr id="142" name="Group 141">
                <a:extLst>
                  <a:ext uri="{FF2B5EF4-FFF2-40B4-BE49-F238E27FC236}">
                    <a16:creationId xmlns:a16="http://schemas.microsoft.com/office/drawing/2014/main" id="{EE4E70E1-8093-424D-BD88-DE60AB964912}"/>
                  </a:ext>
                </a:extLst>
              </p:cNvPr>
              <p:cNvGrpSpPr/>
              <p:nvPr/>
            </p:nvGrpSpPr>
            <p:grpSpPr>
              <a:xfrm>
                <a:off x="672367" y="2261061"/>
                <a:ext cx="2376396" cy="486079"/>
                <a:chOff x="672367" y="2261061"/>
                <a:chExt cx="2376396" cy="486079"/>
              </a:xfrm>
            </p:grpSpPr>
            <p:cxnSp>
              <p:nvCxnSpPr>
                <p:cNvPr id="144" name="Elbow Connector 143">
                  <a:extLst>
                    <a:ext uri="{FF2B5EF4-FFF2-40B4-BE49-F238E27FC236}">
                      <a16:creationId xmlns:a16="http://schemas.microsoft.com/office/drawing/2014/main" id="{52A6888C-11BF-3D4E-4498-395000741F2E}"/>
                    </a:ext>
                  </a:extLst>
                </p:cNvPr>
                <p:cNvCxnSpPr>
                  <a:cxnSpLocks/>
                </p:cNvCxnSpPr>
                <p:nvPr/>
              </p:nvCxnSpPr>
              <p:spPr>
                <a:xfrm flipV="1">
                  <a:off x="2867509" y="2261061"/>
                  <a:ext cx="181254" cy="486079"/>
                </a:xfrm>
                <a:prstGeom prst="bentConnector2">
                  <a:avLst/>
                </a:prstGeom>
                <a:ln w="28575">
                  <a:solidFill>
                    <a:schemeClr val="bg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1B224FFB-71D6-C1BA-50BD-28E54D4D59A9}"/>
                    </a:ext>
                  </a:extLst>
                </p:cNvPr>
                <p:cNvCxnSpPr>
                  <a:cxnSpLocks/>
                </p:cNvCxnSpPr>
                <p:nvPr/>
              </p:nvCxnSpPr>
              <p:spPr>
                <a:xfrm>
                  <a:off x="672367" y="2264558"/>
                  <a:ext cx="2371694" cy="0"/>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143" name="Straight Arrow Connector 142">
                <a:extLst>
                  <a:ext uri="{FF2B5EF4-FFF2-40B4-BE49-F238E27FC236}">
                    <a16:creationId xmlns:a16="http://schemas.microsoft.com/office/drawing/2014/main" id="{02AA6961-6FE0-99E8-CCD0-F97A4E5F17E7}"/>
                  </a:ext>
                </a:extLst>
              </p:cNvPr>
              <p:cNvCxnSpPr>
                <a:cxnSpLocks/>
              </p:cNvCxnSpPr>
              <p:nvPr/>
            </p:nvCxnSpPr>
            <p:spPr>
              <a:xfrm flipV="1">
                <a:off x="669619" y="3502852"/>
                <a:ext cx="274320" cy="2"/>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141" name="Straight Connector 140">
              <a:extLst>
                <a:ext uri="{FF2B5EF4-FFF2-40B4-BE49-F238E27FC236}">
                  <a16:creationId xmlns:a16="http://schemas.microsoft.com/office/drawing/2014/main" id="{E8E3CB5D-A6E7-DB26-22CB-C249110A32D1}"/>
                </a:ext>
              </a:extLst>
            </p:cNvPr>
            <p:cNvCxnSpPr/>
            <p:nvPr/>
          </p:nvCxnSpPr>
          <p:spPr>
            <a:xfrm flipH="1">
              <a:off x="675203" y="2248996"/>
              <a:ext cx="0" cy="1271016"/>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7110DBC6-7024-5326-471D-B03B665C869E}"/>
              </a:ext>
            </a:extLst>
          </p:cNvPr>
          <p:cNvSpPr txBox="1"/>
          <p:nvPr/>
        </p:nvSpPr>
        <p:spPr>
          <a:xfrm>
            <a:off x="5401750" y="4121196"/>
            <a:ext cx="341760" cy="261610"/>
          </a:xfrm>
          <a:prstGeom prst="rect">
            <a:avLst/>
          </a:prstGeom>
          <a:noFill/>
        </p:spPr>
        <p:txBody>
          <a:bodyPr wrap="none" rtlCol="0">
            <a:spAutoFit/>
          </a:bodyPr>
          <a:lstStyle/>
          <a:p>
            <a:pPr algn="l"/>
            <a:r>
              <a:rPr lang="en-US" sz="1100" dirty="0" err="1">
                <a:solidFill>
                  <a:schemeClr val="bg1"/>
                </a:solidFill>
                <a:latin typeface="18 VAG Rounded Light   02390" pitchFamily="2" charset="0"/>
              </a:rPr>
              <a:t>clk</a:t>
            </a:r>
            <a:endParaRPr lang="en-US" sz="1100" dirty="0">
              <a:solidFill>
                <a:schemeClr val="bg1"/>
              </a:solidFill>
              <a:latin typeface="18 VAG Rounded Light   02390" pitchFamily="2" charset="0"/>
            </a:endParaRPr>
          </a:p>
        </p:txBody>
      </p:sp>
      <p:cxnSp>
        <p:nvCxnSpPr>
          <p:cNvPr id="462" name="Straight Arrow Connector 461">
            <a:extLst>
              <a:ext uri="{FF2B5EF4-FFF2-40B4-BE49-F238E27FC236}">
                <a16:creationId xmlns:a16="http://schemas.microsoft.com/office/drawing/2014/main" id="{FD30E475-8B27-7D96-C6EB-C2BCDE5F36E5}"/>
              </a:ext>
            </a:extLst>
          </p:cNvPr>
          <p:cNvCxnSpPr>
            <a:cxnSpLocks/>
          </p:cNvCxnSpPr>
          <p:nvPr/>
        </p:nvCxnSpPr>
        <p:spPr>
          <a:xfrm>
            <a:off x="5777563" y="3641630"/>
            <a:ext cx="576072"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19D43AD4-C12C-A104-42C4-5E1FEB6EFFEA}"/>
              </a:ext>
            </a:extLst>
          </p:cNvPr>
          <p:cNvCxnSpPr>
            <a:cxnSpLocks/>
          </p:cNvCxnSpPr>
          <p:nvPr/>
        </p:nvCxnSpPr>
        <p:spPr>
          <a:xfrm>
            <a:off x="8657997" y="3409140"/>
            <a:ext cx="457200"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514" name="TextBox 513">
            <a:extLst>
              <a:ext uri="{FF2B5EF4-FFF2-40B4-BE49-F238E27FC236}">
                <a16:creationId xmlns:a16="http://schemas.microsoft.com/office/drawing/2014/main" id="{BF214B76-A78D-F932-101F-86B323BBF2D4}"/>
              </a:ext>
            </a:extLst>
          </p:cNvPr>
          <p:cNvSpPr txBox="1"/>
          <p:nvPr/>
        </p:nvSpPr>
        <p:spPr>
          <a:xfrm>
            <a:off x="8918670" y="2002101"/>
            <a:ext cx="354584" cy="261610"/>
          </a:xfrm>
          <a:prstGeom prst="rect">
            <a:avLst/>
          </a:prstGeom>
          <a:noFill/>
        </p:spPr>
        <p:txBody>
          <a:bodyPr wrap="none" rtlCol="0">
            <a:spAutoFit/>
          </a:bodyPr>
          <a:lstStyle/>
          <a:p>
            <a:pPr algn="r"/>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+4</a:t>
            </a:r>
            <a:endParaRPr lang="en-US" sz="2000" dirty="0">
              <a:solidFill>
                <a:schemeClr val="bg1"/>
              </a:solidFill>
              <a:latin typeface="18 VAG Rounded Light   02390" pitchFamily="2" charset="0"/>
            </a:endParaRPr>
          </a:p>
        </p:txBody>
      </p:sp>
      <p:cxnSp>
        <p:nvCxnSpPr>
          <p:cNvPr id="515" name="Straight Connector 514">
            <a:extLst>
              <a:ext uri="{FF2B5EF4-FFF2-40B4-BE49-F238E27FC236}">
                <a16:creationId xmlns:a16="http://schemas.microsoft.com/office/drawing/2014/main" id="{215A8019-9FAB-27E1-0C03-95F862A76EB7}"/>
              </a:ext>
            </a:extLst>
          </p:cNvPr>
          <p:cNvCxnSpPr>
            <a:cxnSpLocks/>
          </p:cNvCxnSpPr>
          <p:nvPr/>
        </p:nvCxnSpPr>
        <p:spPr>
          <a:xfrm flipH="1">
            <a:off x="9220375" y="2119372"/>
            <a:ext cx="91440" cy="0"/>
          </a:xfrm>
          <a:prstGeom prst="line">
            <a:avLst/>
          </a:prstGeom>
          <a:ln w="19050">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26" name="Elbow Connector 525">
            <a:extLst>
              <a:ext uri="{FF2B5EF4-FFF2-40B4-BE49-F238E27FC236}">
                <a16:creationId xmlns:a16="http://schemas.microsoft.com/office/drawing/2014/main" id="{A4678C37-8877-B867-375B-7A6369CE279D}"/>
              </a:ext>
            </a:extLst>
          </p:cNvPr>
          <p:cNvCxnSpPr>
            <a:cxnSpLocks/>
          </p:cNvCxnSpPr>
          <p:nvPr/>
        </p:nvCxnSpPr>
        <p:spPr>
          <a:xfrm>
            <a:off x="7290562" y="2201258"/>
            <a:ext cx="2024070" cy="269035"/>
          </a:xfrm>
          <a:prstGeom prst="bentConnector3">
            <a:avLst>
              <a:gd name="adj1" fmla="val 84786"/>
            </a:avLst>
          </a:prstGeom>
          <a:ln w="28575">
            <a:solidFill>
              <a:schemeClr val="bg1"/>
            </a:solidFill>
            <a:headEnd type="oval" w="med" len="med"/>
            <a:tailEnd type="triangle" w="lg" len="lg"/>
          </a:ln>
          <a:effectLst>
            <a:glow rad="101600">
              <a:srgbClr val="00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576" name="Elbow Connector 575">
            <a:extLst>
              <a:ext uri="{FF2B5EF4-FFF2-40B4-BE49-F238E27FC236}">
                <a16:creationId xmlns:a16="http://schemas.microsoft.com/office/drawing/2014/main" id="{2DD4C877-6FD5-4A91-AADC-5A0A6A5592FD}"/>
              </a:ext>
            </a:extLst>
          </p:cNvPr>
          <p:cNvCxnSpPr>
            <a:cxnSpLocks/>
          </p:cNvCxnSpPr>
          <p:nvPr/>
        </p:nvCxnSpPr>
        <p:spPr>
          <a:xfrm flipV="1">
            <a:off x="2856277" y="3118179"/>
            <a:ext cx="1489082" cy="274320"/>
          </a:xfrm>
          <a:prstGeom prst="bentConnector3">
            <a:avLst>
              <a:gd name="adj1" fmla="val 32806"/>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624" name="Group 623">
            <a:extLst>
              <a:ext uri="{FF2B5EF4-FFF2-40B4-BE49-F238E27FC236}">
                <a16:creationId xmlns:a16="http://schemas.microsoft.com/office/drawing/2014/main" id="{0B1470FB-C416-D3CC-9EBD-C6FBB8F81D00}"/>
              </a:ext>
            </a:extLst>
          </p:cNvPr>
          <p:cNvGrpSpPr/>
          <p:nvPr/>
        </p:nvGrpSpPr>
        <p:grpSpPr>
          <a:xfrm>
            <a:off x="4055975" y="1825965"/>
            <a:ext cx="7168896" cy="1027301"/>
            <a:chOff x="4055975" y="1825965"/>
            <a:chExt cx="7168896" cy="1027301"/>
          </a:xfrm>
          <a:effectLst>
            <a:glow rad="101600">
              <a:srgbClr val="000000">
                <a:alpha val="61000"/>
              </a:srgbClr>
            </a:glow>
          </a:effectLst>
        </p:grpSpPr>
        <p:grpSp>
          <p:nvGrpSpPr>
            <p:cNvPr id="147" name="Group 146">
              <a:extLst>
                <a:ext uri="{FF2B5EF4-FFF2-40B4-BE49-F238E27FC236}">
                  <a16:creationId xmlns:a16="http://schemas.microsoft.com/office/drawing/2014/main" id="{95E29680-B977-8B0B-8E6B-55104FEA9ADD}"/>
                </a:ext>
              </a:extLst>
            </p:cNvPr>
            <p:cNvGrpSpPr/>
            <p:nvPr/>
          </p:nvGrpSpPr>
          <p:grpSpPr>
            <a:xfrm>
              <a:off x="4055975" y="1825965"/>
              <a:ext cx="7168896" cy="1027301"/>
              <a:chOff x="4070913" y="2238461"/>
              <a:chExt cx="7168896" cy="1027301"/>
            </a:xfrm>
            <a:effectLst/>
          </p:grpSpPr>
          <p:cxnSp>
            <p:nvCxnSpPr>
              <p:cNvPr id="150" name="Elbow Connector 149">
                <a:extLst>
                  <a:ext uri="{FF2B5EF4-FFF2-40B4-BE49-F238E27FC236}">
                    <a16:creationId xmlns:a16="http://schemas.microsoft.com/office/drawing/2014/main" id="{3F8F48AB-D505-1491-502F-CC4B168C40F2}"/>
                  </a:ext>
                </a:extLst>
              </p:cNvPr>
              <p:cNvCxnSpPr>
                <a:cxnSpLocks/>
              </p:cNvCxnSpPr>
              <p:nvPr/>
            </p:nvCxnSpPr>
            <p:spPr>
              <a:xfrm flipV="1">
                <a:off x="11094344" y="2238461"/>
                <a:ext cx="131515" cy="1027301"/>
              </a:xfrm>
              <a:prstGeom prst="bentConnector2">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B7DA09E-4747-6242-3784-D0AEA0EBBD55}"/>
                  </a:ext>
                </a:extLst>
              </p:cNvPr>
              <p:cNvCxnSpPr>
                <a:cxnSpLocks/>
              </p:cNvCxnSpPr>
              <p:nvPr/>
            </p:nvCxnSpPr>
            <p:spPr>
              <a:xfrm>
                <a:off x="4070913" y="2242268"/>
                <a:ext cx="7168896" cy="0"/>
              </a:xfrm>
              <a:prstGeom prst="line">
                <a:avLst/>
              </a:prstGeom>
              <a:ln w="28575">
                <a:solidFill>
                  <a:schemeClr val="bg1"/>
                </a:solidFill>
                <a:tailEnd type="none" w="lg" len="lg"/>
              </a:ln>
              <a:effectLst/>
            </p:spPr>
            <p:style>
              <a:lnRef idx="1">
                <a:schemeClr val="accent1"/>
              </a:lnRef>
              <a:fillRef idx="0">
                <a:schemeClr val="accent1"/>
              </a:fillRef>
              <a:effectRef idx="0">
                <a:schemeClr val="accent1"/>
              </a:effectRef>
              <a:fontRef idx="minor">
                <a:schemeClr val="tx1"/>
              </a:fontRef>
            </p:style>
          </p:cxnSp>
        </p:grpSp>
        <p:cxnSp>
          <p:nvCxnSpPr>
            <p:cNvPr id="618" name="Elbow Connector 617">
              <a:extLst>
                <a:ext uri="{FF2B5EF4-FFF2-40B4-BE49-F238E27FC236}">
                  <a16:creationId xmlns:a16="http://schemas.microsoft.com/office/drawing/2014/main" id="{DD2577B8-2401-4704-E78D-A493170AF64E}"/>
                </a:ext>
              </a:extLst>
            </p:cNvPr>
            <p:cNvCxnSpPr>
              <a:cxnSpLocks/>
            </p:cNvCxnSpPr>
            <p:nvPr/>
          </p:nvCxnSpPr>
          <p:spPr>
            <a:xfrm rot="16200000" flipH="1">
              <a:off x="3875270" y="2014269"/>
              <a:ext cx="658616" cy="283745"/>
            </a:xfrm>
            <a:prstGeom prst="bentConnector2">
              <a:avLst/>
            </a:prstGeom>
            <a:ln w="28575">
              <a:solidFill>
                <a:schemeClr val="bg1"/>
              </a:solidFill>
              <a:tailEnd type="triangle" w="lg" len="lg"/>
            </a:ln>
            <a:effectLst/>
          </p:spPr>
          <p:style>
            <a:lnRef idx="1">
              <a:schemeClr val="accent1"/>
            </a:lnRef>
            <a:fillRef idx="0">
              <a:schemeClr val="accent1"/>
            </a:fillRef>
            <a:effectRef idx="0">
              <a:schemeClr val="accent1"/>
            </a:effectRef>
            <a:fontRef idx="minor">
              <a:schemeClr val="tx1"/>
            </a:fontRef>
          </p:style>
        </p:cxnSp>
      </p:grpSp>
      <p:grpSp>
        <p:nvGrpSpPr>
          <p:cNvPr id="623" name="Group 622">
            <a:extLst>
              <a:ext uri="{FF2B5EF4-FFF2-40B4-BE49-F238E27FC236}">
                <a16:creationId xmlns:a16="http://schemas.microsoft.com/office/drawing/2014/main" id="{1DAEDC87-0EFB-5C07-F7AB-0A63C0D59964}"/>
              </a:ext>
            </a:extLst>
          </p:cNvPr>
          <p:cNvGrpSpPr/>
          <p:nvPr/>
        </p:nvGrpSpPr>
        <p:grpSpPr>
          <a:xfrm>
            <a:off x="3795654" y="1690196"/>
            <a:ext cx="7613711" cy="3439441"/>
            <a:chOff x="3795654" y="1690196"/>
            <a:chExt cx="7613711" cy="3439441"/>
          </a:xfrm>
          <a:effectLst>
            <a:glow rad="101600">
              <a:srgbClr val="000000">
                <a:alpha val="61000"/>
              </a:srgbClr>
            </a:glow>
          </a:effectLst>
        </p:grpSpPr>
        <p:grpSp>
          <p:nvGrpSpPr>
            <p:cNvPr id="589" name="Group 588">
              <a:extLst>
                <a:ext uri="{FF2B5EF4-FFF2-40B4-BE49-F238E27FC236}">
                  <a16:creationId xmlns:a16="http://schemas.microsoft.com/office/drawing/2014/main" id="{276E6B05-31C2-3D0E-13A7-FBC01BE628BB}"/>
                </a:ext>
              </a:extLst>
            </p:cNvPr>
            <p:cNvGrpSpPr/>
            <p:nvPr/>
          </p:nvGrpSpPr>
          <p:grpSpPr>
            <a:xfrm>
              <a:off x="3795654" y="1690196"/>
              <a:ext cx="7613711" cy="3439441"/>
              <a:chOff x="3814417" y="2281952"/>
              <a:chExt cx="7613711" cy="3439441"/>
            </a:xfrm>
            <a:effectLst/>
          </p:grpSpPr>
          <p:cxnSp>
            <p:nvCxnSpPr>
              <p:cNvPr id="590" name="Straight Connector 589">
                <a:extLst>
                  <a:ext uri="{FF2B5EF4-FFF2-40B4-BE49-F238E27FC236}">
                    <a16:creationId xmlns:a16="http://schemas.microsoft.com/office/drawing/2014/main" id="{64DBC282-069C-AD73-D9D5-A3256099DBD0}"/>
                  </a:ext>
                </a:extLst>
              </p:cNvPr>
              <p:cNvCxnSpPr>
                <a:cxnSpLocks/>
              </p:cNvCxnSpPr>
              <p:nvPr/>
            </p:nvCxnSpPr>
            <p:spPr>
              <a:xfrm>
                <a:off x="3814417" y="2297776"/>
                <a:ext cx="7613711" cy="0"/>
              </a:xfrm>
              <a:prstGeom prst="line">
                <a:avLst/>
              </a:prstGeom>
              <a:ln w="28575">
                <a:solidFill>
                  <a:schemeClr val="bg1"/>
                </a:solidFill>
                <a:tailEnd type="none" w="lg" len="lg"/>
              </a:ln>
              <a:effectLst/>
            </p:spPr>
            <p:style>
              <a:lnRef idx="1">
                <a:schemeClr val="accent1"/>
              </a:lnRef>
              <a:fillRef idx="0">
                <a:schemeClr val="accent1"/>
              </a:fillRef>
              <a:effectRef idx="0">
                <a:schemeClr val="accent1"/>
              </a:effectRef>
              <a:fontRef idx="minor">
                <a:schemeClr val="tx1"/>
              </a:fontRef>
            </p:style>
          </p:cxnSp>
          <p:cxnSp>
            <p:nvCxnSpPr>
              <p:cNvPr id="591" name="Elbow Connector 590">
                <a:extLst>
                  <a:ext uri="{FF2B5EF4-FFF2-40B4-BE49-F238E27FC236}">
                    <a16:creationId xmlns:a16="http://schemas.microsoft.com/office/drawing/2014/main" id="{3FCADA80-E56C-5D3E-D39F-6799C24FB864}"/>
                  </a:ext>
                </a:extLst>
              </p:cNvPr>
              <p:cNvCxnSpPr>
                <a:cxnSpLocks/>
              </p:cNvCxnSpPr>
              <p:nvPr/>
            </p:nvCxnSpPr>
            <p:spPr>
              <a:xfrm flipV="1">
                <a:off x="10391937" y="2281952"/>
                <a:ext cx="1030757" cy="3439441"/>
              </a:xfrm>
              <a:prstGeom prst="bentConnector2">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cxnSp>
          <p:nvCxnSpPr>
            <p:cNvPr id="619" name="Elbow Connector 618">
              <a:extLst>
                <a:ext uri="{FF2B5EF4-FFF2-40B4-BE49-F238E27FC236}">
                  <a16:creationId xmlns:a16="http://schemas.microsoft.com/office/drawing/2014/main" id="{E94B494A-AF46-2AE7-9FF1-83C204DAD784}"/>
                </a:ext>
              </a:extLst>
            </p:cNvPr>
            <p:cNvCxnSpPr>
              <a:cxnSpLocks/>
            </p:cNvCxnSpPr>
            <p:nvPr/>
          </p:nvCxnSpPr>
          <p:spPr>
            <a:xfrm rot="16200000" flipH="1">
              <a:off x="3519475" y="2007011"/>
              <a:ext cx="1113842" cy="535651"/>
            </a:xfrm>
            <a:prstGeom prst="bentConnector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D9FF65E7-87EF-1814-1F61-D60B4CD1FD3E}"/>
              </a:ext>
            </a:extLst>
          </p:cNvPr>
          <p:cNvGrpSpPr/>
          <p:nvPr/>
        </p:nvGrpSpPr>
        <p:grpSpPr>
          <a:xfrm>
            <a:off x="10817904" y="2411805"/>
            <a:ext cx="267680" cy="873172"/>
            <a:chOff x="10468098" y="2970605"/>
            <a:chExt cx="267680" cy="873172"/>
          </a:xfrm>
        </p:grpSpPr>
        <p:sp>
          <p:nvSpPr>
            <p:cNvPr id="152" name="Rectangle 151">
              <a:extLst>
                <a:ext uri="{FF2B5EF4-FFF2-40B4-BE49-F238E27FC236}">
                  <a16:creationId xmlns:a16="http://schemas.microsoft.com/office/drawing/2014/main" id="{4C623BBD-8357-B794-0F97-63341837107B}"/>
                </a:ext>
              </a:extLst>
            </p:cNvPr>
            <p:cNvSpPr/>
            <p:nvPr/>
          </p:nvSpPr>
          <p:spPr>
            <a:xfrm>
              <a:off x="10468098" y="3076083"/>
              <a:ext cx="158767" cy="130407"/>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bg1"/>
                </a:solidFill>
                <a:latin typeface="18 VAG Rounded Light   02390" pitchFamily="2" charset="0"/>
              </a:endParaRPr>
            </a:p>
          </p:txBody>
        </p:sp>
        <p:sp>
          <p:nvSpPr>
            <p:cNvPr id="153" name="Rectangle 152">
              <a:extLst>
                <a:ext uri="{FF2B5EF4-FFF2-40B4-BE49-F238E27FC236}">
                  <a16:creationId xmlns:a16="http://schemas.microsoft.com/office/drawing/2014/main" id="{747BCF39-4120-49D7-5F39-3E4A5D03A617}"/>
                </a:ext>
              </a:extLst>
            </p:cNvPr>
            <p:cNvSpPr/>
            <p:nvPr/>
          </p:nvSpPr>
          <p:spPr>
            <a:xfrm>
              <a:off x="10468098" y="3321131"/>
              <a:ext cx="158767" cy="130407"/>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bg1"/>
                </a:solidFill>
                <a:latin typeface="18 VAG Rounded Light   02390" pitchFamily="2" charset="0"/>
              </a:endParaRPr>
            </a:p>
          </p:txBody>
        </p:sp>
        <p:sp>
          <p:nvSpPr>
            <p:cNvPr id="154" name="Rectangle 153">
              <a:extLst>
                <a:ext uri="{FF2B5EF4-FFF2-40B4-BE49-F238E27FC236}">
                  <a16:creationId xmlns:a16="http://schemas.microsoft.com/office/drawing/2014/main" id="{247E5071-BE0E-344D-5B42-0C0560817BE2}"/>
                </a:ext>
              </a:extLst>
            </p:cNvPr>
            <p:cNvSpPr/>
            <p:nvPr/>
          </p:nvSpPr>
          <p:spPr>
            <a:xfrm>
              <a:off x="10468098" y="3584336"/>
              <a:ext cx="158767" cy="130407"/>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bg1"/>
                </a:solidFill>
                <a:latin typeface="18 VAG Rounded Light   02390" pitchFamily="2" charset="0"/>
              </a:endParaRPr>
            </a:p>
          </p:txBody>
        </p:sp>
        <p:sp>
          <p:nvSpPr>
            <p:cNvPr id="155" name="Trapezoid 154">
              <a:extLst>
                <a:ext uri="{FF2B5EF4-FFF2-40B4-BE49-F238E27FC236}">
                  <a16:creationId xmlns:a16="http://schemas.microsoft.com/office/drawing/2014/main" id="{14F71209-C6F2-6A1F-9AF5-FDF3FA5F3C5B}"/>
                </a:ext>
              </a:extLst>
            </p:cNvPr>
            <p:cNvSpPr/>
            <p:nvPr/>
          </p:nvSpPr>
          <p:spPr>
            <a:xfrm rot="5400000">
              <a:off x="10165352" y="3273351"/>
              <a:ext cx="873172" cy="267680"/>
            </a:xfrm>
            <a:prstGeom prst="trapezoid">
              <a:avLst>
                <a:gd name="adj" fmla="val 62818"/>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2</a:t>
              </a:r>
            </a:p>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1</a:t>
              </a:r>
            </a:p>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0</a:t>
              </a:r>
            </a:p>
          </p:txBody>
        </p:sp>
      </p:grpSp>
      <p:sp>
        <p:nvSpPr>
          <p:cNvPr id="506" name="Rectangle 505">
            <a:extLst>
              <a:ext uri="{FF2B5EF4-FFF2-40B4-BE49-F238E27FC236}">
                <a16:creationId xmlns:a16="http://schemas.microsoft.com/office/drawing/2014/main" id="{1E5FF1BB-EE66-1630-752B-54249BDEA307}"/>
              </a:ext>
            </a:extLst>
          </p:cNvPr>
          <p:cNvSpPr/>
          <p:nvPr/>
        </p:nvSpPr>
        <p:spPr>
          <a:xfrm>
            <a:off x="4347250" y="2359276"/>
            <a:ext cx="1440473" cy="1655090"/>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pPr>
              <a:spcBef>
                <a:spcPts val="400"/>
              </a:spcBef>
            </a:pPr>
            <a:r>
              <a:rPr lang="en-US" sz="1400" i="1" dirty="0" err="1">
                <a:solidFill>
                  <a:schemeClr val="bg1"/>
                </a:solidFill>
                <a:latin typeface="18 VAG Rounded Light   02390" pitchFamily="2" charset="0"/>
              </a:rPr>
              <a:t>dataW</a:t>
            </a:r>
            <a:endParaRPr lang="en-US" sz="1400" i="1" dirty="0">
              <a:solidFill>
                <a:schemeClr val="bg1"/>
              </a:solidFill>
              <a:latin typeface="18 VAG Rounded Light   02390" pitchFamily="2" charset="0"/>
            </a:endParaRPr>
          </a:p>
          <a:p>
            <a:pPr>
              <a:spcBef>
                <a:spcPts val="1000"/>
              </a:spcBef>
            </a:pPr>
            <a:r>
              <a:rPr lang="en-US" sz="1400" i="1" dirty="0" err="1">
                <a:solidFill>
                  <a:schemeClr val="bg1"/>
                </a:solidFill>
                <a:latin typeface="18 VAG Rounded Light   02390" pitchFamily="2" charset="0"/>
              </a:rPr>
              <a:t>rsW</a:t>
            </a:r>
            <a:endParaRPr lang="en-US" sz="1400" i="1" dirty="0">
              <a:solidFill>
                <a:schemeClr val="bg1"/>
              </a:solidFill>
              <a:latin typeface="18 VAG Rounded Light   02390" pitchFamily="2" charset="0"/>
            </a:endParaRPr>
          </a:p>
          <a:p>
            <a:pPr>
              <a:spcBef>
                <a:spcPts val="400"/>
              </a:spcBef>
              <a:tabLst>
                <a:tab pos="1249363" algn="r"/>
              </a:tabLst>
            </a:pPr>
            <a:r>
              <a:rPr lang="en-US" sz="1400" i="1" dirty="0">
                <a:solidFill>
                  <a:schemeClr val="bg1"/>
                </a:solidFill>
                <a:latin typeface="18 VAG Rounded Light   02390" pitchFamily="2" charset="0"/>
              </a:rPr>
              <a:t>rsR1	dataR1</a:t>
            </a:r>
          </a:p>
          <a:p>
            <a:pPr>
              <a:spcBef>
                <a:spcPts val="400"/>
              </a:spcBef>
              <a:tabLst>
                <a:tab pos="1249363" algn="r"/>
              </a:tabLst>
            </a:pPr>
            <a:r>
              <a:rPr lang="en-US" sz="1400" i="1" dirty="0">
                <a:solidFill>
                  <a:schemeClr val="bg1"/>
                </a:solidFill>
                <a:latin typeface="18 VAG Rounded Light   02390" pitchFamily="2" charset="0"/>
              </a:rPr>
              <a:t>rsR2	</a:t>
            </a:r>
          </a:p>
          <a:p>
            <a:pPr>
              <a:spcBef>
                <a:spcPts val="400"/>
              </a:spcBef>
              <a:tabLst>
                <a:tab pos="1249363" algn="r"/>
              </a:tabLst>
            </a:pPr>
            <a:r>
              <a:rPr lang="en-US" sz="1400" i="1" dirty="0">
                <a:solidFill>
                  <a:schemeClr val="bg1"/>
                </a:solidFill>
                <a:latin typeface="18 VAG Rounded Light   02390" pitchFamily="2" charset="0"/>
              </a:rPr>
              <a:t>	dataR2</a:t>
            </a:r>
          </a:p>
          <a:p>
            <a:r>
              <a:rPr lang="en-US" sz="1600" b="1" dirty="0">
                <a:solidFill>
                  <a:schemeClr val="bg1"/>
                </a:solidFill>
                <a:latin typeface="Courier New" panose="02070309020205020404" pitchFamily="49" charset="0"/>
                <a:cs typeface="Courier New" panose="02070309020205020404" pitchFamily="49" charset="0"/>
              </a:rPr>
              <a:t>Reg[]</a:t>
            </a:r>
          </a:p>
        </p:txBody>
      </p:sp>
      <p:sp>
        <p:nvSpPr>
          <p:cNvPr id="631" name="TextBox 630">
            <a:extLst>
              <a:ext uri="{FF2B5EF4-FFF2-40B4-BE49-F238E27FC236}">
                <a16:creationId xmlns:a16="http://schemas.microsoft.com/office/drawing/2014/main" id="{298A08E6-2030-048F-BD11-3B74DBFC1F3B}"/>
              </a:ext>
            </a:extLst>
          </p:cNvPr>
          <p:cNvSpPr txBox="1"/>
          <p:nvPr/>
        </p:nvSpPr>
        <p:spPr>
          <a:xfrm>
            <a:off x="6112180" y="2460383"/>
            <a:ext cx="551754" cy="261610"/>
          </a:xfrm>
          <a:prstGeom prst="rect">
            <a:avLst/>
          </a:prstGeom>
          <a:noFill/>
        </p:spPr>
        <p:txBody>
          <a:bodyPr wrap="none" rtlCol="0">
            <a:spAutoFit/>
          </a:bodyPr>
          <a:lstStyle/>
          <a:p>
            <a:r>
              <a:rPr kumimoji="0" lang="en-US" sz="11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rs1</a:t>
            </a:r>
            <a:r>
              <a:rPr kumimoji="0" lang="en-US" sz="1100" b="1" i="0" u="none" strike="noStrike" kern="1200" cap="none" spc="0" normalizeH="0" baseline="-2500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EX</a:t>
            </a:r>
            <a:endParaRPr lang="en-US" sz="2000" b="1" baseline="-25000" dirty="0">
              <a:solidFill>
                <a:schemeClr val="accent1"/>
              </a:solidFill>
              <a:latin typeface="18 VAG Rounded Light   02390" pitchFamily="2" charset="0"/>
            </a:endParaRPr>
          </a:p>
        </p:txBody>
      </p:sp>
      <p:sp>
        <p:nvSpPr>
          <p:cNvPr id="632" name="TextBox 631">
            <a:extLst>
              <a:ext uri="{FF2B5EF4-FFF2-40B4-BE49-F238E27FC236}">
                <a16:creationId xmlns:a16="http://schemas.microsoft.com/office/drawing/2014/main" id="{D9CC97C7-6AC6-240A-2D3D-9C9747051B8B}"/>
              </a:ext>
            </a:extLst>
          </p:cNvPr>
          <p:cNvSpPr txBox="1"/>
          <p:nvPr/>
        </p:nvSpPr>
        <p:spPr>
          <a:xfrm>
            <a:off x="6020034" y="1971058"/>
            <a:ext cx="466794" cy="261610"/>
          </a:xfrm>
          <a:prstGeom prst="rect">
            <a:avLst/>
          </a:prstGeom>
          <a:noFill/>
        </p:spPr>
        <p:txBody>
          <a:bodyPr wrap="none" rtlCol="0">
            <a:spAutoFit/>
          </a:bodyPr>
          <a:lstStyle/>
          <a:p>
            <a:r>
              <a:rPr kumimoji="0" lang="en-US" sz="1100" b="1" i="0" u="none" strike="noStrike" kern="1200" cap="none" spc="0" normalizeH="0" baseline="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PC</a:t>
            </a:r>
            <a:r>
              <a:rPr kumimoji="0" lang="en-US" sz="1100" b="1" i="0" u="none" strike="noStrike" kern="1200" cap="none" spc="0" normalizeH="0" baseline="-25000" noProof="0" dirty="0">
                <a:ln>
                  <a:noFill/>
                </a:ln>
                <a:solidFill>
                  <a:schemeClr val="accent1"/>
                </a:solidFill>
                <a:effectLst/>
                <a:uLnTx/>
                <a:uFillTx/>
                <a:latin typeface="Courier New" panose="02070309020205020404" pitchFamily="49" charset="0"/>
                <a:ea typeface="+mn-ea"/>
                <a:cs typeface="Courier New" panose="02070309020205020404" pitchFamily="49" charset="0"/>
              </a:rPr>
              <a:t>EX</a:t>
            </a:r>
            <a:endParaRPr lang="en-US" sz="2000" b="1" baseline="-25000" dirty="0">
              <a:solidFill>
                <a:schemeClr val="accent1"/>
              </a:solidFill>
              <a:latin typeface="18 VAG Rounded Light   02390" pitchFamily="2" charset="0"/>
            </a:endParaRPr>
          </a:p>
        </p:txBody>
      </p:sp>
      <p:sp>
        <p:nvSpPr>
          <p:cNvPr id="633" name="TextBox 632">
            <a:extLst>
              <a:ext uri="{FF2B5EF4-FFF2-40B4-BE49-F238E27FC236}">
                <a16:creationId xmlns:a16="http://schemas.microsoft.com/office/drawing/2014/main" id="{BB8ECC3A-CFE3-3E60-6A89-FBA6F8D5CCF0}"/>
              </a:ext>
            </a:extLst>
          </p:cNvPr>
          <p:cNvSpPr txBox="1"/>
          <p:nvPr/>
        </p:nvSpPr>
        <p:spPr>
          <a:xfrm>
            <a:off x="8878660" y="2450516"/>
            <a:ext cx="522900" cy="261610"/>
          </a:xfrm>
          <a:prstGeom prst="rect">
            <a:avLst/>
          </a:prstGeom>
          <a:noFill/>
        </p:spPr>
        <p:txBody>
          <a:bodyPr wrap="none" rtlCol="0">
            <a:spAutoFit/>
          </a:bodyPr>
          <a:lstStyle/>
          <a:p>
            <a:r>
              <a:rPr kumimoji="0" lang="en-US" sz="1100" b="1" i="0" u="none" strike="noStrike" kern="1200" cap="none" spc="0" normalizeH="0" baseline="0" noProof="0" dirty="0">
                <a:ln>
                  <a:noFill/>
                </a:ln>
                <a:solidFill>
                  <a:schemeClr val="accent6"/>
                </a:solidFill>
                <a:effectLst/>
                <a:uLnTx/>
                <a:uFillTx/>
                <a:latin typeface="Courier New" panose="02070309020205020404" pitchFamily="49" charset="0"/>
                <a:ea typeface="+mn-ea"/>
                <a:cs typeface="Courier New" panose="02070309020205020404" pitchFamily="49" charset="0"/>
              </a:rPr>
              <a:t>PC</a:t>
            </a:r>
            <a:r>
              <a:rPr kumimoji="0" lang="en-US" sz="1100" b="1" i="0" u="none" strike="noStrike" kern="1200" cap="none" spc="0" normalizeH="0" baseline="-25000" noProof="0" dirty="0">
                <a:ln>
                  <a:noFill/>
                </a:ln>
                <a:solidFill>
                  <a:schemeClr val="accent6"/>
                </a:solidFill>
                <a:effectLst/>
                <a:uLnTx/>
                <a:uFillTx/>
                <a:latin typeface="Courier New" panose="02070309020205020404" pitchFamily="49" charset="0"/>
                <a:ea typeface="+mn-ea"/>
                <a:cs typeface="Courier New" panose="02070309020205020404" pitchFamily="49" charset="0"/>
              </a:rPr>
              <a:t>MEM</a:t>
            </a:r>
            <a:endParaRPr lang="en-US" sz="2000" b="1" baseline="-25000" dirty="0">
              <a:solidFill>
                <a:schemeClr val="accent6"/>
              </a:solidFill>
              <a:latin typeface="18 VAG Rounded Light   02390" pitchFamily="2" charset="0"/>
            </a:endParaRPr>
          </a:p>
        </p:txBody>
      </p:sp>
      <p:sp>
        <p:nvSpPr>
          <p:cNvPr id="634" name="TextBox 633">
            <a:extLst>
              <a:ext uri="{FF2B5EF4-FFF2-40B4-BE49-F238E27FC236}">
                <a16:creationId xmlns:a16="http://schemas.microsoft.com/office/drawing/2014/main" id="{CF5D3A42-62C3-8229-EE50-49C3CDF9C1F2}"/>
              </a:ext>
            </a:extLst>
          </p:cNvPr>
          <p:cNvSpPr txBox="1"/>
          <p:nvPr/>
        </p:nvSpPr>
        <p:spPr>
          <a:xfrm>
            <a:off x="8757067" y="4083062"/>
            <a:ext cx="607859" cy="261610"/>
          </a:xfrm>
          <a:prstGeom prst="rect">
            <a:avLst/>
          </a:prstGeom>
          <a:noFill/>
        </p:spPr>
        <p:txBody>
          <a:bodyPr wrap="none" rtlCol="0">
            <a:spAutoFit/>
          </a:bodyPr>
          <a:lstStyle/>
          <a:p>
            <a:r>
              <a:rPr kumimoji="0" lang="en-US" sz="1100" b="1" i="0" u="none" strike="noStrike" kern="1200" cap="none" spc="0" normalizeH="0" baseline="0" noProof="0" dirty="0">
                <a:ln>
                  <a:noFill/>
                </a:ln>
                <a:solidFill>
                  <a:schemeClr val="accent6"/>
                </a:solidFill>
                <a:effectLst/>
                <a:uLnTx/>
                <a:uFillTx/>
                <a:latin typeface="Courier New" panose="02070309020205020404" pitchFamily="49" charset="0"/>
                <a:ea typeface="+mn-ea"/>
                <a:cs typeface="Courier New" panose="02070309020205020404" pitchFamily="49" charset="0"/>
              </a:rPr>
              <a:t>rs2</a:t>
            </a:r>
            <a:r>
              <a:rPr kumimoji="0" lang="en-US" sz="1100" b="1" i="0" u="none" strike="noStrike" kern="1200" cap="none" spc="0" normalizeH="0" baseline="-25000" noProof="0" dirty="0">
                <a:ln>
                  <a:noFill/>
                </a:ln>
                <a:solidFill>
                  <a:schemeClr val="accent6"/>
                </a:solidFill>
                <a:effectLst/>
                <a:uLnTx/>
                <a:uFillTx/>
                <a:latin typeface="Courier New" panose="02070309020205020404" pitchFamily="49" charset="0"/>
                <a:ea typeface="+mn-ea"/>
                <a:cs typeface="Courier New" panose="02070309020205020404" pitchFamily="49" charset="0"/>
              </a:rPr>
              <a:t>MEM</a:t>
            </a:r>
            <a:endParaRPr lang="en-US" sz="2000" b="1" baseline="-25000" dirty="0">
              <a:solidFill>
                <a:schemeClr val="accent6"/>
              </a:solidFill>
              <a:latin typeface="18 VAG Rounded Light   02390" pitchFamily="2" charset="0"/>
            </a:endParaRPr>
          </a:p>
        </p:txBody>
      </p:sp>
      <p:sp>
        <p:nvSpPr>
          <p:cNvPr id="635" name="TextBox 634">
            <a:extLst>
              <a:ext uri="{FF2B5EF4-FFF2-40B4-BE49-F238E27FC236}">
                <a16:creationId xmlns:a16="http://schemas.microsoft.com/office/drawing/2014/main" id="{B34BB988-8E1A-34B9-C23E-5BB95D7BAE84}"/>
              </a:ext>
            </a:extLst>
          </p:cNvPr>
          <p:cNvSpPr txBox="1"/>
          <p:nvPr/>
        </p:nvSpPr>
        <p:spPr>
          <a:xfrm>
            <a:off x="5980948" y="5144116"/>
            <a:ext cx="636713"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inst</a:t>
            </a:r>
            <a:r>
              <a:rPr kumimoji="0" lang="en-US" sz="1100" b="1" i="0" u="none" strike="noStrike" kern="1200" cap="none" spc="0" normalizeH="0" baseline="-2500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EX</a:t>
            </a:r>
            <a:endParaRPr lang="en-US" sz="2000" b="1" baseline="-25000" dirty="0">
              <a:solidFill>
                <a:schemeClr val="accent1"/>
              </a:solidFill>
              <a:latin typeface="18 VAG Rounded Light   02390" pitchFamily="2" charset="0"/>
            </a:endParaRPr>
          </a:p>
        </p:txBody>
      </p:sp>
      <p:sp>
        <p:nvSpPr>
          <p:cNvPr id="636" name="TextBox 635">
            <a:extLst>
              <a:ext uri="{FF2B5EF4-FFF2-40B4-BE49-F238E27FC236}">
                <a16:creationId xmlns:a16="http://schemas.microsoft.com/office/drawing/2014/main" id="{063B44E2-8A27-A52C-BB6B-76BFB75BF909}"/>
              </a:ext>
            </a:extLst>
          </p:cNvPr>
          <p:cNvSpPr txBox="1"/>
          <p:nvPr/>
        </p:nvSpPr>
        <p:spPr>
          <a:xfrm>
            <a:off x="3097693" y="3422163"/>
            <a:ext cx="636713"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accent5"/>
                </a:solidFill>
                <a:effectLst/>
                <a:uLnTx/>
                <a:uFillTx/>
                <a:latin typeface="Courier New" panose="02070309020205020404" pitchFamily="49" charset="0"/>
                <a:ea typeface="+mn-ea"/>
                <a:cs typeface="Courier New" panose="02070309020205020404" pitchFamily="49" charset="0"/>
              </a:rPr>
              <a:t>inst</a:t>
            </a:r>
            <a:r>
              <a:rPr kumimoji="0" lang="en-US" sz="1100" b="1" i="0" u="none" strike="noStrike" kern="1200" cap="none" spc="0" normalizeH="0" baseline="-25000" noProof="0" dirty="0" err="1">
                <a:ln>
                  <a:noFill/>
                </a:ln>
                <a:solidFill>
                  <a:schemeClr val="accent5"/>
                </a:solidFill>
                <a:effectLst/>
                <a:uLnTx/>
                <a:uFillTx/>
                <a:latin typeface="Courier New" panose="02070309020205020404" pitchFamily="49" charset="0"/>
                <a:ea typeface="+mn-ea"/>
                <a:cs typeface="Courier New" panose="02070309020205020404" pitchFamily="49" charset="0"/>
              </a:rPr>
              <a:t>ID</a:t>
            </a:r>
            <a:endParaRPr lang="en-US" sz="2000" b="1" baseline="-25000" dirty="0">
              <a:solidFill>
                <a:schemeClr val="accent5"/>
              </a:solidFill>
              <a:latin typeface="18 VAG Rounded Light   02390" pitchFamily="2" charset="0"/>
            </a:endParaRPr>
          </a:p>
        </p:txBody>
      </p:sp>
      <p:sp>
        <p:nvSpPr>
          <p:cNvPr id="637" name="TextBox 636">
            <a:extLst>
              <a:ext uri="{FF2B5EF4-FFF2-40B4-BE49-F238E27FC236}">
                <a16:creationId xmlns:a16="http://schemas.microsoft.com/office/drawing/2014/main" id="{5F41AB3B-61BA-F03F-A583-195EE8F78DB7}"/>
              </a:ext>
            </a:extLst>
          </p:cNvPr>
          <p:cNvSpPr txBox="1"/>
          <p:nvPr/>
        </p:nvSpPr>
        <p:spPr>
          <a:xfrm>
            <a:off x="3094751" y="2660423"/>
            <a:ext cx="466794" cy="261610"/>
          </a:xfrm>
          <a:prstGeom prst="rect">
            <a:avLst/>
          </a:prstGeom>
          <a:noFill/>
        </p:spPr>
        <p:txBody>
          <a:bodyPr wrap="none" rtlCol="0">
            <a:spAutoFit/>
          </a:bodyPr>
          <a:lstStyle/>
          <a:p>
            <a:r>
              <a:rPr kumimoji="0" lang="en-US" sz="1100" b="1" i="0" u="none" strike="noStrike" kern="1200" cap="none" spc="0" normalizeH="0" baseline="0" noProof="0" dirty="0">
                <a:ln>
                  <a:noFill/>
                </a:ln>
                <a:solidFill>
                  <a:schemeClr val="accent5"/>
                </a:solidFill>
                <a:effectLst/>
                <a:uLnTx/>
                <a:uFillTx/>
                <a:latin typeface="Courier New" panose="02070309020205020404" pitchFamily="49" charset="0"/>
                <a:ea typeface="+mn-ea"/>
                <a:cs typeface="Courier New" panose="02070309020205020404" pitchFamily="49" charset="0"/>
              </a:rPr>
              <a:t>PC</a:t>
            </a:r>
            <a:r>
              <a:rPr kumimoji="0" lang="en-US" sz="1100" b="1" i="0" u="none" strike="noStrike" kern="1200" cap="none" spc="0" normalizeH="0" baseline="-25000" noProof="0" dirty="0">
                <a:ln>
                  <a:noFill/>
                </a:ln>
                <a:solidFill>
                  <a:schemeClr val="accent5"/>
                </a:solidFill>
                <a:effectLst/>
                <a:uLnTx/>
                <a:uFillTx/>
                <a:latin typeface="Courier New" panose="02070309020205020404" pitchFamily="49" charset="0"/>
                <a:ea typeface="+mn-ea"/>
                <a:cs typeface="Courier New" panose="02070309020205020404" pitchFamily="49" charset="0"/>
              </a:rPr>
              <a:t>ID</a:t>
            </a:r>
            <a:endParaRPr lang="en-US" sz="2000" b="1" baseline="-25000" dirty="0">
              <a:solidFill>
                <a:schemeClr val="accent5"/>
              </a:solidFill>
              <a:latin typeface="18 VAG Rounded Light   02390" pitchFamily="2" charset="0"/>
            </a:endParaRPr>
          </a:p>
        </p:txBody>
      </p:sp>
      <p:sp>
        <p:nvSpPr>
          <p:cNvPr id="513" name="Freeform 512">
            <a:extLst>
              <a:ext uri="{FF2B5EF4-FFF2-40B4-BE49-F238E27FC236}">
                <a16:creationId xmlns:a16="http://schemas.microsoft.com/office/drawing/2014/main" id="{41D4406A-1EB3-5859-83B4-E66CBF7CBDFD}"/>
              </a:ext>
            </a:extLst>
          </p:cNvPr>
          <p:cNvSpPr>
            <a:spLocks/>
          </p:cNvSpPr>
          <p:nvPr/>
        </p:nvSpPr>
        <p:spPr>
          <a:xfrm>
            <a:off x="9316523" y="2018788"/>
            <a:ext cx="644039" cy="603217"/>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r>
              <a:rPr lang="en-US" sz="1600" dirty="0">
                <a:solidFill>
                  <a:schemeClr val="bg1"/>
                </a:solidFill>
                <a:latin typeface="18 VAG Rounded Light   02390" pitchFamily="2" charset="0"/>
              </a:rPr>
              <a:t>add</a:t>
            </a:r>
          </a:p>
        </p:txBody>
      </p:sp>
      <p:sp>
        <p:nvSpPr>
          <p:cNvPr id="638" name="TextBox 637">
            <a:extLst>
              <a:ext uri="{FF2B5EF4-FFF2-40B4-BE49-F238E27FC236}">
                <a16:creationId xmlns:a16="http://schemas.microsoft.com/office/drawing/2014/main" id="{09498AD5-8443-2E18-0403-E14E32206476}"/>
              </a:ext>
            </a:extLst>
          </p:cNvPr>
          <p:cNvSpPr txBox="1"/>
          <p:nvPr/>
        </p:nvSpPr>
        <p:spPr>
          <a:xfrm>
            <a:off x="10365652" y="2036410"/>
            <a:ext cx="636713" cy="261610"/>
          </a:xfrm>
          <a:prstGeom prst="rect">
            <a:avLst/>
          </a:prstGeom>
          <a:noFill/>
        </p:spPr>
        <p:txBody>
          <a:bodyPr wrap="none" rtlCol="0">
            <a:spAutoFit/>
          </a:bodyPr>
          <a:lstStyle/>
          <a:p>
            <a:r>
              <a:rPr kumimoji="0" lang="en-US" sz="1100" b="1" i="0" u="none" strike="noStrike" kern="1200" cap="none" spc="0" normalizeH="0" baseline="0" noProof="0" dirty="0">
                <a:ln>
                  <a:noFill/>
                </a:ln>
                <a:solidFill>
                  <a:schemeClr val="accent4"/>
                </a:solidFill>
                <a:effectLst/>
                <a:uLnTx/>
                <a:uFillTx/>
                <a:latin typeface="Courier New" panose="02070309020205020404" pitchFamily="49" charset="0"/>
                <a:ea typeface="+mn-ea"/>
                <a:cs typeface="Courier New" panose="02070309020205020404" pitchFamily="49" charset="0"/>
              </a:rPr>
              <a:t>PC+4</a:t>
            </a:r>
            <a:r>
              <a:rPr kumimoji="0" lang="en-US" sz="1100" b="1" i="0" u="none" strike="noStrike" kern="1200" cap="none" spc="0" normalizeH="0" baseline="-25000" noProof="0" dirty="0">
                <a:ln>
                  <a:noFill/>
                </a:ln>
                <a:solidFill>
                  <a:schemeClr val="accent4"/>
                </a:solidFill>
                <a:effectLst/>
                <a:uLnTx/>
                <a:uFillTx/>
                <a:latin typeface="Courier New" panose="02070309020205020404" pitchFamily="49" charset="0"/>
                <a:ea typeface="+mn-ea"/>
                <a:cs typeface="Courier New" panose="02070309020205020404" pitchFamily="49" charset="0"/>
              </a:rPr>
              <a:t>WB</a:t>
            </a:r>
            <a:endParaRPr lang="en-US" sz="2000" b="1" baseline="-25000" dirty="0">
              <a:solidFill>
                <a:schemeClr val="accent4"/>
              </a:solidFill>
              <a:latin typeface="18 VAG Rounded Light   02390" pitchFamily="2" charset="0"/>
            </a:endParaRPr>
          </a:p>
        </p:txBody>
      </p:sp>
      <p:sp>
        <p:nvSpPr>
          <p:cNvPr id="639" name="TextBox 638">
            <a:extLst>
              <a:ext uri="{FF2B5EF4-FFF2-40B4-BE49-F238E27FC236}">
                <a16:creationId xmlns:a16="http://schemas.microsoft.com/office/drawing/2014/main" id="{EE57B95F-EB3F-355E-6508-92E412E28F6C}"/>
              </a:ext>
            </a:extLst>
          </p:cNvPr>
          <p:cNvSpPr txBox="1"/>
          <p:nvPr/>
        </p:nvSpPr>
        <p:spPr>
          <a:xfrm>
            <a:off x="10317075" y="2589415"/>
            <a:ext cx="551754"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accent4"/>
                </a:solidFill>
                <a:effectLst/>
                <a:uLnTx/>
                <a:uFillTx/>
                <a:latin typeface="Courier New" panose="02070309020205020404" pitchFamily="49" charset="0"/>
                <a:ea typeface="+mn-ea"/>
                <a:cs typeface="Courier New" panose="02070309020205020404" pitchFamily="49" charset="0"/>
              </a:rPr>
              <a:t>alu</a:t>
            </a:r>
            <a:r>
              <a:rPr kumimoji="0" lang="en-US" sz="1100" b="1" i="0" u="none" strike="noStrike" kern="1200" cap="none" spc="0" normalizeH="0" baseline="-25000" noProof="0" dirty="0" err="1">
                <a:ln>
                  <a:noFill/>
                </a:ln>
                <a:solidFill>
                  <a:schemeClr val="accent4"/>
                </a:solidFill>
                <a:effectLst/>
                <a:uLnTx/>
                <a:uFillTx/>
                <a:latin typeface="Courier New" panose="02070309020205020404" pitchFamily="49" charset="0"/>
                <a:ea typeface="+mn-ea"/>
                <a:cs typeface="Courier New" panose="02070309020205020404" pitchFamily="49" charset="0"/>
              </a:rPr>
              <a:t>WB</a:t>
            </a:r>
            <a:endParaRPr lang="en-US" sz="2000" b="1" baseline="-25000" dirty="0">
              <a:solidFill>
                <a:schemeClr val="accent4"/>
              </a:solidFill>
              <a:latin typeface="18 VAG Rounded Light   02390" pitchFamily="2" charset="0"/>
            </a:endParaRPr>
          </a:p>
        </p:txBody>
      </p:sp>
      <p:sp>
        <p:nvSpPr>
          <p:cNvPr id="642" name="TextBox 641">
            <a:extLst>
              <a:ext uri="{FF2B5EF4-FFF2-40B4-BE49-F238E27FC236}">
                <a16:creationId xmlns:a16="http://schemas.microsoft.com/office/drawing/2014/main" id="{B698265C-8605-8C89-10D9-B81B6234AD24}"/>
              </a:ext>
            </a:extLst>
          </p:cNvPr>
          <p:cNvSpPr txBox="1"/>
          <p:nvPr/>
        </p:nvSpPr>
        <p:spPr>
          <a:xfrm>
            <a:off x="8748636" y="5141641"/>
            <a:ext cx="692818"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accent6"/>
                </a:solidFill>
                <a:effectLst/>
                <a:uLnTx/>
                <a:uFillTx/>
                <a:latin typeface="Courier New" panose="02070309020205020404" pitchFamily="49" charset="0"/>
                <a:ea typeface="+mn-ea"/>
                <a:cs typeface="Courier New" panose="02070309020205020404" pitchFamily="49" charset="0"/>
              </a:rPr>
              <a:t>inst</a:t>
            </a:r>
            <a:r>
              <a:rPr kumimoji="0" lang="en-US" sz="1100" b="1" i="0" u="none" strike="noStrike" kern="1200" cap="none" spc="0" normalizeH="0" baseline="-25000" noProof="0" dirty="0" err="1">
                <a:ln>
                  <a:noFill/>
                </a:ln>
                <a:solidFill>
                  <a:schemeClr val="accent6"/>
                </a:solidFill>
                <a:effectLst/>
                <a:uLnTx/>
                <a:uFillTx/>
                <a:latin typeface="Courier New" panose="02070309020205020404" pitchFamily="49" charset="0"/>
                <a:ea typeface="+mn-ea"/>
                <a:cs typeface="Courier New" panose="02070309020205020404" pitchFamily="49" charset="0"/>
              </a:rPr>
              <a:t>MEM</a:t>
            </a:r>
            <a:endParaRPr lang="en-US" sz="2000" b="1" baseline="-25000" dirty="0">
              <a:solidFill>
                <a:schemeClr val="accent6"/>
              </a:solidFill>
              <a:latin typeface="18 VAG Rounded Light   02390" pitchFamily="2" charset="0"/>
            </a:endParaRPr>
          </a:p>
        </p:txBody>
      </p:sp>
      <p:sp>
        <p:nvSpPr>
          <p:cNvPr id="643" name="TextBox 642">
            <a:extLst>
              <a:ext uri="{FF2B5EF4-FFF2-40B4-BE49-F238E27FC236}">
                <a16:creationId xmlns:a16="http://schemas.microsoft.com/office/drawing/2014/main" id="{55A4B371-557A-8B6D-725E-4F57AD286752}"/>
              </a:ext>
            </a:extLst>
          </p:cNvPr>
          <p:cNvSpPr txBox="1"/>
          <p:nvPr/>
        </p:nvSpPr>
        <p:spPr>
          <a:xfrm>
            <a:off x="10353784" y="5118502"/>
            <a:ext cx="636713"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accent4"/>
                </a:solidFill>
                <a:effectLst/>
                <a:uLnTx/>
                <a:uFillTx/>
                <a:latin typeface="Courier New" panose="02070309020205020404" pitchFamily="49" charset="0"/>
                <a:ea typeface="+mn-ea"/>
                <a:cs typeface="Courier New" panose="02070309020205020404" pitchFamily="49" charset="0"/>
              </a:rPr>
              <a:t>inst</a:t>
            </a:r>
            <a:r>
              <a:rPr kumimoji="0" lang="en-US" sz="1100" b="1" i="0" u="none" strike="noStrike" kern="1200" cap="none" spc="0" normalizeH="0" baseline="-25000" noProof="0" dirty="0" err="1">
                <a:ln>
                  <a:noFill/>
                </a:ln>
                <a:solidFill>
                  <a:schemeClr val="accent4"/>
                </a:solidFill>
                <a:effectLst/>
                <a:uLnTx/>
                <a:uFillTx/>
                <a:latin typeface="Courier New" panose="02070309020205020404" pitchFamily="49" charset="0"/>
                <a:ea typeface="+mn-ea"/>
                <a:cs typeface="Courier New" panose="02070309020205020404" pitchFamily="49" charset="0"/>
              </a:rPr>
              <a:t>WB</a:t>
            </a:r>
            <a:endParaRPr lang="en-US" sz="2000" b="1" baseline="-25000" dirty="0">
              <a:solidFill>
                <a:schemeClr val="accent4"/>
              </a:solidFill>
              <a:latin typeface="18 VAG Rounded Light   02390" pitchFamily="2" charset="0"/>
            </a:endParaRPr>
          </a:p>
        </p:txBody>
      </p:sp>
      <p:sp>
        <p:nvSpPr>
          <p:cNvPr id="21" name="TextBox 20">
            <a:extLst>
              <a:ext uri="{FF2B5EF4-FFF2-40B4-BE49-F238E27FC236}">
                <a16:creationId xmlns:a16="http://schemas.microsoft.com/office/drawing/2014/main" id="{99423B24-E07D-2B96-A69B-8E5CE2C19703}"/>
              </a:ext>
            </a:extLst>
          </p:cNvPr>
          <p:cNvSpPr txBox="1"/>
          <p:nvPr/>
        </p:nvSpPr>
        <p:spPr>
          <a:xfrm>
            <a:off x="1228564" y="946782"/>
            <a:ext cx="1865931" cy="461665"/>
          </a:xfrm>
          <a:prstGeom prst="rect">
            <a:avLst/>
          </a:prstGeom>
          <a:noFill/>
        </p:spPr>
        <p:txBody>
          <a:bodyPr wrap="square" rtlCol="0">
            <a:spAutoFit/>
          </a:bodyPr>
          <a:lstStyle/>
          <a:p>
            <a:pPr algn="ctr"/>
            <a:r>
              <a:rPr lang="en-US" sz="2400" b="1" dirty="0">
                <a:solidFill>
                  <a:schemeClr val="accent2"/>
                </a:solidFill>
                <a:latin typeface="Courier New" panose="02070309020205020404" pitchFamily="49" charset="0"/>
                <a:cs typeface="Courier New" panose="02070309020205020404" pitchFamily="49" charset="0"/>
              </a:rPr>
              <a:t>IF</a:t>
            </a:r>
            <a:endParaRPr lang="en-US" sz="2400" dirty="0">
              <a:solidFill>
                <a:schemeClr val="accent2"/>
              </a:solidFill>
              <a:latin typeface="18 VAG Rounded Light   02390" pitchFamily="2" charset="0"/>
            </a:endParaRPr>
          </a:p>
        </p:txBody>
      </p:sp>
      <p:sp>
        <p:nvSpPr>
          <p:cNvPr id="22" name="TextBox 21">
            <a:extLst>
              <a:ext uri="{FF2B5EF4-FFF2-40B4-BE49-F238E27FC236}">
                <a16:creationId xmlns:a16="http://schemas.microsoft.com/office/drawing/2014/main" id="{01922783-4105-3956-8C7D-C587AEEAC6FD}"/>
              </a:ext>
            </a:extLst>
          </p:cNvPr>
          <p:cNvSpPr txBox="1"/>
          <p:nvPr/>
        </p:nvSpPr>
        <p:spPr>
          <a:xfrm>
            <a:off x="3058813" y="946782"/>
            <a:ext cx="2868905" cy="461665"/>
          </a:xfrm>
          <a:prstGeom prst="rect">
            <a:avLst/>
          </a:prstGeom>
          <a:noFill/>
        </p:spPr>
        <p:txBody>
          <a:bodyPr wrap="square" rtlCol="0">
            <a:spAutoFit/>
          </a:bodyPr>
          <a:lstStyle/>
          <a:p>
            <a:pPr marL="9525" marR="0" lvl="1" algn="ctr" defTabSz="914377" rtl="0" eaLnBrk="1" fontAlgn="auto" latinLnBrk="0" hangingPunct="1">
              <a:lnSpc>
                <a:spcPct val="100000"/>
              </a:lnSpc>
              <a:spcBef>
                <a:spcPts val="500"/>
              </a:spcBef>
              <a:spcAft>
                <a:spcPts val="0"/>
              </a:spcAft>
              <a:buClrTx/>
              <a:buSzPct val="90000"/>
              <a:defRPr/>
            </a:pPr>
            <a:r>
              <a:rPr lang="en-US" sz="2400" b="1" dirty="0">
                <a:solidFill>
                  <a:schemeClr val="accent5"/>
                </a:solidFill>
                <a:latin typeface="Courier New" panose="02070309020205020404" pitchFamily="49" charset="0"/>
                <a:cs typeface="Courier New" panose="02070309020205020404" pitchFamily="49" charset="0"/>
              </a:rPr>
              <a:t>ID</a:t>
            </a:r>
            <a:endParaRPr lang="en-US" sz="2400" dirty="0">
              <a:solidFill>
                <a:schemeClr val="accent5"/>
              </a:solidFill>
              <a:latin typeface="18 VAG Rounded Light   02390" pitchFamily="2" charset="0"/>
            </a:endParaRPr>
          </a:p>
        </p:txBody>
      </p:sp>
      <p:sp>
        <p:nvSpPr>
          <p:cNvPr id="23" name="TextBox 22">
            <a:extLst>
              <a:ext uri="{FF2B5EF4-FFF2-40B4-BE49-F238E27FC236}">
                <a16:creationId xmlns:a16="http://schemas.microsoft.com/office/drawing/2014/main" id="{D8FE4910-079C-A846-1CF2-D067992448C4}"/>
              </a:ext>
            </a:extLst>
          </p:cNvPr>
          <p:cNvSpPr txBox="1"/>
          <p:nvPr/>
        </p:nvSpPr>
        <p:spPr>
          <a:xfrm>
            <a:off x="5963850" y="946782"/>
            <a:ext cx="2762421" cy="461665"/>
          </a:xfrm>
          <a:prstGeom prst="rect">
            <a:avLst/>
          </a:prstGeom>
          <a:noFill/>
        </p:spPr>
        <p:txBody>
          <a:bodyPr wrap="square" rtlCol="0">
            <a:spAutoFit/>
          </a:bodyPr>
          <a:lstStyle/>
          <a:p>
            <a:pPr marL="9525" marR="0" lvl="1" algn="ctr" defTabSz="914377" rtl="0" eaLnBrk="1" fontAlgn="auto" latinLnBrk="0" hangingPunct="1">
              <a:lnSpc>
                <a:spcPct val="100000"/>
              </a:lnSpc>
              <a:spcBef>
                <a:spcPts val="500"/>
              </a:spcBef>
              <a:spcAft>
                <a:spcPts val="0"/>
              </a:spcAft>
              <a:buClrTx/>
              <a:buSzPct val="90000"/>
              <a:defRPr/>
            </a:pPr>
            <a:r>
              <a:rPr lang="en-US" sz="2400" b="1" dirty="0">
                <a:solidFill>
                  <a:schemeClr val="accent1"/>
                </a:solidFill>
                <a:latin typeface="Courier New" panose="02070309020205020404" pitchFamily="49" charset="0"/>
                <a:cs typeface="Courier New" panose="02070309020205020404" pitchFamily="49" charset="0"/>
              </a:rPr>
              <a:t>EX</a:t>
            </a:r>
            <a:endParaRPr lang="en-US" sz="2400" dirty="0">
              <a:solidFill>
                <a:schemeClr val="accent2"/>
              </a:solidFill>
              <a:latin typeface="18 VAG Rounded Light   02390" pitchFamily="2" charset="0"/>
            </a:endParaRPr>
          </a:p>
        </p:txBody>
      </p:sp>
      <p:sp>
        <p:nvSpPr>
          <p:cNvPr id="24" name="TextBox 23">
            <a:extLst>
              <a:ext uri="{FF2B5EF4-FFF2-40B4-BE49-F238E27FC236}">
                <a16:creationId xmlns:a16="http://schemas.microsoft.com/office/drawing/2014/main" id="{584FF8A9-E915-DA0C-812B-1FEB64E3C321}"/>
              </a:ext>
            </a:extLst>
          </p:cNvPr>
          <p:cNvSpPr txBox="1"/>
          <p:nvPr/>
        </p:nvSpPr>
        <p:spPr>
          <a:xfrm>
            <a:off x="8939923" y="946782"/>
            <a:ext cx="1180303" cy="461665"/>
          </a:xfrm>
          <a:prstGeom prst="rect">
            <a:avLst/>
          </a:prstGeom>
          <a:noFill/>
        </p:spPr>
        <p:txBody>
          <a:bodyPr wrap="square" rtlCol="0">
            <a:spAutoFit/>
          </a:bodyPr>
          <a:lstStyle/>
          <a:p>
            <a:pPr marL="9525" marR="0" lvl="1" algn="ctr" defTabSz="914377" rtl="0" eaLnBrk="1" fontAlgn="auto" latinLnBrk="0" hangingPunct="1">
              <a:lnSpc>
                <a:spcPct val="100000"/>
              </a:lnSpc>
              <a:spcBef>
                <a:spcPts val="500"/>
              </a:spcBef>
              <a:spcAft>
                <a:spcPts val="0"/>
              </a:spcAft>
              <a:buClrTx/>
              <a:buSzPct val="90000"/>
              <a:defRPr/>
            </a:pPr>
            <a:r>
              <a:rPr lang="en-US" sz="2400" b="1" dirty="0">
                <a:solidFill>
                  <a:schemeClr val="accent6"/>
                </a:solidFill>
                <a:latin typeface="Courier New" panose="02070309020205020404" pitchFamily="49" charset="0"/>
                <a:cs typeface="Courier New" panose="02070309020205020404" pitchFamily="49" charset="0"/>
              </a:rPr>
              <a:t>MEM</a:t>
            </a:r>
            <a:endParaRPr kumimoji="0" lang="en-US" sz="2400" b="0" i="0" u="none" strike="noStrike" kern="1200" cap="none" spc="0" normalizeH="0" baseline="0" noProof="0" dirty="0">
              <a:ln>
                <a:noFill/>
              </a:ln>
              <a:solidFill>
                <a:schemeClr val="accent6"/>
              </a:solidFill>
              <a:effectLst/>
              <a:uLnTx/>
              <a:uFillTx/>
              <a:latin typeface="18 VAG Rounded Light   02390" pitchFamily="2" charset="0"/>
              <a:ea typeface="+mn-ea"/>
              <a:cs typeface="+mn-cs"/>
            </a:endParaRPr>
          </a:p>
        </p:txBody>
      </p:sp>
      <p:sp>
        <p:nvSpPr>
          <p:cNvPr id="25" name="TextBox 24">
            <a:extLst>
              <a:ext uri="{FF2B5EF4-FFF2-40B4-BE49-F238E27FC236}">
                <a16:creationId xmlns:a16="http://schemas.microsoft.com/office/drawing/2014/main" id="{65FF3A35-C6C7-D53F-1DDE-1A898B38B599}"/>
              </a:ext>
            </a:extLst>
          </p:cNvPr>
          <p:cNvSpPr txBox="1"/>
          <p:nvPr/>
        </p:nvSpPr>
        <p:spPr>
          <a:xfrm>
            <a:off x="10300891" y="946782"/>
            <a:ext cx="1360594" cy="461665"/>
          </a:xfrm>
          <a:prstGeom prst="rect">
            <a:avLst/>
          </a:prstGeom>
          <a:noFill/>
        </p:spPr>
        <p:txBody>
          <a:bodyPr wrap="square" rtlCol="0">
            <a:spAutoFit/>
          </a:bodyPr>
          <a:lstStyle/>
          <a:p>
            <a:pPr marL="9525" marR="0" lvl="1" algn="ctr" defTabSz="914377" rtl="0" eaLnBrk="1" fontAlgn="auto" latinLnBrk="0" hangingPunct="1">
              <a:lnSpc>
                <a:spcPct val="100000"/>
              </a:lnSpc>
              <a:spcBef>
                <a:spcPts val="500"/>
              </a:spcBef>
              <a:spcAft>
                <a:spcPts val="0"/>
              </a:spcAft>
              <a:buClrTx/>
              <a:buSzPct val="90000"/>
              <a:defRPr/>
            </a:pPr>
            <a:r>
              <a:rPr lang="en-US" sz="2400" b="1" dirty="0">
                <a:solidFill>
                  <a:schemeClr val="accent4"/>
                </a:solidFill>
                <a:latin typeface="Courier New" panose="02070309020205020404" pitchFamily="49" charset="0"/>
                <a:cs typeface="Courier New" panose="02070309020205020404" pitchFamily="49" charset="0"/>
              </a:rPr>
              <a:t>WB</a:t>
            </a:r>
            <a:endParaRPr kumimoji="0" lang="en-US" sz="2400" b="0" i="0" u="none" strike="noStrike" kern="1200" cap="none" spc="0" normalizeH="0" baseline="0" noProof="0" dirty="0">
              <a:ln>
                <a:noFill/>
              </a:ln>
              <a:solidFill>
                <a:schemeClr val="accent4"/>
              </a:solidFill>
              <a:effectLst/>
              <a:uLnTx/>
              <a:uFillTx/>
              <a:latin typeface="18 VAG Rounded Light   02390" pitchFamily="2" charset="0"/>
              <a:ea typeface="+mn-ea"/>
              <a:cs typeface="+mn-cs"/>
            </a:endParaRPr>
          </a:p>
        </p:txBody>
      </p:sp>
      <p:cxnSp>
        <p:nvCxnSpPr>
          <p:cNvPr id="3" name="Straight Connector 2">
            <a:extLst>
              <a:ext uri="{FF2B5EF4-FFF2-40B4-BE49-F238E27FC236}">
                <a16:creationId xmlns:a16="http://schemas.microsoft.com/office/drawing/2014/main" id="{BA5033EB-E10E-20B6-A9E1-A5C93AA5A23D}"/>
              </a:ext>
            </a:extLst>
          </p:cNvPr>
          <p:cNvCxnSpPr>
            <a:cxnSpLocks/>
          </p:cNvCxnSpPr>
          <p:nvPr/>
        </p:nvCxnSpPr>
        <p:spPr>
          <a:xfrm>
            <a:off x="5951351" y="1236527"/>
            <a:ext cx="0" cy="4297680"/>
          </a:xfrm>
          <a:prstGeom prst="line">
            <a:avLst/>
          </a:prstGeom>
          <a:ln w="28575">
            <a:solidFill>
              <a:schemeClr val="accent4"/>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9B22023-C95A-1374-CF31-F35C8B0D910E}"/>
              </a:ext>
            </a:extLst>
          </p:cNvPr>
          <p:cNvCxnSpPr>
            <a:cxnSpLocks/>
          </p:cNvCxnSpPr>
          <p:nvPr/>
        </p:nvCxnSpPr>
        <p:spPr>
          <a:xfrm>
            <a:off x="8726272" y="1236527"/>
            <a:ext cx="0" cy="4297680"/>
          </a:xfrm>
          <a:prstGeom prst="line">
            <a:avLst/>
          </a:prstGeom>
          <a:ln w="28575">
            <a:solidFill>
              <a:schemeClr val="accent4"/>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368413F-AB9D-5F91-4F3A-B2589E8EEAAF}"/>
              </a:ext>
            </a:extLst>
          </p:cNvPr>
          <p:cNvCxnSpPr>
            <a:cxnSpLocks/>
          </p:cNvCxnSpPr>
          <p:nvPr/>
        </p:nvCxnSpPr>
        <p:spPr>
          <a:xfrm>
            <a:off x="10313389" y="1236527"/>
            <a:ext cx="0" cy="4297680"/>
          </a:xfrm>
          <a:prstGeom prst="line">
            <a:avLst/>
          </a:prstGeom>
          <a:ln w="28575">
            <a:solidFill>
              <a:schemeClr val="accent4"/>
            </a:solidFill>
            <a:prstDash val="dash"/>
            <a:tailEnd type="none" w="lg" len="lg"/>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08E20444-B7E6-4B9D-CB24-7B2D7A35F4D9}"/>
              </a:ext>
            </a:extLst>
          </p:cNvPr>
          <p:cNvGrpSpPr/>
          <p:nvPr/>
        </p:nvGrpSpPr>
        <p:grpSpPr>
          <a:xfrm>
            <a:off x="5897655" y="1951728"/>
            <a:ext cx="110985" cy="511591"/>
            <a:chOff x="959047" y="3126189"/>
            <a:chExt cx="415675" cy="914792"/>
          </a:xfrm>
          <a:solidFill>
            <a:schemeClr val="accent1">
              <a:lumMod val="20000"/>
              <a:lumOff val="80000"/>
            </a:schemeClr>
          </a:solidFill>
        </p:grpSpPr>
        <p:sp>
          <p:nvSpPr>
            <p:cNvPr id="34" name="Rectangle 33">
              <a:extLst>
                <a:ext uri="{FF2B5EF4-FFF2-40B4-BE49-F238E27FC236}">
                  <a16:creationId xmlns:a16="http://schemas.microsoft.com/office/drawing/2014/main" id="{FB72382F-B3DE-C179-E6E5-B91AB8896EA4}"/>
                </a:ext>
              </a:extLst>
            </p:cNvPr>
            <p:cNvSpPr>
              <a:spLocks noChangeArrowheads="1"/>
            </p:cNvSpPr>
            <p:nvPr/>
          </p:nvSpPr>
          <p:spPr bwMode="auto">
            <a:xfrm>
              <a:off x="959047" y="3126189"/>
              <a:ext cx="415675" cy="914792"/>
            </a:xfrm>
            <a:prstGeom prst="rect">
              <a:avLst/>
            </a:prstGeom>
            <a:grpFill/>
            <a:ln w="28575">
              <a:solidFill>
                <a:schemeClr val="accent1"/>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35" name="Isosceles Triangle 58">
              <a:extLst>
                <a:ext uri="{FF2B5EF4-FFF2-40B4-BE49-F238E27FC236}">
                  <a16:creationId xmlns:a16="http://schemas.microsoft.com/office/drawing/2014/main" id="{EFC76F02-A58E-A4B6-88E3-D70AC3CBF56F}"/>
                </a:ext>
              </a:extLst>
            </p:cNvPr>
            <p:cNvSpPr/>
            <p:nvPr/>
          </p:nvSpPr>
          <p:spPr>
            <a:xfrm>
              <a:off x="1069894" y="3868203"/>
              <a:ext cx="221693" cy="172777"/>
            </a:xfrm>
            <a:prstGeom prst="triangle">
              <a:avLst/>
            </a:prstGeom>
            <a:grpFill/>
            <a:ln w="28575" cap="flat" cmpd="sng" algn="ctr">
              <a:solidFill>
                <a:schemeClr val="accent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37" name="Group 36">
            <a:extLst>
              <a:ext uri="{FF2B5EF4-FFF2-40B4-BE49-F238E27FC236}">
                <a16:creationId xmlns:a16="http://schemas.microsoft.com/office/drawing/2014/main" id="{5DD7C4CF-C7D1-E267-642A-60BB974F65B8}"/>
              </a:ext>
            </a:extLst>
          </p:cNvPr>
          <p:cNvGrpSpPr/>
          <p:nvPr/>
        </p:nvGrpSpPr>
        <p:grpSpPr>
          <a:xfrm>
            <a:off x="5897655" y="2834279"/>
            <a:ext cx="110985" cy="511591"/>
            <a:chOff x="959047" y="3126189"/>
            <a:chExt cx="415675" cy="914792"/>
          </a:xfrm>
          <a:solidFill>
            <a:schemeClr val="accent1">
              <a:lumMod val="20000"/>
              <a:lumOff val="80000"/>
            </a:schemeClr>
          </a:solidFill>
        </p:grpSpPr>
        <p:sp>
          <p:nvSpPr>
            <p:cNvPr id="38" name="Rectangle 37">
              <a:extLst>
                <a:ext uri="{FF2B5EF4-FFF2-40B4-BE49-F238E27FC236}">
                  <a16:creationId xmlns:a16="http://schemas.microsoft.com/office/drawing/2014/main" id="{87DCC803-8754-6E8B-A57A-0776B067FE80}"/>
                </a:ext>
              </a:extLst>
            </p:cNvPr>
            <p:cNvSpPr>
              <a:spLocks noChangeArrowheads="1"/>
            </p:cNvSpPr>
            <p:nvPr/>
          </p:nvSpPr>
          <p:spPr bwMode="auto">
            <a:xfrm>
              <a:off x="959047" y="3126189"/>
              <a:ext cx="415675" cy="914792"/>
            </a:xfrm>
            <a:prstGeom prst="rect">
              <a:avLst/>
            </a:prstGeom>
            <a:grpFill/>
            <a:ln w="28575">
              <a:solidFill>
                <a:schemeClr val="accent1"/>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39" name="Isosceles Triangle 58">
              <a:extLst>
                <a:ext uri="{FF2B5EF4-FFF2-40B4-BE49-F238E27FC236}">
                  <a16:creationId xmlns:a16="http://schemas.microsoft.com/office/drawing/2014/main" id="{924C73E0-4F4E-07F0-4707-C5A109F32842}"/>
                </a:ext>
              </a:extLst>
            </p:cNvPr>
            <p:cNvSpPr/>
            <p:nvPr/>
          </p:nvSpPr>
          <p:spPr>
            <a:xfrm>
              <a:off x="1069894" y="3868203"/>
              <a:ext cx="221693" cy="172777"/>
            </a:xfrm>
            <a:prstGeom prst="triangle">
              <a:avLst/>
            </a:prstGeom>
            <a:grpFill/>
            <a:ln w="28575" cap="flat" cmpd="sng" algn="ctr">
              <a:solidFill>
                <a:schemeClr val="accent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43" name="Group 42">
            <a:extLst>
              <a:ext uri="{FF2B5EF4-FFF2-40B4-BE49-F238E27FC236}">
                <a16:creationId xmlns:a16="http://schemas.microsoft.com/office/drawing/2014/main" id="{4DCF644A-B58C-4553-FEC3-6533F57018EF}"/>
              </a:ext>
            </a:extLst>
          </p:cNvPr>
          <p:cNvGrpSpPr/>
          <p:nvPr/>
        </p:nvGrpSpPr>
        <p:grpSpPr>
          <a:xfrm>
            <a:off x="5897655" y="4196451"/>
            <a:ext cx="110985" cy="511591"/>
            <a:chOff x="959047" y="3126189"/>
            <a:chExt cx="415675" cy="914792"/>
          </a:xfrm>
          <a:solidFill>
            <a:schemeClr val="accent1">
              <a:lumMod val="20000"/>
              <a:lumOff val="80000"/>
            </a:schemeClr>
          </a:solidFill>
        </p:grpSpPr>
        <p:sp>
          <p:nvSpPr>
            <p:cNvPr id="44" name="Rectangle 43">
              <a:extLst>
                <a:ext uri="{FF2B5EF4-FFF2-40B4-BE49-F238E27FC236}">
                  <a16:creationId xmlns:a16="http://schemas.microsoft.com/office/drawing/2014/main" id="{9050B2DC-A6FF-1382-B69C-FA03033B292B}"/>
                </a:ext>
              </a:extLst>
            </p:cNvPr>
            <p:cNvSpPr>
              <a:spLocks noChangeArrowheads="1"/>
            </p:cNvSpPr>
            <p:nvPr/>
          </p:nvSpPr>
          <p:spPr bwMode="auto">
            <a:xfrm>
              <a:off x="959047" y="3126189"/>
              <a:ext cx="415675" cy="914792"/>
            </a:xfrm>
            <a:prstGeom prst="rect">
              <a:avLst/>
            </a:prstGeom>
            <a:grpFill/>
            <a:ln w="28575">
              <a:solidFill>
                <a:schemeClr val="accent1"/>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45" name="Isosceles Triangle 58">
              <a:extLst>
                <a:ext uri="{FF2B5EF4-FFF2-40B4-BE49-F238E27FC236}">
                  <a16:creationId xmlns:a16="http://schemas.microsoft.com/office/drawing/2014/main" id="{F81F6087-2685-5A27-DB65-1B4D9BFCCDF2}"/>
                </a:ext>
              </a:extLst>
            </p:cNvPr>
            <p:cNvSpPr/>
            <p:nvPr/>
          </p:nvSpPr>
          <p:spPr>
            <a:xfrm>
              <a:off x="1069894" y="3868203"/>
              <a:ext cx="221693" cy="172777"/>
            </a:xfrm>
            <a:prstGeom prst="triangle">
              <a:avLst/>
            </a:prstGeom>
            <a:grpFill/>
            <a:ln w="28575" cap="flat" cmpd="sng" algn="ctr">
              <a:solidFill>
                <a:schemeClr val="accent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50" name="Group 49">
            <a:extLst>
              <a:ext uri="{FF2B5EF4-FFF2-40B4-BE49-F238E27FC236}">
                <a16:creationId xmlns:a16="http://schemas.microsoft.com/office/drawing/2014/main" id="{CB2596EC-705B-7899-3A81-D4F2D87D030A}"/>
              </a:ext>
            </a:extLst>
          </p:cNvPr>
          <p:cNvGrpSpPr/>
          <p:nvPr/>
        </p:nvGrpSpPr>
        <p:grpSpPr>
          <a:xfrm>
            <a:off x="5897655" y="4886204"/>
            <a:ext cx="110985" cy="511591"/>
            <a:chOff x="959047" y="3126189"/>
            <a:chExt cx="415675" cy="914792"/>
          </a:xfrm>
          <a:solidFill>
            <a:schemeClr val="accent1">
              <a:lumMod val="20000"/>
              <a:lumOff val="80000"/>
            </a:schemeClr>
          </a:solidFill>
        </p:grpSpPr>
        <p:sp>
          <p:nvSpPr>
            <p:cNvPr id="51" name="Rectangle 50">
              <a:extLst>
                <a:ext uri="{FF2B5EF4-FFF2-40B4-BE49-F238E27FC236}">
                  <a16:creationId xmlns:a16="http://schemas.microsoft.com/office/drawing/2014/main" id="{49867E7C-10AB-6527-2D1A-225F4BCFF90F}"/>
                </a:ext>
              </a:extLst>
            </p:cNvPr>
            <p:cNvSpPr>
              <a:spLocks noChangeArrowheads="1"/>
            </p:cNvSpPr>
            <p:nvPr/>
          </p:nvSpPr>
          <p:spPr bwMode="auto">
            <a:xfrm>
              <a:off x="959047" y="3126189"/>
              <a:ext cx="415675" cy="914792"/>
            </a:xfrm>
            <a:prstGeom prst="rect">
              <a:avLst/>
            </a:prstGeom>
            <a:grpFill/>
            <a:ln w="28575">
              <a:solidFill>
                <a:schemeClr val="accent1"/>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52" name="Isosceles Triangle 58">
              <a:extLst>
                <a:ext uri="{FF2B5EF4-FFF2-40B4-BE49-F238E27FC236}">
                  <a16:creationId xmlns:a16="http://schemas.microsoft.com/office/drawing/2014/main" id="{8BC9FF89-2CF1-5772-27E6-0F6432C4583A}"/>
                </a:ext>
              </a:extLst>
            </p:cNvPr>
            <p:cNvSpPr/>
            <p:nvPr/>
          </p:nvSpPr>
          <p:spPr>
            <a:xfrm>
              <a:off x="1069894" y="3868203"/>
              <a:ext cx="221693" cy="172777"/>
            </a:xfrm>
            <a:prstGeom prst="triangle">
              <a:avLst/>
            </a:prstGeom>
            <a:grpFill/>
            <a:ln w="28575" cap="flat" cmpd="sng" algn="ctr">
              <a:solidFill>
                <a:schemeClr val="accent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40" name="Group 39">
            <a:extLst>
              <a:ext uri="{FF2B5EF4-FFF2-40B4-BE49-F238E27FC236}">
                <a16:creationId xmlns:a16="http://schemas.microsoft.com/office/drawing/2014/main" id="{4F122D81-180D-9DAD-8F93-AFDB7E3B44D5}"/>
              </a:ext>
            </a:extLst>
          </p:cNvPr>
          <p:cNvGrpSpPr/>
          <p:nvPr/>
        </p:nvGrpSpPr>
        <p:grpSpPr>
          <a:xfrm>
            <a:off x="5897655" y="3455448"/>
            <a:ext cx="110985" cy="511591"/>
            <a:chOff x="959047" y="3126189"/>
            <a:chExt cx="415675" cy="914792"/>
          </a:xfrm>
          <a:solidFill>
            <a:schemeClr val="accent1">
              <a:lumMod val="20000"/>
              <a:lumOff val="80000"/>
            </a:schemeClr>
          </a:solidFill>
        </p:grpSpPr>
        <p:sp>
          <p:nvSpPr>
            <p:cNvPr id="41" name="Rectangle 40">
              <a:extLst>
                <a:ext uri="{FF2B5EF4-FFF2-40B4-BE49-F238E27FC236}">
                  <a16:creationId xmlns:a16="http://schemas.microsoft.com/office/drawing/2014/main" id="{336041B0-09BD-0A1E-36C6-BDD3046F6281}"/>
                </a:ext>
              </a:extLst>
            </p:cNvPr>
            <p:cNvSpPr>
              <a:spLocks noChangeArrowheads="1"/>
            </p:cNvSpPr>
            <p:nvPr/>
          </p:nvSpPr>
          <p:spPr bwMode="auto">
            <a:xfrm>
              <a:off x="959047" y="3126189"/>
              <a:ext cx="415675" cy="914792"/>
            </a:xfrm>
            <a:prstGeom prst="rect">
              <a:avLst/>
            </a:prstGeom>
            <a:grpFill/>
            <a:ln w="28575">
              <a:solidFill>
                <a:schemeClr val="accent1"/>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42" name="Isosceles Triangle 58">
              <a:extLst>
                <a:ext uri="{FF2B5EF4-FFF2-40B4-BE49-F238E27FC236}">
                  <a16:creationId xmlns:a16="http://schemas.microsoft.com/office/drawing/2014/main" id="{A076846D-44CD-58DE-6D73-B83AAA54D495}"/>
                </a:ext>
              </a:extLst>
            </p:cNvPr>
            <p:cNvSpPr/>
            <p:nvPr/>
          </p:nvSpPr>
          <p:spPr>
            <a:xfrm>
              <a:off x="1069894" y="3868203"/>
              <a:ext cx="221693" cy="172777"/>
            </a:xfrm>
            <a:prstGeom prst="triangle">
              <a:avLst/>
            </a:prstGeom>
            <a:grpFill/>
            <a:ln w="28575" cap="flat" cmpd="sng" algn="ctr">
              <a:solidFill>
                <a:schemeClr val="accent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170" name="Group 169">
            <a:extLst>
              <a:ext uri="{FF2B5EF4-FFF2-40B4-BE49-F238E27FC236}">
                <a16:creationId xmlns:a16="http://schemas.microsoft.com/office/drawing/2014/main" id="{5730546A-060A-C523-4B12-9031E506AE55}"/>
              </a:ext>
            </a:extLst>
          </p:cNvPr>
          <p:cNvGrpSpPr/>
          <p:nvPr/>
        </p:nvGrpSpPr>
        <p:grpSpPr>
          <a:xfrm>
            <a:off x="8682178" y="4886204"/>
            <a:ext cx="110985" cy="511591"/>
            <a:chOff x="959047" y="3126189"/>
            <a:chExt cx="415675" cy="914792"/>
          </a:xfrm>
          <a:solidFill>
            <a:schemeClr val="accent6">
              <a:lumMod val="40000"/>
              <a:lumOff val="60000"/>
            </a:schemeClr>
          </a:solidFill>
        </p:grpSpPr>
        <p:sp>
          <p:nvSpPr>
            <p:cNvPr id="171" name="Rectangle 170">
              <a:extLst>
                <a:ext uri="{FF2B5EF4-FFF2-40B4-BE49-F238E27FC236}">
                  <a16:creationId xmlns:a16="http://schemas.microsoft.com/office/drawing/2014/main" id="{1811C58C-C32E-2496-09EC-4285E2B8E2BF}"/>
                </a:ext>
              </a:extLst>
            </p:cNvPr>
            <p:cNvSpPr>
              <a:spLocks noChangeArrowheads="1"/>
            </p:cNvSpPr>
            <p:nvPr/>
          </p:nvSpPr>
          <p:spPr bwMode="auto">
            <a:xfrm>
              <a:off x="959047" y="3126189"/>
              <a:ext cx="415675" cy="914792"/>
            </a:xfrm>
            <a:prstGeom prst="rect">
              <a:avLst/>
            </a:prstGeom>
            <a:grpFill/>
            <a:ln w="28575">
              <a:solidFill>
                <a:schemeClr val="accent6"/>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172" name="Isosceles Triangle 58">
              <a:extLst>
                <a:ext uri="{FF2B5EF4-FFF2-40B4-BE49-F238E27FC236}">
                  <a16:creationId xmlns:a16="http://schemas.microsoft.com/office/drawing/2014/main" id="{A8684A3F-E949-DEC9-E250-3BC7ADED9ABC}"/>
                </a:ext>
              </a:extLst>
            </p:cNvPr>
            <p:cNvSpPr/>
            <p:nvPr/>
          </p:nvSpPr>
          <p:spPr>
            <a:xfrm>
              <a:off x="1069894" y="3868203"/>
              <a:ext cx="221693" cy="172777"/>
            </a:xfrm>
            <a:prstGeom prst="triangle">
              <a:avLst/>
            </a:prstGeom>
            <a:grpFill/>
            <a:ln w="28575" cap="flat" cmpd="sng" algn="ctr">
              <a:solidFill>
                <a:schemeClr val="accent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173" name="Group 172">
            <a:extLst>
              <a:ext uri="{FF2B5EF4-FFF2-40B4-BE49-F238E27FC236}">
                <a16:creationId xmlns:a16="http://schemas.microsoft.com/office/drawing/2014/main" id="{0236CDEB-934D-E047-0ED0-A83173DA39D7}"/>
              </a:ext>
            </a:extLst>
          </p:cNvPr>
          <p:cNvGrpSpPr/>
          <p:nvPr/>
        </p:nvGrpSpPr>
        <p:grpSpPr>
          <a:xfrm>
            <a:off x="8682178" y="3763782"/>
            <a:ext cx="110985" cy="511591"/>
            <a:chOff x="959047" y="3126189"/>
            <a:chExt cx="415675" cy="914792"/>
          </a:xfrm>
          <a:solidFill>
            <a:schemeClr val="accent6">
              <a:lumMod val="40000"/>
              <a:lumOff val="60000"/>
            </a:schemeClr>
          </a:solidFill>
        </p:grpSpPr>
        <p:sp>
          <p:nvSpPr>
            <p:cNvPr id="174" name="Rectangle 173">
              <a:extLst>
                <a:ext uri="{FF2B5EF4-FFF2-40B4-BE49-F238E27FC236}">
                  <a16:creationId xmlns:a16="http://schemas.microsoft.com/office/drawing/2014/main" id="{13830ED7-B77E-0777-6355-FE02D680D1D3}"/>
                </a:ext>
              </a:extLst>
            </p:cNvPr>
            <p:cNvSpPr>
              <a:spLocks noChangeArrowheads="1"/>
            </p:cNvSpPr>
            <p:nvPr/>
          </p:nvSpPr>
          <p:spPr bwMode="auto">
            <a:xfrm>
              <a:off x="959047" y="3126189"/>
              <a:ext cx="415675" cy="914792"/>
            </a:xfrm>
            <a:prstGeom prst="rect">
              <a:avLst/>
            </a:prstGeom>
            <a:grpFill/>
            <a:ln w="28575">
              <a:solidFill>
                <a:schemeClr val="accent6"/>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175" name="Isosceles Triangle 58">
              <a:extLst>
                <a:ext uri="{FF2B5EF4-FFF2-40B4-BE49-F238E27FC236}">
                  <a16:creationId xmlns:a16="http://schemas.microsoft.com/office/drawing/2014/main" id="{E05A451A-1D4C-BCE2-F27E-99CD32F1ACDA}"/>
                </a:ext>
              </a:extLst>
            </p:cNvPr>
            <p:cNvSpPr/>
            <p:nvPr/>
          </p:nvSpPr>
          <p:spPr>
            <a:xfrm>
              <a:off x="1069894" y="3868203"/>
              <a:ext cx="221693" cy="172777"/>
            </a:xfrm>
            <a:prstGeom prst="triangle">
              <a:avLst/>
            </a:prstGeom>
            <a:grpFill/>
            <a:ln w="28575" cap="flat" cmpd="sng" algn="ctr">
              <a:solidFill>
                <a:schemeClr val="accent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184" name="Group 183">
            <a:extLst>
              <a:ext uri="{FF2B5EF4-FFF2-40B4-BE49-F238E27FC236}">
                <a16:creationId xmlns:a16="http://schemas.microsoft.com/office/drawing/2014/main" id="{FC425BE9-E905-0FA1-462E-3B806A8D73DF}"/>
              </a:ext>
            </a:extLst>
          </p:cNvPr>
          <p:cNvGrpSpPr/>
          <p:nvPr/>
        </p:nvGrpSpPr>
        <p:grpSpPr>
          <a:xfrm>
            <a:off x="8682178" y="3151687"/>
            <a:ext cx="110985" cy="511591"/>
            <a:chOff x="959047" y="3126189"/>
            <a:chExt cx="415675" cy="914792"/>
          </a:xfrm>
          <a:solidFill>
            <a:schemeClr val="accent6">
              <a:lumMod val="40000"/>
              <a:lumOff val="60000"/>
            </a:schemeClr>
          </a:solidFill>
        </p:grpSpPr>
        <p:sp>
          <p:nvSpPr>
            <p:cNvPr id="185" name="Rectangle 184">
              <a:extLst>
                <a:ext uri="{FF2B5EF4-FFF2-40B4-BE49-F238E27FC236}">
                  <a16:creationId xmlns:a16="http://schemas.microsoft.com/office/drawing/2014/main" id="{D1DA4969-3189-D67C-7D38-390F7B2459AF}"/>
                </a:ext>
              </a:extLst>
            </p:cNvPr>
            <p:cNvSpPr>
              <a:spLocks noChangeArrowheads="1"/>
            </p:cNvSpPr>
            <p:nvPr/>
          </p:nvSpPr>
          <p:spPr bwMode="auto">
            <a:xfrm>
              <a:off x="959047" y="3126189"/>
              <a:ext cx="415675" cy="914792"/>
            </a:xfrm>
            <a:prstGeom prst="rect">
              <a:avLst/>
            </a:prstGeom>
            <a:grpFill/>
            <a:ln w="28575">
              <a:solidFill>
                <a:schemeClr val="accent6"/>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186" name="Isosceles Triangle 58">
              <a:extLst>
                <a:ext uri="{FF2B5EF4-FFF2-40B4-BE49-F238E27FC236}">
                  <a16:creationId xmlns:a16="http://schemas.microsoft.com/office/drawing/2014/main" id="{6AEE9C7C-DB87-9E45-50C5-18CDC62F282B}"/>
                </a:ext>
              </a:extLst>
            </p:cNvPr>
            <p:cNvSpPr/>
            <p:nvPr/>
          </p:nvSpPr>
          <p:spPr>
            <a:xfrm>
              <a:off x="1069894" y="3868203"/>
              <a:ext cx="221693" cy="172777"/>
            </a:xfrm>
            <a:prstGeom prst="triangle">
              <a:avLst/>
            </a:prstGeom>
            <a:grpFill/>
            <a:ln w="28575" cap="flat" cmpd="sng" algn="ctr">
              <a:solidFill>
                <a:schemeClr val="accent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538" name="Group 537">
            <a:extLst>
              <a:ext uri="{FF2B5EF4-FFF2-40B4-BE49-F238E27FC236}">
                <a16:creationId xmlns:a16="http://schemas.microsoft.com/office/drawing/2014/main" id="{E6454B7D-DBED-2450-5C2A-26053AABE095}"/>
              </a:ext>
            </a:extLst>
          </p:cNvPr>
          <p:cNvGrpSpPr/>
          <p:nvPr/>
        </p:nvGrpSpPr>
        <p:grpSpPr>
          <a:xfrm>
            <a:off x="10262189" y="1930313"/>
            <a:ext cx="110985" cy="511591"/>
            <a:chOff x="959047" y="3126189"/>
            <a:chExt cx="415675" cy="914792"/>
          </a:xfrm>
          <a:solidFill>
            <a:schemeClr val="accent4">
              <a:lumMod val="40000"/>
              <a:lumOff val="60000"/>
            </a:schemeClr>
          </a:solidFill>
        </p:grpSpPr>
        <p:sp>
          <p:nvSpPr>
            <p:cNvPr id="539" name="Rectangle 538">
              <a:extLst>
                <a:ext uri="{FF2B5EF4-FFF2-40B4-BE49-F238E27FC236}">
                  <a16:creationId xmlns:a16="http://schemas.microsoft.com/office/drawing/2014/main" id="{3EC45801-B252-C7D5-9682-C51B27586D2E}"/>
                </a:ext>
              </a:extLst>
            </p:cNvPr>
            <p:cNvSpPr>
              <a:spLocks noChangeArrowheads="1"/>
            </p:cNvSpPr>
            <p:nvPr/>
          </p:nvSpPr>
          <p:spPr bwMode="auto">
            <a:xfrm>
              <a:off x="959047" y="3126189"/>
              <a:ext cx="415675" cy="914792"/>
            </a:xfrm>
            <a:prstGeom prst="rect">
              <a:avLst/>
            </a:prstGeom>
            <a:grpFill/>
            <a:ln w="28575">
              <a:solidFill>
                <a:schemeClr val="accent4">
                  <a:lumMod val="75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540" name="Isosceles Triangle 58">
              <a:extLst>
                <a:ext uri="{FF2B5EF4-FFF2-40B4-BE49-F238E27FC236}">
                  <a16:creationId xmlns:a16="http://schemas.microsoft.com/office/drawing/2014/main" id="{BEBF47EC-D64A-C489-1E8A-CB65BE049C5C}"/>
                </a:ext>
              </a:extLst>
            </p:cNvPr>
            <p:cNvSpPr/>
            <p:nvPr/>
          </p:nvSpPr>
          <p:spPr>
            <a:xfrm>
              <a:off x="1069894" y="3868203"/>
              <a:ext cx="221693" cy="172777"/>
            </a:xfrm>
            <a:prstGeom prst="triangle">
              <a:avLst/>
            </a:prstGeom>
            <a:grpFill/>
            <a:ln w="28575" cap="flat" cmpd="sng" algn="ctr">
              <a:solidFill>
                <a:schemeClr val="accent4">
                  <a:lumMod val="7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541" name="Group 540">
            <a:extLst>
              <a:ext uri="{FF2B5EF4-FFF2-40B4-BE49-F238E27FC236}">
                <a16:creationId xmlns:a16="http://schemas.microsoft.com/office/drawing/2014/main" id="{8953E4B2-41D1-398B-EFA9-338CE021E8CC}"/>
              </a:ext>
            </a:extLst>
          </p:cNvPr>
          <p:cNvGrpSpPr/>
          <p:nvPr/>
        </p:nvGrpSpPr>
        <p:grpSpPr>
          <a:xfrm>
            <a:off x="10262189" y="2498313"/>
            <a:ext cx="110985" cy="511591"/>
            <a:chOff x="959047" y="3126189"/>
            <a:chExt cx="415675" cy="914792"/>
          </a:xfrm>
          <a:solidFill>
            <a:schemeClr val="accent4">
              <a:lumMod val="40000"/>
              <a:lumOff val="60000"/>
            </a:schemeClr>
          </a:solidFill>
        </p:grpSpPr>
        <p:sp>
          <p:nvSpPr>
            <p:cNvPr id="542" name="Rectangle 541">
              <a:extLst>
                <a:ext uri="{FF2B5EF4-FFF2-40B4-BE49-F238E27FC236}">
                  <a16:creationId xmlns:a16="http://schemas.microsoft.com/office/drawing/2014/main" id="{4912F740-659A-CBAC-95EE-5D61C90F31A2}"/>
                </a:ext>
              </a:extLst>
            </p:cNvPr>
            <p:cNvSpPr>
              <a:spLocks noChangeArrowheads="1"/>
            </p:cNvSpPr>
            <p:nvPr/>
          </p:nvSpPr>
          <p:spPr bwMode="auto">
            <a:xfrm>
              <a:off x="959047" y="3126189"/>
              <a:ext cx="415675" cy="914792"/>
            </a:xfrm>
            <a:prstGeom prst="rect">
              <a:avLst/>
            </a:prstGeom>
            <a:grpFill/>
            <a:ln w="28575">
              <a:solidFill>
                <a:schemeClr val="accent4">
                  <a:lumMod val="75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543" name="Isosceles Triangle 58">
              <a:extLst>
                <a:ext uri="{FF2B5EF4-FFF2-40B4-BE49-F238E27FC236}">
                  <a16:creationId xmlns:a16="http://schemas.microsoft.com/office/drawing/2014/main" id="{99BD2125-F9A2-458D-E575-F8B9CB0E8838}"/>
                </a:ext>
              </a:extLst>
            </p:cNvPr>
            <p:cNvSpPr/>
            <p:nvPr/>
          </p:nvSpPr>
          <p:spPr>
            <a:xfrm>
              <a:off x="1069894" y="3868203"/>
              <a:ext cx="221693" cy="172777"/>
            </a:xfrm>
            <a:prstGeom prst="triangle">
              <a:avLst/>
            </a:prstGeom>
            <a:grpFill/>
            <a:ln w="28575" cap="flat" cmpd="sng" algn="ctr">
              <a:solidFill>
                <a:schemeClr val="accent4">
                  <a:lumMod val="7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544" name="Group 543">
            <a:extLst>
              <a:ext uri="{FF2B5EF4-FFF2-40B4-BE49-F238E27FC236}">
                <a16:creationId xmlns:a16="http://schemas.microsoft.com/office/drawing/2014/main" id="{62B56346-8249-8EE7-C03E-4402A27E7836}"/>
              </a:ext>
            </a:extLst>
          </p:cNvPr>
          <p:cNvGrpSpPr/>
          <p:nvPr/>
        </p:nvGrpSpPr>
        <p:grpSpPr>
          <a:xfrm>
            <a:off x="10262189" y="3066312"/>
            <a:ext cx="110985" cy="511591"/>
            <a:chOff x="959047" y="3126189"/>
            <a:chExt cx="415675" cy="914792"/>
          </a:xfrm>
          <a:solidFill>
            <a:schemeClr val="accent4">
              <a:lumMod val="40000"/>
              <a:lumOff val="60000"/>
            </a:schemeClr>
          </a:solidFill>
        </p:grpSpPr>
        <p:sp>
          <p:nvSpPr>
            <p:cNvPr id="545" name="Rectangle 544">
              <a:extLst>
                <a:ext uri="{FF2B5EF4-FFF2-40B4-BE49-F238E27FC236}">
                  <a16:creationId xmlns:a16="http://schemas.microsoft.com/office/drawing/2014/main" id="{C4D20323-2BE6-E519-B333-CFB2066641C9}"/>
                </a:ext>
              </a:extLst>
            </p:cNvPr>
            <p:cNvSpPr>
              <a:spLocks noChangeArrowheads="1"/>
            </p:cNvSpPr>
            <p:nvPr/>
          </p:nvSpPr>
          <p:spPr bwMode="auto">
            <a:xfrm>
              <a:off x="959047" y="3126189"/>
              <a:ext cx="415675" cy="914792"/>
            </a:xfrm>
            <a:prstGeom prst="rect">
              <a:avLst/>
            </a:prstGeom>
            <a:grpFill/>
            <a:ln w="28575">
              <a:solidFill>
                <a:schemeClr val="accent4">
                  <a:lumMod val="75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546" name="Isosceles Triangle 58">
              <a:extLst>
                <a:ext uri="{FF2B5EF4-FFF2-40B4-BE49-F238E27FC236}">
                  <a16:creationId xmlns:a16="http://schemas.microsoft.com/office/drawing/2014/main" id="{D219E109-4713-9D0A-4FC6-49FAB95FB004}"/>
                </a:ext>
              </a:extLst>
            </p:cNvPr>
            <p:cNvSpPr/>
            <p:nvPr/>
          </p:nvSpPr>
          <p:spPr>
            <a:xfrm>
              <a:off x="1069894" y="3868203"/>
              <a:ext cx="221693" cy="172777"/>
            </a:xfrm>
            <a:prstGeom prst="triangle">
              <a:avLst/>
            </a:prstGeom>
            <a:grpFill/>
            <a:ln w="28575" cap="flat" cmpd="sng" algn="ctr">
              <a:solidFill>
                <a:schemeClr val="accent4">
                  <a:lumMod val="7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190" name="Group 189">
            <a:extLst>
              <a:ext uri="{FF2B5EF4-FFF2-40B4-BE49-F238E27FC236}">
                <a16:creationId xmlns:a16="http://schemas.microsoft.com/office/drawing/2014/main" id="{99E82E29-33C0-765F-1011-3B0BFA2A9CDF}"/>
              </a:ext>
            </a:extLst>
          </p:cNvPr>
          <p:cNvGrpSpPr/>
          <p:nvPr/>
        </p:nvGrpSpPr>
        <p:grpSpPr>
          <a:xfrm>
            <a:off x="8682178" y="1951728"/>
            <a:ext cx="110985" cy="511591"/>
            <a:chOff x="959047" y="3126189"/>
            <a:chExt cx="415675" cy="914792"/>
          </a:xfrm>
          <a:solidFill>
            <a:schemeClr val="accent6">
              <a:lumMod val="40000"/>
              <a:lumOff val="60000"/>
            </a:schemeClr>
          </a:solidFill>
        </p:grpSpPr>
        <p:sp>
          <p:nvSpPr>
            <p:cNvPr id="191" name="Rectangle 190">
              <a:extLst>
                <a:ext uri="{FF2B5EF4-FFF2-40B4-BE49-F238E27FC236}">
                  <a16:creationId xmlns:a16="http://schemas.microsoft.com/office/drawing/2014/main" id="{13F5A11C-DBCB-35A5-E9F0-E222CA2CAF55}"/>
                </a:ext>
              </a:extLst>
            </p:cNvPr>
            <p:cNvSpPr>
              <a:spLocks noChangeArrowheads="1"/>
            </p:cNvSpPr>
            <p:nvPr/>
          </p:nvSpPr>
          <p:spPr bwMode="auto">
            <a:xfrm>
              <a:off x="959047" y="3126189"/>
              <a:ext cx="415675" cy="914792"/>
            </a:xfrm>
            <a:prstGeom prst="rect">
              <a:avLst/>
            </a:prstGeom>
            <a:grpFill/>
            <a:ln w="28575">
              <a:solidFill>
                <a:schemeClr val="accent6"/>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512" name="Isosceles Triangle 58">
              <a:extLst>
                <a:ext uri="{FF2B5EF4-FFF2-40B4-BE49-F238E27FC236}">
                  <a16:creationId xmlns:a16="http://schemas.microsoft.com/office/drawing/2014/main" id="{1FEB24B4-00BE-D6B7-A5BC-365EED36375F}"/>
                </a:ext>
              </a:extLst>
            </p:cNvPr>
            <p:cNvSpPr/>
            <p:nvPr/>
          </p:nvSpPr>
          <p:spPr>
            <a:xfrm>
              <a:off x="1069894" y="3868203"/>
              <a:ext cx="221693" cy="172777"/>
            </a:xfrm>
            <a:prstGeom prst="triangle">
              <a:avLst/>
            </a:prstGeom>
            <a:grpFill/>
            <a:ln w="28575" cap="flat" cmpd="sng" algn="ctr">
              <a:solidFill>
                <a:schemeClr val="accent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548" name="Group 547">
            <a:extLst>
              <a:ext uri="{FF2B5EF4-FFF2-40B4-BE49-F238E27FC236}">
                <a16:creationId xmlns:a16="http://schemas.microsoft.com/office/drawing/2014/main" id="{82FCD7C1-55A9-CBBE-F285-5721F8121609}"/>
              </a:ext>
            </a:extLst>
          </p:cNvPr>
          <p:cNvGrpSpPr/>
          <p:nvPr/>
        </p:nvGrpSpPr>
        <p:grpSpPr>
          <a:xfrm>
            <a:off x="10262189" y="4886204"/>
            <a:ext cx="110985" cy="511591"/>
            <a:chOff x="959047" y="3126189"/>
            <a:chExt cx="415675" cy="914792"/>
          </a:xfrm>
          <a:solidFill>
            <a:schemeClr val="accent4">
              <a:lumMod val="40000"/>
              <a:lumOff val="60000"/>
            </a:schemeClr>
          </a:solidFill>
        </p:grpSpPr>
        <p:sp>
          <p:nvSpPr>
            <p:cNvPr id="549" name="Rectangle 548">
              <a:extLst>
                <a:ext uri="{FF2B5EF4-FFF2-40B4-BE49-F238E27FC236}">
                  <a16:creationId xmlns:a16="http://schemas.microsoft.com/office/drawing/2014/main" id="{B1229D99-9E1B-4AE1-ECFF-B6D6EB1DB8FC}"/>
                </a:ext>
              </a:extLst>
            </p:cNvPr>
            <p:cNvSpPr>
              <a:spLocks noChangeArrowheads="1"/>
            </p:cNvSpPr>
            <p:nvPr/>
          </p:nvSpPr>
          <p:spPr bwMode="auto">
            <a:xfrm>
              <a:off x="959047" y="3126189"/>
              <a:ext cx="415675" cy="914792"/>
            </a:xfrm>
            <a:prstGeom prst="rect">
              <a:avLst/>
            </a:prstGeom>
            <a:grpFill/>
            <a:ln w="28575">
              <a:solidFill>
                <a:schemeClr val="accent4">
                  <a:lumMod val="75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550" name="Isosceles Triangle 58">
              <a:extLst>
                <a:ext uri="{FF2B5EF4-FFF2-40B4-BE49-F238E27FC236}">
                  <a16:creationId xmlns:a16="http://schemas.microsoft.com/office/drawing/2014/main" id="{72307634-AD80-11E2-68B1-61C98100B5E7}"/>
                </a:ext>
              </a:extLst>
            </p:cNvPr>
            <p:cNvSpPr/>
            <p:nvPr/>
          </p:nvSpPr>
          <p:spPr>
            <a:xfrm>
              <a:off x="1069894" y="3868203"/>
              <a:ext cx="221693" cy="172777"/>
            </a:xfrm>
            <a:prstGeom prst="triangle">
              <a:avLst/>
            </a:prstGeom>
            <a:grpFill/>
            <a:ln w="28575" cap="flat" cmpd="sng" algn="ctr">
              <a:solidFill>
                <a:schemeClr val="accent4">
                  <a:lumMod val="75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sp>
        <p:nvSpPr>
          <p:cNvPr id="640" name="TextBox 639">
            <a:extLst>
              <a:ext uri="{FF2B5EF4-FFF2-40B4-BE49-F238E27FC236}">
                <a16:creationId xmlns:a16="http://schemas.microsoft.com/office/drawing/2014/main" id="{44F1BA81-0A92-418F-BAA6-C51EE7EA7D2D}"/>
              </a:ext>
            </a:extLst>
          </p:cNvPr>
          <p:cNvSpPr txBox="1"/>
          <p:nvPr/>
        </p:nvSpPr>
        <p:spPr>
          <a:xfrm>
            <a:off x="10317075" y="3198846"/>
            <a:ext cx="551754"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accent4"/>
                </a:solidFill>
                <a:effectLst/>
                <a:uLnTx/>
                <a:uFillTx/>
                <a:latin typeface="Courier New" panose="02070309020205020404" pitchFamily="49" charset="0"/>
                <a:ea typeface="+mn-ea"/>
                <a:cs typeface="Courier New" panose="02070309020205020404" pitchFamily="49" charset="0"/>
              </a:rPr>
              <a:t>mem</a:t>
            </a:r>
            <a:r>
              <a:rPr kumimoji="0" lang="en-US" sz="1100" b="1" i="0" u="none" strike="noStrike" kern="1200" cap="none" spc="0" normalizeH="0" baseline="-25000" noProof="0" dirty="0" err="1">
                <a:ln>
                  <a:noFill/>
                </a:ln>
                <a:solidFill>
                  <a:schemeClr val="accent4"/>
                </a:solidFill>
                <a:effectLst/>
                <a:uLnTx/>
                <a:uFillTx/>
                <a:latin typeface="Courier New" panose="02070309020205020404" pitchFamily="49" charset="0"/>
                <a:ea typeface="+mn-ea"/>
                <a:cs typeface="Courier New" panose="02070309020205020404" pitchFamily="49" charset="0"/>
              </a:rPr>
              <a:t>WB</a:t>
            </a:r>
            <a:endParaRPr lang="en-US" sz="2000" b="1" baseline="-25000" dirty="0">
              <a:solidFill>
                <a:schemeClr val="accent4"/>
              </a:solidFill>
              <a:latin typeface="18 VAG Rounded Light   02390" pitchFamily="2" charset="0"/>
            </a:endParaRPr>
          </a:p>
        </p:txBody>
      </p:sp>
      <p:cxnSp>
        <p:nvCxnSpPr>
          <p:cNvPr id="6" name="Straight Connector 5">
            <a:extLst>
              <a:ext uri="{FF2B5EF4-FFF2-40B4-BE49-F238E27FC236}">
                <a16:creationId xmlns:a16="http://schemas.microsoft.com/office/drawing/2014/main" id="{821B965B-8645-A82F-D00F-458FD3644370}"/>
              </a:ext>
            </a:extLst>
          </p:cNvPr>
          <p:cNvCxnSpPr>
            <a:cxnSpLocks/>
          </p:cNvCxnSpPr>
          <p:nvPr/>
        </p:nvCxnSpPr>
        <p:spPr>
          <a:xfrm>
            <a:off x="3035156" y="1236527"/>
            <a:ext cx="0" cy="3840480"/>
          </a:xfrm>
          <a:prstGeom prst="line">
            <a:avLst/>
          </a:prstGeom>
          <a:ln w="28575">
            <a:solidFill>
              <a:schemeClr val="accent4"/>
            </a:solidFill>
            <a:prstDash val="dash"/>
            <a:tailEnd type="non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B713903-8750-B653-FB65-8CAA8C5D7849}"/>
              </a:ext>
            </a:extLst>
          </p:cNvPr>
          <p:cNvGrpSpPr/>
          <p:nvPr/>
        </p:nvGrpSpPr>
        <p:grpSpPr>
          <a:xfrm>
            <a:off x="2981904" y="2366394"/>
            <a:ext cx="110985" cy="511591"/>
            <a:chOff x="959047" y="3126189"/>
            <a:chExt cx="415675" cy="914792"/>
          </a:xfrm>
          <a:solidFill>
            <a:schemeClr val="accent5">
              <a:lumMod val="40000"/>
              <a:lumOff val="60000"/>
            </a:schemeClr>
          </a:solidFill>
        </p:grpSpPr>
        <p:sp>
          <p:nvSpPr>
            <p:cNvPr id="12" name="Rectangle 11">
              <a:extLst>
                <a:ext uri="{FF2B5EF4-FFF2-40B4-BE49-F238E27FC236}">
                  <a16:creationId xmlns:a16="http://schemas.microsoft.com/office/drawing/2014/main" id="{79BE140D-038E-22EB-47E0-736FACF3B2BA}"/>
                </a:ext>
              </a:extLst>
            </p:cNvPr>
            <p:cNvSpPr>
              <a:spLocks noChangeArrowheads="1"/>
            </p:cNvSpPr>
            <p:nvPr/>
          </p:nvSpPr>
          <p:spPr bwMode="auto">
            <a:xfrm>
              <a:off x="959047" y="3126189"/>
              <a:ext cx="415675" cy="914792"/>
            </a:xfrm>
            <a:prstGeom prst="rect">
              <a:avLst/>
            </a:prstGeom>
            <a:grpFill/>
            <a:ln w="28575">
              <a:solidFill>
                <a:schemeClr val="accent5"/>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13" name="Isosceles Triangle 58">
              <a:extLst>
                <a:ext uri="{FF2B5EF4-FFF2-40B4-BE49-F238E27FC236}">
                  <a16:creationId xmlns:a16="http://schemas.microsoft.com/office/drawing/2014/main" id="{EEB4836C-CBAA-8260-A2B9-A7D4F73B9209}"/>
                </a:ext>
              </a:extLst>
            </p:cNvPr>
            <p:cNvSpPr/>
            <p:nvPr/>
          </p:nvSpPr>
          <p:spPr>
            <a:xfrm>
              <a:off x="1069894" y="3868203"/>
              <a:ext cx="221693" cy="172777"/>
            </a:xfrm>
            <a:prstGeom prst="triangle">
              <a:avLst/>
            </a:prstGeom>
            <a:grpFill/>
            <a:ln w="28575" cap="flat" cmpd="sng" algn="ctr">
              <a:solidFill>
                <a:schemeClr val="accent5"/>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16" name="Group 15">
            <a:extLst>
              <a:ext uri="{FF2B5EF4-FFF2-40B4-BE49-F238E27FC236}">
                <a16:creationId xmlns:a16="http://schemas.microsoft.com/office/drawing/2014/main" id="{9D70712C-7217-D052-3B8E-EA5ABCBAF830}"/>
              </a:ext>
            </a:extLst>
          </p:cNvPr>
          <p:cNvGrpSpPr/>
          <p:nvPr/>
        </p:nvGrpSpPr>
        <p:grpSpPr>
          <a:xfrm>
            <a:off x="2981904" y="3097327"/>
            <a:ext cx="110985" cy="511591"/>
            <a:chOff x="959047" y="3126189"/>
            <a:chExt cx="415675" cy="914792"/>
          </a:xfrm>
          <a:solidFill>
            <a:schemeClr val="accent5">
              <a:lumMod val="40000"/>
              <a:lumOff val="60000"/>
            </a:schemeClr>
          </a:solidFill>
        </p:grpSpPr>
        <p:sp>
          <p:nvSpPr>
            <p:cNvPr id="17" name="Rectangle 16">
              <a:extLst>
                <a:ext uri="{FF2B5EF4-FFF2-40B4-BE49-F238E27FC236}">
                  <a16:creationId xmlns:a16="http://schemas.microsoft.com/office/drawing/2014/main" id="{9D267D5B-B038-5AF4-63DB-9A24467B2DA7}"/>
                </a:ext>
              </a:extLst>
            </p:cNvPr>
            <p:cNvSpPr>
              <a:spLocks noChangeArrowheads="1"/>
            </p:cNvSpPr>
            <p:nvPr/>
          </p:nvSpPr>
          <p:spPr bwMode="auto">
            <a:xfrm>
              <a:off x="959047" y="3126189"/>
              <a:ext cx="415675" cy="914792"/>
            </a:xfrm>
            <a:prstGeom prst="rect">
              <a:avLst/>
            </a:prstGeom>
            <a:grpFill/>
            <a:ln w="28575">
              <a:solidFill>
                <a:schemeClr val="accent5"/>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18" name="Isosceles Triangle 58">
              <a:extLst>
                <a:ext uri="{FF2B5EF4-FFF2-40B4-BE49-F238E27FC236}">
                  <a16:creationId xmlns:a16="http://schemas.microsoft.com/office/drawing/2014/main" id="{BC97F458-CF7C-F2AE-1A1F-2FDCAB45041E}"/>
                </a:ext>
              </a:extLst>
            </p:cNvPr>
            <p:cNvSpPr/>
            <p:nvPr/>
          </p:nvSpPr>
          <p:spPr>
            <a:xfrm>
              <a:off x="1069894" y="3868203"/>
              <a:ext cx="221693" cy="172777"/>
            </a:xfrm>
            <a:prstGeom prst="triangle">
              <a:avLst/>
            </a:prstGeom>
            <a:grpFill/>
            <a:ln w="28575" cap="flat" cmpd="sng" algn="ctr">
              <a:solidFill>
                <a:schemeClr val="accent5"/>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sp>
        <p:nvSpPr>
          <p:cNvPr id="7" name="TextBox 6">
            <a:extLst>
              <a:ext uri="{FF2B5EF4-FFF2-40B4-BE49-F238E27FC236}">
                <a16:creationId xmlns:a16="http://schemas.microsoft.com/office/drawing/2014/main" id="{2C980D0D-8978-53BD-4369-C3861E49AC55}"/>
              </a:ext>
            </a:extLst>
          </p:cNvPr>
          <p:cNvSpPr txBox="1"/>
          <p:nvPr/>
        </p:nvSpPr>
        <p:spPr>
          <a:xfrm>
            <a:off x="10543520" y="221913"/>
            <a:ext cx="1087157" cy="461665"/>
          </a:xfrm>
          <a:prstGeom prst="rect">
            <a:avLst/>
          </a:prstGeom>
          <a:noFill/>
        </p:spPr>
        <p:txBody>
          <a:bodyPr wrap="none" rtlCol="0">
            <a:spAutoFit/>
          </a:bodyPr>
          <a:lstStyle/>
          <a:p>
            <a:pPr algn="r"/>
            <a:r>
              <a:rPr lang="en-US" sz="2400" dirty="0">
                <a:solidFill>
                  <a:schemeClr val="accent3"/>
                </a:solidFill>
                <a:latin typeface="18 VAG Rounded Light   02390" pitchFamily="2" charset="0"/>
              </a:rPr>
              <a:t>Review</a:t>
            </a:r>
          </a:p>
        </p:txBody>
      </p:sp>
      <p:sp>
        <p:nvSpPr>
          <p:cNvPr id="8" name="TextBox 7">
            <a:extLst>
              <a:ext uri="{FF2B5EF4-FFF2-40B4-BE49-F238E27FC236}">
                <a16:creationId xmlns:a16="http://schemas.microsoft.com/office/drawing/2014/main" id="{A18A594E-CBEC-EBC3-1ABD-3E388091A45E}"/>
              </a:ext>
            </a:extLst>
          </p:cNvPr>
          <p:cNvSpPr txBox="1"/>
          <p:nvPr/>
        </p:nvSpPr>
        <p:spPr>
          <a:xfrm>
            <a:off x="6332039" y="5783465"/>
            <a:ext cx="4651916" cy="707886"/>
          </a:xfrm>
          <a:prstGeom prst="rect">
            <a:avLst/>
          </a:prstGeom>
          <a:solidFill>
            <a:schemeClr val="accent3"/>
          </a:solidFill>
        </p:spPr>
        <p:txBody>
          <a:bodyPr wrap="square" rtlCol="0">
            <a:spAutoFit/>
          </a:bodyPr>
          <a:lstStyle/>
          <a:p>
            <a:r>
              <a:rPr lang="en-US" sz="2000" i="1" dirty="0">
                <a:latin typeface="18 VAG Rounded Light   02390" pitchFamily="2" charset="0"/>
              </a:rPr>
              <a:t>P</a:t>
            </a:r>
            <a:r>
              <a:rPr lang="en-US" sz="2000" i="1" dirty="0">
                <a:latin typeface="18 VAG ROUNDED LIGHT   02390" pitchFamily="2" charset="0"/>
              </a:rPr>
              <a:t>ipeline registers </a:t>
            </a:r>
            <a:r>
              <a:rPr lang="en-US" sz="2000" dirty="0">
                <a:latin typeface="18 VAG Rounded Light   02390" pitchFamily="2" charset="0"/>
              </a:rPr>
              <a:t>allow multiple instructions to execute in separate stages.</a:t>
            </a:r>
          </a:p>
        </p:txBody>
      </p:sp>
      <p:sp>
        <p:nvSpPr>
          <p:cNvPr id="10" name="TextBox 9">
            <a:extLst>
              <a:ext uri="{FF2B5EF4-FFF2-40B4-BE49-F238E27FC236}">
                <a16:creationId xmlns:a16="http://schemas.microsoft.com/office/drawing/2014/main" id="{3C56B0D3-04C7-CDAB-422C-49DA1E019458}"/>
              </a:ext>
            </a:extLst>
          </p:cNvPr>
          <p:cNvSpPr txBox="1"/>
          <p:nvPr/>
        </p:nvSpPr>
        <p:spPr>
          <a:xfrm>
            <a:off x="2600918" y="946782"/>
            <a:ext cx="873957" cy="369332"/>
          </a:xfrm>
          <a:prstGeom prst="rect">
            <a:avLst/>
          </a:prstGeom>
          <a:noFill/>
        </p:spPr>
        <p:txBody>
          <a:bodyPr wrap="none" rtlCol="0">
            <a:spAutoFit/>
          </a:bodyPr>
          <a:lstStyle/>
          <a:p>
            <a:pPr algn="ctr"/>
            <a:r>
              <a:rPr lang="en-US" sz="1800" b="1" dirty="0">
                <a:solidFill>
                  <a:schemeClr val="tx1">
                    <a:lumMod val="50000"/>
                    <a:lumOff val="50000"/>
                  </a:schemeClr>
                </a:solidFill>
                <a:latin typeface="Courier New" panose="02070309020205020404" pitchFamily="49" charset="0"/>
                <a:cs typeface="Courier New" panose="02070309020205020404" pitchFamily="49" charset="0"/>
              </a:rPr>
              <a:t>IF/ID</a:t>
            </a:r>
          </a:p>
        </p:txBody>
      </p:sp>
      <p:sp>
        <p:nvSpPr>
          <p:cNvPr id="26" name="TextBox 25">
            <a:extLst>
              <a:ext uri="{FF2B5EF4-FFF2-40B4-BE49-F238E27FC236}">
                <a16:creationId xmlns:a16="http://schemas.microsoft.com/office/drawing/2014/main" id="{6959DF3F-37C6-422B-E9CE-5F840B12E1DF}"/>
              </a:ext>
            </a:extLst>
          </p:cNvPr>
          <p:cNvSpPr txBox="1"/>
          <p:nvPr/>
        </p:nvSpPr>
        <p:spPr>
          <a:xfrm>
            <a:off x="5510033" y="946782"/>
            <a:ext cx="873957" cy="369332"/>
          </a:xfrm>
          <a:prstGeom prst="rect">
            <a:avLst/>
          </a:prstGeom>
          <a:noFill/>
        </p:spPr>
        <p:txBody>
          <a:bodyPr wrap="none" rtlCol="0">
            <a:spAutoFit/>
          </a:bodyPr>
          <a:lstStyle/>
          <a:p>
            <a:pPr algn="ctr"/>
            <a:r>
              <a:rPr lang="en-US" sz="1800" b="1" dirty="0">
                <a:solidFill>
                  <a:schemeClr val="tx1">
                    <a:lumMod val="50000"/>
                    <a:lumOff val="50000"/>
                  </a:schemeClr>
                </a:solidFill>
                <a:latin typeface="Courier New" panose="02070309020205020404" pitchFamily="49" charset="0"/>
                <a:cs typeface="Courier New" panose="02070309020205020404" pitchFamily="49" charset="0"/>
              </a:rPr>
              <a:t>ID/EX</a:t>
            </a:r>
          </a:p>
        </p:txBody>
      </p:sp>
      <p:sp>
        <p:nvSpPr>
          <p:cNvPr id="27" name="TextBox 26">
            <a:extLst>
              <a:ext uri="{FF2B5EF4-FFF2-40B4-BE49-F238E27FC236}">
                <a16:creationId xmlns:a16="http://schemas.microsoft.com/office/drawing/2014/main" id="{687D8469-6830-75D9-8990-A3798A77CFCD}"/>
              </a:ext>
            </a:extLst>
          </p:cNvPr>
          <p:cNvSpPr txBox="1"/>
          <p:nvPr/>
        </p:nvSpPr>
        <p:spPr>
          <a:xfrm>
            <a:off x="8224103" y="946782"/>
            <a:ext cx="1011815" cy="369332"/>
          </a:xfrm>
          <a:prstGeom prst="rect">
            <a:avLst/>
          </a:prstGeom>
          <a:noFill/>
        </p:spPr>
        <p:txBody>
          <a:bodyPr wrap="none" rtlCol="0">
            <a:spAutoFit/>
          </a:bodyPr>
          <a:lstStyle/>
          <a:p>
            <a:pPr algn="ctr"/>
            <a:r>
              <a:rPr lang="en-US" sz="1800" b="1" dirty="0">
                <a:solidFill>
                  <a:schemeClr val="tx1">
                    <a:lumMod val="50000"/>
                    <a:lumOff val="50000"/>
                  </a:schemeClr>
                </a:solidFill>
                <a:latin typeface="Courier New" panose="02070309020205020404" pitchFamily="49" charset="0"/>
                <a:cs typeface="Courier New" panose="02070309020205020404" pitchFamily="49" charset="0"/>
              </a:rPr>
              <a:t>EX/MEM</a:t>
            </a:r>
          </a:p>
        </p:txBody>
      </p:sp>
      <p:sp>
        <p:nvSpPr>
          <p:cNvPr id="28" name="TextBox 27">
            <a:extLst>
              <a:ext uri="{FF2B5EF4-FFF2-40B4-BE49-F238E27FC236}">
                <a16:creationId xmlns:a16="http://schemas.microsoft.com/office/drawing/2014/main" id="{B289A209-2079-D567-8456-29A3307C9ABF}"/>
              </a:ext>
            </a:extLst>
          </p:cNvPr>
          <p:cNvSpPr txBox="1"/>
          <p:nvPr/>
        </p:nvSpPr>
        <p:spPr>
          <a:xfrm>
            <a:off x="9807481" y="946782"/>
            <a:ext cx="1011815" cy="369332"/>
          </a:xfrm>
          <a:prstGeom prst="rect">
            <a:avLst/>
          </a:prstGeom>
          <a:noFill/>
        </p:spPr>
        <p:txBody>
          <a:bodyPr wrap="none" rtlCol="0">
            <a:spAutoFit/>
          </a:bodyPr>
          <a:lstStyle/>
          <a:p>
            <a:pPr algn="ctr"/>
            <a:r>
              <a:rPr lang="en-US" sz="1800" b="1" dirty="0">
                <a:solidFill>
                  <a:schemeClr val="tx1">
                    <a:lumMod val="50000"/>
                    <a:lumOff val="50000"/>
                  </a:schemeClr>
                </a:solidFill>
                <a:latin typeface="Courier New" panose="02070309020205020404" pitchFamily="49" charset="0"/>
                <a:cs typeface="Courier New" panose="02070309020205020404" pitchFamily="49" charset="0"/>
              </a:rPr>
              <a:t>MEM/WB</a:t>
            </a:r>
          </a:p>
        </p:txBody>
      </p:sp>
      <p:pic>
        <p:nvPicPr>
          <p:cNvPr id="54" name="Picture 53">
            <a:extLst>
              <a:ext uri="{FF2B5EF4-FFF2-40B4-BE49-F238E27FC236}">
                <a16:creationId xmlns:a16="http://schemas.microsoft.com/office/drawing/2014/main" id="{41ABF9B1-D64C-EB58-B20B-9618CBF3201B}"/>
              </a:ext>
            </a:extLst>
          </p:cNvPr>
          <p:cNvPicPr>
            <a:picLocks noChangeAspect="1"/>
          </p:cNvPicPr>
          <p:nvPr/>
        </p:nvPicPr>
        <p:blipFill>
          <a:blip r:embed="rId3"/>
          <a:stretch>
            <a:fillRect/>
          </a:stretch>
        </p:blipFill>
        <p:spPr>
          <a:xfrm>
            <a:off x="56114" y="5411392"/>
            <a:ext cx="4101422" cy="1361605"/>
          </a:xfrm>
          <a:prstGeom prst="rect">
            <a:avLst/>
          </a:prstGeom>
        </p:spPr>
      </p:pic>
      <p:sp>
        <p:nvSpPr>
          <p:cNvPr id="56" name="TextBox 55">
            <a:extLst>
              <a:ext uri="{FF2B5EF4-FFF2-40B4-BE49-F238E27FC236}">
                <a16:creationId xmlns:a16="http://schemas.microsoft.com/office/drawing/2014/main" id="{33BAC7A3-C3AD-1913-6186-14E251465B16}"/>
              </a:ext>
            </a:extLst>
          </p:cNvPr>
          <p:cNvSpPr txBox="1"/>
          <p:nvPr/>
        </p:nvSpPr>
        <p:spPr>
          <a:xfrm>
            <a:off x="3310741" y="3044222"/>
            <a:ext cx="2396810" cy="461665"/>
          </a:xfrm>
          <a:prstGeom prst="rect">
            <a:avLst/>
          </a:prstGeom>
          <a:solidFill>
            <a:schemeClr val="accent5"/>
          </a:solidFill>
        </p:spPr>
        <p:txBody>
          <a:bodyPr wrap="none" rtlCol="0">
            <a:spAutoFit/>
          </a:bodyPr>
          <a:lstStyle/>
          <a:p>
            <a:pPr algn="l"/>
            <a:r>
              <a:rPr lang="en-US" sz="2400" b="1" dirty="0">
                <a:solidFill>
                  <a:schemeClr val="bg1"/>
                </a:solidFill>
                <a:latin typeface="Courier New" panose="02070309020205020404" pitchFamily="49" charset="0"/>
                <a:cs typeface="Courier New" panose="02070309020205020404" pitchFamily="49" charset="0"/>
              </a:rPr>
              <a:t>sub t2,s0,t0</a:t>
            </a:r>
          </a:p>
        </p:txBody>
      </p:sp>
      <p:sp>
        <p:nvSpPr>
          <p:cNvPr id="57" name="TextBox 56">
            <a:extLst>
              <a:ext uri="{FF2B5EF4-FFF2-40B4-BE49-F238E27FC236}">
                <a16:creationId xmlns:a16="http://schemas.microsoft.com/office/drawing/2014/main" id="{A2A24895-FA2D-A4DE-C3C9-C5BF7B28438F}"/>
              </a:ext>
            </a:extLst>
          </p:cNvPr>
          <p:cNvSpPr txBox="1"/>
          <p:nvPr/>
        </p:nvSpPr>
        <p:spPr>
          <a:xfrm>
            <a:off x="6175498" y="3044222"/>
            <a:ext cx="2396810" cy="461665"/>
          </a:xfrm>
          <a:prstGeom prst="rect">
            <a:avLst/>
          </a:prstGeom>
          <a:solidFill>
            <a:schemeClr val="accent1"/>
          </a:solidFill>
        </p:spPr>
        <p:txBody>
          <a:bodyPr wrap="none" rtlCol="0">
            <a:spAutoFit/>
          </a:bodyPr>
          <a:lstStyle/>
          <a:p>
            <a:pPr algn="l"/>
            <a:r>
              <a:rPr lang="en-US" sz="2400" b="1" dirty="0">
                <a:solidFill>
                  <a:schemeClr val="bg1"/>
                </a:solidFill>
                <a:latin typeface="Courier New" panose="02070309020205020404" pitchFamily="49" charset="0"/>
                <a:cs typeface="Courier New" panose="02070309020205020404" pitchFamily="49" charset="0"/>
              </a:rPr>
              <a:t>add s0,t0,t1</a:t>
            </a:r>
          </a:p>
        </p:txBody>
      </p:sp>
    </p:spTree>
    <p:extLst>
      <p:ext uri="{BB962C8B-B14F-4D97-AF65-F5344CB8AC3E}">
        <p14:creationId xmlns:p14="http://schemas.microsoft.com/office/powerpoint/2010/main" val="215496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 grpId="0"/>
      <p:bldP spid="639" grpId="0"/>
      <p:bldP spid="643" grpId="0"/>
      <p:bldP spid="640" grpId="0"/>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71E03D1-5075-4E8B-2DE3-E900ECC43788}"/>
              </a:ext>
            </a:extLst>
          </p:cNvPr>
          <p:cNvPicPr>
            <a:picLocks noChangeAspect="1"/>
          </p:cNvPicPr>
          <p:nvPr/>
        </p:nvPicPr>
        <p:blipFill>
          <a:blip r:embed="rId3"/>
          <a:stretch>
            <a:fillRect/>
          </a:stretch>
        </p:blipFill>
        <p:spPr>
          <a:xfrm>
            <a:off x="3367627" y="2361569"/>
            <a:ext cx="3017520" cy="875550"/>
          </a:xfrm>
          <a:prstGeom prst="rect">
            <a:avLst/>
          </a:prstGeom>
        </p:spPr>
      </p:pic>
      <p:sp>
        <p:nvSpPr>
          <p:cNvPr id="3" name="TextBox 2">
            <a:extLst>
              <a:ext uri="{FF2B5EF4-FFF2-40B4-BE49-F238E27FC236}">
                <a16:creationId xmlns:a16="http://schemas.microsoft.com/office/drawing/2014/main" id="{EED5C1B7-E2F6-D3EF-ECE6-E9F785A1E420}"/>
              </a:ext>
            </a:extLst>
          </p:cNvPr>
          <p:cNvSpPr txBox="1"/>
          <p:nvPr/>
        </p:nvSpPr>
        <p:spPr>
          <a:xfrm>
            <a:off x="216779" y="1689680"/>
            <a:ext cx="2396810" cy="2328843"/>
          </a:xfrm>
          <a:prstGeom prst="rect">
            <a:avLst/>
          </a:prstGeom>
          <a:noFill/>
        </p:spPr>
        <p:txBody>
          <a:bodyPr wrap="none" rtlCol="0">
            <a:spAutoFit/>
          </a:bodyPr>
          <a:lstStyle/>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add </a:t>
            </a:r>
            <a:r>
              <a:rPr lang="en-US" sz="2400" b="1" u="sng" dirty="0">
                <a:solidFill>
                  <a:schemeClr val="bg1"/>
                </a:solidFill>
                <a:latin typeface="Courier New" panose="02070309020205020404" pitchFamily="49" charset="0"/>
                <a:cs typeface="Courier New" panose="02070309020205020404" pitchFamily="49" charset="0"/>
              </a:rPr>
              <a:t>s0</a:t>
            </a:r>
            <a:r>
              <a:rPr lang="en-US" sz="2400" b="1" dirty="0">
                <a:solidFill>
                  <a:schemeClr val="bg1"/>
                </a:solidFill>
                <a:latin typeface="Courier New" panose="02070309020205020404" pitchFamily="49" charset="0"/>
                <a:cs typeface="Courier New" panose="02070309020205020404" pitchFamily="49" charset="0"/>
              </a:rPr>
              <a:t>,t0,t1</a:t>
            </a: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sub t2,</a:t>
            </a:r>
            <a:r>
              <a:rPr lang="en-US" sz="2400" b="1" u="sng" dirty="0">
                <a:solidFill>
                  <a:schemeClr val="accent4"/>
                </a:solidFill>
                <a:latin typeface="Courier New" panose="02070309020205020404" pitchFamily="49" charset="0"/>
                <a:cs typeface="Courier New" panose="02070309020205020404" pitchFamily="49" charset="0"/>
              </a:rPr>
              <a:t>s0</a:t>
            </a:r>
            <a:r>
              <a:rPr lang="en-US" sz="2400" b="1" dirty="0">
                <a:solidFill>
                  <a:schemeClr val="bg1"/>
                </a:solidFill>
                <a:latin typeface="Courier New" panose="02070309020205020404" pitchFamily="49" charset="0"/>
                <a:cs typeface="Courier New" panose="02070309020205020404" pitchFamily="49" charset="0"/>
              </a:rPr>
              <a:t>,t0</a:t>
            </a: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or t6,</a:t>
            </a:r>
            <a:r>
              <a:rPr lang="en-US" sz="2400" b="1" u="sng" dirty="0">
                <a:solidFill>
                  <a:schemeClr val="accent4"/>
                </a:solidFill>
                <a:latin typeface="Courier New" panose="02070309020205020404" pitchFamily="49" charset="0"/>
                <a:cs typeface="Courier New" panose="02070309020205020404" pitchFamily="49" charset="0"/>
              </a:rPr>
              <a:t>s0</a:t>
            </a:r>
            <a:r>
              <a:rPr lang="en-US" sz="2400" b="1" dirty="0">
                <a:solidFill>
                  <a:schemeClr val="bg1"/>
                </a:solidFill>
                <a:latin typeface="Courier New" panose="02070309020205020404" pitchFamily="49" charset="0"/>
                <a:cs typeface="Courier New" panose="02070309020205020404" pitchFamily="49" charset="0"/>
              </a:rPr>
              <a:t>,t3</a:t>
            </a:r>
          </a:p>
        </p:txBody>
      </p:sp>
      <p:pic>
        <p:nvPicPr>
          <p:cNvPr id="4" name="Picture 3">
            <a:extLst>
              <a:ext uri="{FF2B5EF4-FFF2-40B4-BE49-F238E27FC236}">
                <a16:creationId xmlns:a16="http://schemas.microsoft.com/office/drawing/2014/main" id="{AA529081-DE26-2D3B-A23F-5921ABA28684}"/>
              </a:ext>
            </a:extLst>
          </p:cNvPr>
          <p:cNvPicPr>
            <a:picLocks noChangeAspect="1"/>
          </p:cNvPicPr>
          <p:nvPr/>
        </p:nvPicPr>
        <p:blipFill>
          <a:blip r:embed="rId3"/>
          <a:stretch>
            <a:fillRect/>
          </a:stretch>
        </p:blipFill>
        <p:spPr>
          <a:xfrm>
            <a:off x="5284541" y="5075860"/>
            <a:ext cx="3017520" cy="875550"/>
          </a:xfrm>
          <a:prstGeom prst="rect">
            <a:avLst/>
          </a:prstGeom>
        </p:spPr>
      </p:pic>
      <p:pic>
        <p:nvPicPr>
          <p:cNvPr id="44" name="Picture 43">
            <a:extLst>
              <a:ext uri="{FF2B5EF4-FFF2-40B4-BE49-F238E27FC236}">
                <a16:creationId xmlns:a16="http://schemas.microsoft.com/office/drawing/2014/main" id="{FC5D9B3A-34DD-BFCD-E127-47E7F9D504BC}"/>
              </a:ext>
            </a:extLst>
          </p:cNvPr>
          <p:cNvPicPr>
            <a:picLocks noChangeAspect="1"/>
          </p:cNvPicPr>
          <p:nvPr/>
        </p:nvPicPr>
        <p:blipFill>
          <a:blip r:embed="rId3"/>
          <a:stretch>
            <a:fillRect/>
          </a:stretch>
        </p:blipFill>
        <p:spPr>
          <a:xfrm>
            <a:off x="2727892" y="1411271"/>
            <a:ext cx="3017520" cy="875550"/>
          </a:xfrm>
          <a:prstGeom prst="rect">
            <a:avLst/>
          </a:prstGeom>
        </p:spPr>
      </p:pic>
      <p:sp>
        <p:nvSpPr>
          <p:cNvPr id="2" name="Title 1">
            <a:extLst>
              <a:ext uri="{FF2B5EF4-FFF2-40B4-BE49-F238E27FC236}">
                <a16:creationId xmlns:a16="http://schemas.microsoft.com/office/drawing/2014/main" id="{DEFFDD7C-ADC3-24D5-0824-609AFB30552C}"/>
              </a:ext>
            </a:extLst>
          </p:cNvPr>
          <p:cNvSpPr>
            <a:spLocks noGrp="1"/>
          </p:cNvSpPr>
          <p:nvPr>
            <p:ph type="title"/>
          </p:nvPr>
        </p:nvSpPr>
        <p:spPr>
          <a:xfrm>
            <a:off x="1104900" y="76199"/>
            <a:ext cx="10776093" cy="768096"/>
          </a:xfrm>
        </p:spPr>
        <p:txBody>
          <a:bodyPr>
            <a:normAutofit/>
          </a:bodyPr>
          <a:lstStyle/>
          <a:p>
            <a:r>
              <a:rPr lang="en-US" dirty="0"/>
              <a:t>Data Hazards, Solution 1: Stalling</a:t>
            </a:r>
          </a:p>
        </p:txBody>
      </p:sp>
      <p:pic>
        <p:nvPicPr>
          <p:cNvPr id="20" name="Picture 19">
            <a:extLst>
              <a:ext uri="{FF2B5EF4-FFF2-40B4-BE49-F238E27FC236}">
                <a16:creationId xmlns:a16="http://schemas.microsoft.com/office/drawing/2014/main" id="{5A8240F5-7D26-49DE-2D27-35818F982289}"/>
              </a:ext>
            </a:extLst>
          </p:cNvPr>
          <p:cNvPicPr>
            <a:picLocks noChangeAspect="1"/>
          </p:cNvPicPr>
          <p:nvPr/>
        </p:nvPicPr>
        <p:blipFill>
          <a:blip r:embed="rId3"/>
          <a:stretch>
            <a:fillRect/>
          </a:stretch>
        </p:blipFill>
        <p:spPr>
          <a:xfrm>
            <a:off x="4643744" y="4247895"/>
            <a:ext cx="3017520" cy="875550"/>
          </a:xfrm>
          <a:prstGeom prst="rect">
            <a:avLst/>
          </a:prstGeom>
        </p:spPr>
      </p:pic>
      <p:sp>
        <p:nvSpPr>
          <p:cNvPr id="25" name="Rectangle 24">
            <a:extLst>
              <a:ext uri="{FF2B5EF4-FFF2-40B4-BE49-F238E27FC236}">
                <a16:creationId xmlns:a16="http://schemas.microsoft.com/office/drawing/2014/main" id="{6BD2EBB3-8D1C-B889-D60B-CDB3D7A3E05D}"/>
              </a:ext>
            </a:extLst>
          </p:cNvPr>
          <p:cNvSpPr/>
          <p:nvPr/>
        </p:nvSpPr>
        <p:spPr>
          <a:xfrm>
            <a:off x="2691288" y="6069444"/>
            <a:ext cx="555213" cy="389964"/>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b="1" dirty="0">
                <a:solidFill>
                  <a:schemeClr val="accent4"/>
                </a:solidFill>
                <a:latin typeface="Courier New" panose="02070309020205020404" pitchFamily="49" charset="0"/>
                <a:cs typeface="Courier New" panose="02070309020205020404" pitchFamily="49" charset="0"/>
              </a:rPr>
              <a:t>5</a:t>
            </a:r>
          </a:p>
        </p:txBody>
      </p:sp>
      <p:sp>
        <p:nvSpPr>
          <p:cNvPr id="29" name="Rectangle 28">
            <a:extLst>
              <a:ext uri="{FF2B5EF4-FFF2-40B4-BE49-F238E27FC236}">
                <a16:creationId xmlns:a16="http://schemas.microsoft.com/office/drawing/2014/main" id="{1F5A0580-960C-155D-EBEC-722D6BB33F57}"/>
              </a:ext>
            </a:extLst>
          </p:cNvPr>
          <p:cNvSpPr/>
          <p:nvPr/>
        </p:nvSpPr>
        <p:spPr>
          <a:xfrm>
            <a:off x="3336863" y="6069444"/>
            <a:ext cx="555213" cy="389964"/>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b="1" dirty="0">
                <a:solidFill>
                  <a:schemeClr val="accent4"/>
                </a:solidFill>
                <a:latin typeface="Courier New" panose="02070309020205020404" pitchFamily="49" charset="0"/>
                <a:cs typeface="Courier New" panose="02070309020205020404" pitchFamily="49" charset="0"/>
              </a:rPr>
              <a:t>5</a:t>
            </a:r>
          </a:p>
        </p:txBody>
      </p:sp>
      <p:sp>
        <p:nvSpPr>
          <p:cNvPr id="32" name="Rectangle 31">
            <a:extLst>
              <a:ext uri="{FF2B5EF4-FFF2-40B4-BE49-F238E27FC236}">
                <a16:creationId xmlns:a16="http://schemas.microsoft.com/office/drawing/2014/main" id="{6DC9FF0F-D400-9C07-16C5-87D49C60CE0E}"/>
              </a:ext>
            </a:extLst>
          </p:cNvPr>
          <p:cNvSpPr/>
          <p:nvPr/>
        </p:nvSpPr>
        <p:spPr>
          <a:xfrm>
            <a:off x="3982438" y="6069444"/>
            <a:ext cx="555213" cy="389964"/>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b="1" dirty="0">
                <a:solidFill>
                  <a:schemeClr val="accent4"/>
                </a:solidFill>
                <a:latin typeface="Courier New" panose="02070309020205020404" pitchFamily="49" charset="0"/>
                <a:cs typeface="Courier New" panose="02070309020205020404" pitchFamily="49" charset="0"/>
              </a:rPr>
              <a:t>5</a:t>
            </a:r>
          </a:p>
        </p:txBody>
      </p:sp>
      <p:sp>
        <p:nvSpPr>
          <p:cNvPr id="35" name="Rectangle 34">
            <a:extLst>
              <a:ext uri="{FF2B5EF4-FFF2-40B4-BE49-F238E27FC236}">
                <a16:creationId xmlns:a16="http://schemas.microsoft.com/office/drawing/2014/main" id="{290D6356-A75B-F260-3863-CFD6D79710EE}"/>
              </a:ext>
            </a:extLst>
          </p:cNvPr>
          <p:cNvSpPr/>
          <p:nvPr/>
        </p:nvSpPr>
        <p:spPr>
          <a:xfrm>
            <a:off x="4628013" y="6069444"/>
            <a:ext cx="555213" cy="389964"/>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b="1" dirty="0">
                <a:solidFill>
                  <a:schemeClr val="accent4"/>
                </a:solidFill>
                <a:latin typeface="Courier New" panose="02070309020205020404" pitchFamily="49" charset="0"/>
                <a:cs typeface="Courier New" panose="02070309020205020404" pitchFamily="49" charset="0"/>
              </a:rPr>
              <a:t>5</a:t>
            </a:r>
          </a:p>
        </p:txBody>
      </p:sp>
      <p:sp>
        <p:nvSpPr>
          <p:cNvPr id="38" name="Rectangle 37">
            <a:extLst>
              <a:ext uri="{FF2B5EF4-FFF2-40B4-BE49-F238E27FC236}">
                <a16:creationId xmlns:a16="http://schemas.microsoft.com/office/drawing/2014/main" id="{796C140C-9879-BA99-38AB-AB3EFBA3B1B3}"/>
              </a:ext>
            </a:extLst>
          </p:cNvPr>
          <p:cNvSpPr/>
          <p:nvPr/>
        </p:nvSpPr>
        <p:spPr>
          <a:xfrm>
            <a:off x="5273588" y="6069444"/>
            <a:ext cx="555213" cy="389964"/>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4"/>
                </a:solidFill>
                <a:effectLst/>
                <a:uLnTx/>
                <a:uFillTx/>
                <a:latin typeface="Courier New" panose="02070309020205020404" pitchFamily="49" charset="0"/>
                <a:ea typeface="+mn-ea"/>
                <a:cs typeface="Courier New" panose="02070309020205020404" pitchFamily="49" charset="0"/>
              </a:rPr>
              <a:t>5</a:t>
            </a:r>
            <a:r>
              <a:rPr kumimoji="0" lang="en-US" sz="1800" b="0" i="0" u="none" strike="noStrike" kern="1200" cap="none" spc="0" normalizeH="0" baseline="0" noProof="0" dirty="0">
                <a:ln>
                  <a:noFill/>
                </a:ln>
                <a:solidFill>
                  <a:schemeClr val="accent4"/>
                </a:solidFill>
                <a:effectLst/>
                <a:uLnTx/>
                <a:uFillTx/>
                <a:latin typeface="18 VAG Rounded Light   02390" pitchFamily="2" charset="0"/>
                <a:ea typeface="+mn-ea"/>
                <a:cs typeface="+mn-cs"/>
              </a:rPr>
              <a:t>/</a:t>
            </a:r>
            <a:r>
              <a:rPr kumimoji="0" lang="en-US" sz="1800" b="1" i="0" u="none" strike="noStrike" kern="1200" cap="none" spc="0" normalizeH="0" baseline="0" noProof="0" dirty="0">
                <a:ln>
                  <a:noFill/>
                </a:ln>
                <a:solidFill>
                  <a:srgbClr val="00BDE2"/>
                </a:solidFill>
                <a:effectLst/>
                <a:uLnTx/>
                <a:uFillTx/>
                <a:latin typeface="Courier New" panose="02070309020205020404" pitchFamily="49" charset="0"/>
                <a:ea typeface="+mn-ea"/>
                <a:cs typeface="Courier New" panose="02070309020205020404" pitchFamily="49" charset="0"/>
              </a:rPr>
              <a:t>9</a:t>
            </a:r>
          </a:p>
        </p:txBody>
      </p:sp>
      <p:sp>
        <p:nvSpPr>
          <p:cNvPr id="41" name="Rectangle 40">
            <a:extLst>
              <a:ext uri="{FF2B5EF4-FFF2-40B4-BE49-F238E27FC236}">
                <a16:creationId xmlns:a16="http://schemas.microsoft.com/office/drawing/2014/main" id="{B9C7A019-1385-C9E0-45D6-676930657A2B}"/>
              </a:ext>
            </a:extLst>
          </p:cNvPr>
          <p:cNvSpPr/>
          <p:nvPr/>
        </p:nvSpPr>
        <p:spPr>
          <a:xfrm>
            <a:off x="5919163" y="6069444"/>
            <a:ext cx="555213" cy="389964"/>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b="1" dirty="0">
                <a:solidFill>
                  <a:schemeClr val="accent1"/>
                </a:solidFill>
                <a:latin typeface="Courier New" panose="02070309020205020404" pitchFamily="49" charset="0"/>
                <a:cs typeface="Courier New" panose="02070309020205020404" pitchFamily="49" charset="0"/>
              </a:rPr>
              <a:t>9</a:t>
            </a:r>
          </a:p>
        </p:txBody>
      </p:sp>
      <p:sp>
        <p:nvSpPr>
          <p:cNvPr id="43" name="TextBox 42">
            <a:extLst>
              <a:ext uri="{FF2B5EF4-FFF2-40B4-BE49-F238E27FC236}">
                <a16:creationId xmlns:a16="http://schemas.microsoft.com/office/drawing/2014/main" id="{ECEF9CA3-86C7-F1E5-C2FD-A3EA354D4F29}"/>
              </a:ext>
            </a:extLst>
          </p:cNvPr>
          <p:cNvSpPr txBox="1"/>
          <p:nvPr/>
        </p:nvSpPr>
        <p:spPr>
          <a:xfrm>
            <a:off x="1441604" y="6092266"/>
            <a:ext cx="1258197" cy="400110"/>
          </a:xfrm>
          <a:prstGeom prst="rect">
            <a:avLst/>
          </a:prstGeom>
          <a:noFill/>
        </p:spPr>
        <p:txBody>
          <a:bodyPr wrap="square" rtlCol="0">
            <a:spAutoFit/>
          </a:bodyPr>
          <a:lstStyle/>
          <a:p>
            <a:pPr algn="r"/>
            <a:r>
              <a:rPr lang="en-US" sz="2000" b="1" dirty="0">
                <a:solidFill>
                  <a:schemeClr val="bg1"/>
                </a:solidFill>
                <a:latin typeface="Courier New" panose="02070309020205020404" pitchFamily="49" charset="0"/>
                <a:cs typeface="Courier New" panose="02070309020205020404" pitchFamily="49" charset="0"/>
              </a:rPr>
              <a:t>s0</a:t>
            </a:r>
            <a:r>
              <a:rPr lang="en-US" sz="2000" dirty="0">
                <a:solidFill>
                  <a:schemeClr val="bg1"/>
                </a:solidFill>
                <a:latin typeface="18 VAG Rounded Light   02390" pitchFamily="2" charset="0"/>
                <a:cs typeface="Courier New" panose="02070309020205020404" pitchFamily="49" charset="0"/>
              </a:rPr>
              <a:t> value</a:t>
            </a:r>
            <a:endParaRPr lang="en-US" sz="2000" dirty="0">
              <a:solidFill>
                <a:schemeClr val="bg1"/>
              </a:solidFill>
              <a:latin typeface="18 VAG Rounded Light   02390" pitchFamily="2" charset="0"/>
            </a:endParaRPr>
          </a:p>
        </p:txBody>
      </p:sp>
      <p:sp>
        <p:nvSpPr>
          <p:cNvPr id="47" name="TextBox 46">
            <a:extLst>
              <a:ext uri="{FF2B5EF4-FFF2-40B4-BE49-F238E27FC236}">
                <a16:creationId xmlns:a16="http://schemas.microsoft.com/office/drawing/2014/main" id="{1A7E9960-71D8-A3C8-D0D0-26833268E284}"/>
              </a:ext>
            </a:extLst>
          </p:cNvPr>
          <p:cNvSpPr txBox="1"/>
          <p:nvPr/>
        </p:nvSpPr>
        <p:spPr>
          <a:xfrm>
            <a:off x="5396512" y="4405372"/>
            <a:ext cx="492443" cy="461665"/>
          </a:xfrm>
          <a:prstGeom prst="rect">
            <a:avLst/>
          </a:prstGeom>
          <a:noFill/>
        </p:spPr>
        <p:txBody>
          <a:bodyPr wrap="none" rtlCol="0">
            <a:spAutoFit/>
          </a:bodyPr>
          <a:lstStyle/>
          <a:p>
            <a:pPr algn="l"/>
            <a:r>
              <a:rPr lang="en-US" sz="2400" dirty="0">
                <a:solidFill>
                  <a:schemeClr val="accent1"/>
                </a:solidFill>
                <a:latin typeface="18 VAG Rounded Light   02390" pitchFamily="2" charset="0"/>
              </a:rPr>
              <a:t>✅</a:t>
            </a:r>
          </a:p>
        </p:txBody>
      </p:sp>
      <p:sp>
        <p:nvSpPr>
          <p:cNvPr id="50" name="Rectangle 49">
            <a:extLst>
              <a:ext uri="{FF2B5EF4-FFF2-40B4-BE49-F238E27FC236}">
                <a16:creationId xmlns:a16="http://schemas.microsoft.com/office/drawing/2014/main" id="{5E588B20-A6EA-9B8E-4E98-1D856A43F23B}"/>
              </a:ext>
            </a:extLst>
          </p:cNvPr>
          <p:cNvSpPr/>
          <p:nvPr/>
        </p:nvSpPr>
        <p:spPr>
          <a:xfrm>
            <a:off x="6564738" y="6069444"/>
            <a:ext cx="555213" cy="389964"/>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b="1" dirty="0">
                <a:solidFill>
                  <a:schemeClr val="accent1"/>
                </a:solidFill>
                <a:latin typeface="Courier New" panose="02070309020205020404" pitchFamily="49" charset="0"/>
                <a:cs typeface="Courier New" panose="02070309020205020404" pitchFamily="49" charset="0"/>
              </a:rPr>
              <a:t>9</a:t>
            </a:r>
          </a:p>
        </p:txBody>
      </p:sp>
      <p:sp>
        <p:nvSpPr>
          <p:cNvPr id="51" name="Rectangle 50">
            <a:extLst>
              <a:ext uri="{FF2B5EF4-FFF2-40B4-BE49-F238E27FC236}">
                <a16:creationId xmlns:a16="http://schemas.microsoft.com/office/drawing/2014/main" id="{A1749D68-2D75-3AED-E24C-1032E21870C6}"/>
              </a:ext>
            </a:extLst>
          </p:cNvPr>
          <p:cNvSpPr/>
          <p:nvPr/>
        </p:nvSpPr>
        <p:spPr>
          <a:xfrm>
            <a:off x="7210313" y="6069444"/>
            <a:ext cx="555213" cy="389964"/>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b="1" dirty="0">
                <a:solidFill>
                  <a:schemeClr val="accent1"/>
                </a:solidFill>
                <a:latin typeface="Courier New" panose="02070309020205020404" pitchFamily="49" charset="0"/>
                <a:cs typeface="Courier New" panose="02070309020205020404" pitchFamily="49" charset="0"/>
              </a:rPr>
              <a:t>9</a:t>
            </a:r>
          </a:p>
        </p:txBody>
      </p:sp>
      <p:sp>
        <p:nvSpPr>
          <p:cNvPr id="52" name="Rectangle 51">
            <a:extLst>
              <a:ext uri="{FF2B5EF4-FFF2-40B4-BE49-F238E27FC236}">
                <a16:creationId xmlns:a16="http://schemas.microsoft.com/office/drawing/2014/main" id="{0BE40CA2-B04B-354D-C24F-E14B8E733EAB}"/>
              </a:ext>
            </a:extLst>
          </p:cNvPr>
          <p:cNvSpPr/>
          <p:nvPr/>
        </p:nvSpPr>
        <p:spPr>
          <a:xfrm>
            <a:off x="7855888" y="6069444"/>
            <a:ext cx="555213" cy="389964"/>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b="1" dirty="0">
                <a:solidFill>
                  <a:schemeClr val="accent1"/>
                </a:solidFill>
                <a:latin typeface="Courier New" panose="02070309020205020404" pitchFamily="49" charset="0"/>
                <a:cs typeface="Courier New" panose="02070309020205020404" pitchFamily="49" charset="0"/>
              </a:rPr>
              <a:t>9</a:t>
            </a:r>
          </a:p>
        </p:txBody>
      </p:sp>
      <p:pic>
        <p:nvPicPr>
          <p:cNvPr id="10" name="Picture 9">
            <a:extLst>
              <a:ext uri="{FF2B5EF4-FFF2-40B4-BE49-F238E27FC236}">
                <a16:creationId xmlns:a16="http://schemas.microsoft.com/office/drawing/2014/main" id="{11DF8C2C-B33A-A820-07E2-BA6C78656CA9}"/>
              </a:ext>
            </a:extLst>
          </p:cNvPr>
          <p:cNvPicPr>
            <a:picLocks noChangeAspect="1"/>
          </p:cNvPicPr>
          <p:nvPr/>
        </p:nvPicPr>
        <p:blipFill>
          <a:blip r:embed="rId3"/>
          <a:stretch>
            <a:fillRect/>
          </a:stretch>
        </p:blipFill>
        <p:spPr>
          <a:xfrm>
            <a:off x="3985610" y="3329039"/>
            <a:ext cx="3017520" cy="875550"/>
          </a:xfrm>
          <a:prstGeom prst="rect">
            <a:avLst/>
          </a:prstGeom>
        </p:spPr>
      </p:pic>
      <p:sp>
        <p:nvSpPr>
          <p:cNvPr id="6" name="Content Placeholder 29">
            <a:extLst>
              <a:ext uri="{FF2B5EF4-FFF2-40B4-BE49-F238E27FC236}">
                <a16:creationId xmlns:a16="http://schemas.microsoft.com/office/drawing/2014/main" id="{D7E93F9D-732E-C48B-DA9A-F466BA1B027B}"/>
              </a:ext>
            </a:extLst>
          </p:cNvPr>
          <p:cNvSpPr txBox="1">
            <a:spLocks/>
          </p:cNvSpPr>
          <p:nvPr/>
        </p:nvSpPr>
        <p:spPr>
          <a:xfrm>
            <a:off x="8064647" y="3423279"/>
            <a:ext cx="3991889" cy="2843050"/>
          </a:xfrm>
          <a:prstGeom prst="rect">
            <a:avLst/>
          </a:prstGeom>
        </p:spPr>
        <p:txBody>
          <a:bodyPr>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4" indent="0">
              <a:buNone/>
            </a:pPr>
            <a:r>
              <a:rPr lang="en-US" sz="2800" dirty="0"/>
              <a:t>Solution 1: </a:t>
            </a:r>
            <a:r>
              <a:rPr lang="en-US" sz="2800" b="0" dirty="0">
                <a:solidFill>
                  <a:schemeClr val="accent4"/>
                </a:solidFill>
                <a:latin typeface="18 VAG Rounded Light   02390" pitchFamily="2" charset="0"/>
              </a:rPr>
              <a:t>Stall</a:t>
            </a:r>
            <a:r>
              <a:rPr lang="en-US" sz="2800" dirty="0"/>
              <a:t> pipeline:</a:t>
            </a:r>
          </a:p>
          <a:p>
            <a:pPr marL="577850" lvl="1" indent="-304800"/>
            <a:r>
              <a:rPr lang="en-US" sz="2400" dirty="0"/>
              <a:t>Requires extra pipeline state to prevent register writes on stalled stages.</a:t>
            </a:r>
          </a:p>
          <a:p>
            <a:pPr marL="577850" lvl="1" indent="-304800"/>
            <a:r>
              <a:rPr lang="en-US" sz="2400" dirty="0"/>
              <a:t>The correct instruction is </a:t>
            </a:r>
            <a:r>
              <a:rPr lang="en-US" sz="2400" i="1" dirty="0">
                <a:solidFill>
                  <a:schemeClr val="accent4"/>
                </a:solidFill>
              </a:rPr>
              <a:t>stalled for two clock cycles</a:t>
            </a:r>
            <a:r>
              <a:rPr lang="en-US" sz="2400" dirty="0"/>
              <a:t>.</a:t>
            </a:r>
          </a:p>
        </p:txBody>
      </p:sp>
      <p:cxnSp>
        <p:nvCxnSpPr>
          <p:cNvPr id="8" name="Straight Arrow Connector 7">
            <a:extLst>
              <a:ext uri="{FF2B5EF4-FFF2-40B4-BE49-F238E27FC236}">
                <a16:creationId xmlns:a16="http://schemas.microsoft.com/office/drawing/2014/main" id="{0F1EFE82-39FE-8DAC-C911-6C3D9F423A89}"/>
              </a:ext>
            </a:extLst>
          </p:cNvPr>
          <p:cNvCxnSpPr>
            <a:cxnSpLocks/>
          </p:cNvCxnSpPr>
          <p:nvPr/>
        </p:nvCxnSpPr>
        <p:spPr>
          <a:xfrm>
            <a:off x="2699801" y="1189169"/>
            <a:ext cx="914400"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BE189F-C7D3-B318-2233-36D8ED36B99A}"/>
              </a:ext>
            </a:extLst>
          </p:cNvPr>
          <p:cNvSpPr txBox="1"/>
          <p:nvPr/>
        </p:nvSpPr>
        <p:spPr>
          <a:xfrm>
            <a:off x="2010539" y="1021279"/>
            <a:ext cx="603050" cy="369332"/>
          </a:xfrm>
          <a:prstGeom prst="rect">
            <a:avLst/>
          </a:prstGeom>
          <a:noFill/>
        </p:spPr>
        <p:txBody>
          <a:bodyPr wrap="none" rtlCol="0">
            <a:spAutoFit/>
          </a:bodyPr>
          <a:lstStyle/>
          <a:p>
            <a:pPr algn="l"/>
            <a:r>
              <a:rPr lang="en-US" sz="1800" dirty="0">
                <a:solidFill>
                  <a:schemeClr val="bg1"/>
                </a:solidFill>
                <a:latin typeface="18 VAG Rounded Light   02390" pitchFamily="2" charset="0"/>
              </a:rPr>
              <a:t>time</a:t>
            </a:r>
          </a:p>
        </p:txBody>
      </p:sp>
      <p:sp>
        <p:nvSpPr>
          <p:cNvPr id="11" name="Content Placeholder 29">
            <a:extLst>
              <a:ext uri="{FF2B5EF4-FFF2-40B4-BE49-F238E27FC236}">
                <a16:creationId xmlns:a16="http://schemas.microsoft.com/office/drawing/2014/main" id="{89F85AE7-1F2A-7081-4F84-EBA1589CD312}"/>
              </a:ext>
            </a:extLst>
          </p:cNvPr>
          <p:cNvSpPr txBox="1">
            <a:spLocks/>
          </p:cNvSpPr>
          <p:nvPr/>
        </p:nvSpPr>
        <p:spPr>
          <a:xfrm>
            <a:off x="7096068" y="925595"/>
            <a:ext cx="4867330" cy="2503406"/>
          </a:xfrm>
          <a:prstGeom prst="rect">
            <a:avLst/>
          </a:prstGeom>
        </p:spPr>
        <p:txBody>
          <a:bodyPr>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4" indent="0">
              <a:buNone/>
            </a:pPr>
            <a:r>
              <a:rPr lang="en-US" sz="2800" dirty="0"/>
              <a:t>Problem: Instruction depends on </a:t>
            </a:r>
            <a:r>
              <a:rPr lang="en-US" sz="2800" dirty="0">
                <a:latin typeface="Courier New" panose="02070309020205020404" pitchFamily="49" charset="0"/>
                <a:cs typeface="Courier New" panose="02070309020205020404" pitchFamily="49" charset="0"/>
              </a:rPr>
              <a:t>WB</a:t>
            </a:r>
            <a:r>
              <a:rPr lang="en-US" sz="2800" dirty="0"/>
              <a:t>’s </a:t>
            </a:r>
            <a:r>
              <a:rPr lang="en-US" sz="2800" dirty="0" err="1"/>
              <a:t>RegFile</a:t>
            </a:r>
            <a:r>
              <a:rPr lang="en-US" sz="2800" dirty="0"/>
              <a:t> write from previous instruction.</a:t>
            </a:r>
          </a:p>
          <a:p>
            <a:pPr marL="519113" lvl="1" indent="-317500"/>
            <a:r>
              <a:rPr lang="en-US" sz="2400" dirty="0"/>
              <a:t>Executing </a:t>
            </a:r>
            <a:r>
              <a:rPr lang="en-US" sz="2400" b="1" dirty="0">
                <a:latin typeface="Courier New" panose="02070309020205020404" pitchFamily="49" charset="0"/>
                <a:cs typeface="Courier New" panose="02070309020205020404" pitchFamily="49" charset="0"/>
              </a:rPr>
              <a:t>sub</a:t>
            </a:r>
            <a:r>
              <a:rPr lang="en-US" sz="2400" dirty="0"/>
              <a:t> immediately after </a:t>
            </a:r>
            <a:r>
              <a:rPr lang="en-US" sz="2400" b="1" dirty="0">
                <a:latin typeface="Courier New" panose="02070309020205020404" pitchFamily="49" charset="0"/>
                <a:cs typeface="Courier New" panose="02070309020205020404" pitchFamily="49" charset="0"/>
              </a:rPr>
              <a:t>and</a:t>
            </a:r>
            <a:r>
              <a:rPr lang="en-US" sz="2400" dirty="0"/>
              <a:t> </a:t>
            </a:r>
            <a:r>
              <a:rPr lang="en-US" sz="2400" i="1" dirty="0">
                <a:solidFill>
                  <a:schemeClr val="accent4"/>
                </a:solidFill>
              </a:rPr>
              <a:t>reads old value</a:t>
            </a:r>
            <a:r>
              <a:rPr lang="en-US" sz="2400" dirty="0"/>
              <a:t> of </a:t>
            </a:r>
            <a:r>
              <a:rPr lang="en-US" sz="2400" b="1" dirty="0">
                <a:latin typeface="Courier New" panose="02070309020205020404" pitchFamily="49" charset="0"/>
                <a:cs typeface="Courier New" panose="02070309020205020404" pitchFamily="49" charset="0"/>
              </a:rPr>
              <a:t>s0</a:t>
            </a:r>
            <a:r>
              <a:rPr lang="en-US" sz="2400" dirty="0"/>
              <a:t>.</a:t>
            </a:r>
          </a:p>
        </p:txBody>
      </p:sp>
      <p:sp>
        <p:nvSpPr>
          <p:cNvPr id="16" name="TextBox 15">
            <a:extLst>
              <a:ext uri="{FF2B5EF4-FFF2-40B4-BE49-F238E27FC236}">
                <a16:creationId xmlns:a16="http://schemas.microsoft.com/office/drawing/2014/main" id="{AF6BCE94-17B3-E23B-53E3-02A24FA43A31}"/>
              </a:ext>
            </a:extLst>
          </p:cNvPr>
          <p:cNvSpPr txBox="1"/>
          <p:nvPr/>
        </p:nvSpPr>
        <p:spPr>
          <a:xfrm>
            <a:off x="216779" y="1689680"/>
            <a:ext cx="2396810" cy="4196020"/>
          </a:xfrm>
          <a:prstGeom prst="rect">
            <a:avLst/>
          </a:prstGeom>
          <a:gradFill>
            <a:gsLst>
              <a:gs pos="0">
                <a:schemeClr val="tx1"/>
              </a:gs>
              <a:gs pos="50000">
                <a:schemeClr val="tx1"/>
              </a:gs>
              <a:gs pos="100000">
                <a:srgbClr val="00264A"/>
              </a:gs>
            </a:gsLst>
            <a:lin ang="5400000" scaled="0"/>
          </a:gradFill>
        </p:spPr>
        <p:txBody>
          <a:bodyPr wrap="none" rtlCol="0">
            <a:spAutoFit/>
          </a:bodyPr>
          <a:lstStyle/>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add </a:t>
            </a:r>
            <a:r>
              <a:rPr lang="en-US" sz="2400" b="1" u="sng" dirty="0">
                <a:solidFill>
                  <a:schemeClr val="accent4"/>
                </a:solidFill>
                <a:latin typeface="Courier New" panose="02070309020205020404" pitchFamily="49" charset="0"/>
                <a:cs typeface="Courier New" panose="02070309020205020404" pitchFamily="49" charset="0"/>
              </a:rPr>
              <a:t>s0</a:t>
            </a:r>
            <a:r>
              <a:rPr lang="en-US" sz="2400" b="1" dirty="0">
                <a:solidFill>
                  <a:schemeClr val="bg1"/>
                </a:solidFill>
                <a:latin typeface="Courier New" panose="02070309020205020404" pitchFamily="49" charset="0"/>
                <a:cs typeface="Courier New" panose="02070309020205020404" pitchFamily="49" charset="0"/>
              </a:rPr>
              <a:t>,t0,t1</a:t>
            </a: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sub </a:t>
            </a:r>
            <a:r>
              <a:rPr lang="en-US" sz="2400" b="1" dirty="0">
                <a:solidFill>
                  <a:schemeClr val="bg1"/>
                </a:solidFill>
                <a:latin typeface="Courier New" panose="02070309020205020404" pitchFamily="49" charset="0"/>
                <a:cs typeface="Courier New" panose="02070309020205020404" pitchFamily="49" charset="0"/>
                <a:sym typeface="Wingdings" pitchFamily="2" charset="2"/>
              </a:rPr>
              <a:t> </a:t>
            </a:r>
            <a:r>
              <a:rPr lang="en-US" sz="2400" b="1" dirty="0" err="1">
                <a:solidFill>
                  <a:schemeClr val="bg1"/>
                </a:solidFill>
                <a:latin typeface="Courier New" panose="02070309020205020404" pitchFamily="49" charset="0"/>
                <a:cs typeface="Courier New" panose="02070309020205020404" pitchFamily="49" charset="0"/>
                <a:sym typeface="Wingdings" pitchFamily="2" charset="2"/>
              </a:rPr>
              <a:t>nop</a:t>
            </a:r>
            <a:endParaRPr lang="en-US" sz="2400" b="1" dirty="0">
              <a:solidFill>
                <a:schemeClr val="bg1"/>
              </a:solidFill>
              <a:latin typeface="Courier New" panose="02070309020205020404" pitchFamily="49" charset="0"/>
              <a:cs typeface="Courier New" panose="02070309020205020404" pitchFamily="49" charset="0"/>
            </a:endParaRP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sub </a:t>
            </a:r>
            <a:r>
              <a:rPr lang="en-US" sz="2400" b="1" dirty="0">
                <a:solidFill>
                  <a:schemeClr val="bg1"/>
                </a:solidFill>
                <a:latin typeface="Courier New" panose="02070309020205020404" pitchFamily="49" charset="0"/>
                <a:cs typeface="Courier New" panose="02070309020205020404" pitchFamily="49" charset="0"/>
                <a:sym typeface="Wingdings" pitchFamily="2" charset="2"/>
              </a:rPr>
              <a:t> </a:t>
            </a:r>
            <a:r>
              <a:rPr lang="en-US" sz="2400" b="1" dirty="0" err="1">
                <a:solidFill>
                  <a:schemeClr val="bg1"/>
                </a:solidFill>
                <a:latin typeface="Courier New" panose="02070309020205020404" pitchFamily="49" charset="0"/>
                <a:cs typeface="Courier New" panose="02070309020205020404" pitchFamily="49" charset="0"/>
                <a:sym typeface="Wingdings" pitchFamily="2" charset="2"/>
              </a:rPr>
              <a:t>nop</a:t>
            </a:r>
            <a:endParaRPr lang="en-US" sz="2400" b="1" dirty="0">
              <a:solidFill>
                <a:schemeClr val="bg1"/>
              </a:solidFill>
              <a:latin typeface="Courier New" panose="02070309020205020404" pitchFamily="49" charset="0"/>
              <a:cs typeface="Courier New" panose="02070309020205020404" pitchFamily="49" charset="0"/>
            </a:endParaRP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sub t2,</a:t>
            </a:r>
            <a:r>
              <a:rPr lang="en-US" sz="2400" b="1" u="sng" dirty="0">
                <a:solidFill>
                  <a:schemeClr val="accent4"/>
                </a:solidFill>
                <a:latin typeface="Courier New" panose="02070309020205020404" pitchFamily="49" charset="0"/>
                <a:cs typeface="Courier New" panose="02070309020205020404" pitchFamily="49" charset="0"/>
              </a:rPr>
              <a:t>s0</a:t>
            </a:r>
            <a:r>
              <a:rPr lang="en-US" sz="2400" b="1" dirty="0">
                <a:solidFill>
                  <a:schemeClr val="bg1"/>
                </a:solidFill>
                <a:latin typeface="Courier New" panose="02070309020205020404" pitchFamily="49" charset="0"/>
                <a:cs typeface="Courier New" panose="02070309020205020404" pitchFamily="49" charset="0"/>
              </a:rPr>
              <a:t>,t0</a:t>
            </a: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or t6,</a:t>
            </a:r>
            <a:r>
              <a:rPr lang="en-US" sz="2400" b="1" u="sng" dirty="0">
                <a:solidFill>
                  <a:schemeClr val="bg1"/>
                </a:solidFill>
                <a:latin typeface="Courier New" panose="02070309020205020404" pitchFamily="49" charset="0"/>
                <a:cs typeface="Courier New" panose="02070309020205020404" pitchFamily="49" charset="0"/>
              </a:rPr>
              <a:t>s0</a:t>
            </a:r>
            <a:r>
              <a:rPr lang="en-US" sz="2400" b="1" dirty="0">
                <a:solidFill>
                  <a:schemeClr val="bg1"/>
                </a:solidFill>
                <a:latin typeface="Courier New" panose="02070309020205020404" pitchFamily="49" charset="0"/>
                <a:cs typeface="Courier New" panose="02070309020205020404" pitchFamily="49" charset="0"/>
              </a:rPr>
              <a:t>,t3</a:t>
            </a:r>
          </a:p>
        </p:txBody>
      </p:sp>
      <p:sp>
        <p:nvSpPr>
          <p:cNvPr id="28" name="TextBox 27">
            <a:extLst>
              <a:ext uri="{FF2B5EF4-FFF2-40B4-BE49-F238E27FC236}">
                <a16:creationId xmlns:a16="http://schemas.microsoft.com/office/drawing/2014/main" id="{762D79EF-623F-98FC-1127-03694DE364F4}"/>
              </a:ext>
            </a:extLst>
          </p:cNvPr>
          <p:cNvSpPr txBox="1"/>
          <p:nvPr/>
        </p:nvSpPr>
        <p:spPr>
          <a:xfrm>
            <a:off x="3998754" y="2709150"/>
            <a:ext cx="492443" cy="461665"/>
          </a:xfrm>
          <a:prstGeom prst="rect">
            <a:avLst/>
          </a:prstGeom>
          <a:noFill/>
        </p:spPr>
        <p:txBody>
          <a:bodyPr wrap="none" rtlCol="0">
            <a:spAutoFit/>
          </a:bodyPr>
          <a:lstStyle/>
          <a:p>
            <a:pPr algn="l"/>
            <a:r>
              <a:rPr lang="en-US" sz="2400" dirty="0">
                <a:solidFill>
                  <a:schemeClr val="accent1"/>
                </a:solidFill>
                <a:latin typeface="18 VAG Rounded Light   02390" pitchFamily="2" charset="0"/>
              </a:rPr>
              <a:t>⚠️</a:t>
            </a:r>
          </a:p>
        </p:txBody>
      </p:sp>
      <p:sp>
        <p:nvSpPr>
          <p:cNvPr id="30" name="TextBox 29">
            <a:extLst>
              <a:ext uri="{FF2B5EF4-FFF2-40B4-BE49-F238E27FC236}">
                <a16:creationId xmlns:a16="http://schemas.microsoft.com/office/drawing/2014/main" id="{D923A911-4791-BDB5-71BB-650E0C1ED772}"/>
              </a:ext>
            </a:extLst>
          </p:cNvPr>
          <p:cNvSpPr txBox="1"/>
          <p:nvPr/>
        </p:nvSpPr>
        <p:spPr>
          <a:xfrm>
            <a:off x="4635633" y="3665467"/>
            <a:ext cx="492443" cy="461665"/>
          </a:xfrm>
          <a:prstGeom prst="rect">
            <a:avLst/>
          </a:prstGeom>
          <a:noFill/>
        </p:spPr>
        <p:txBody>
          <a:bodyPr wrap="none" rtlCol="0">
            <a:spAutoFit/>
          </a:bodyPr>
          <a:lstStyle/>
          <a:p>
            <a:pPr algn="l"/>
            <a:r>
              <a:rPr lang="en-US" sz="2400" dirty="0">
                <a:solidFill>
                  <a:schemeClr val="accent1"/>
                </a:solidFill>
                <a:latin typeface="18 VAG Rounded Light   02390" pitchFamily="2" charset="0"/>
              </a:rPr>
              <a:t>⚠️</a:t>
            </a:r>
          </a:p>
        </p:txBody>
      </p:sp>
      <p:grpSp>
        <p:nvGrpSpPr>
          <p:cNvPr id="24" name="Group 23">
            <a:extLst>
              <a:ext uri="{FF2B5EF4-FFF2-40B4-BE49-F238E27FC236}">
                <a16:creationId xmlns:a16="http://schemas.microsoft.com/office/drawing/2014/main" id="{D6EEC0C7-89BB-16F3-76E9-5BE26C4F9DC9}"/>
              </a:ext>
            </a:extLst>
          </p:cNvPr>
          <p:cNvGrpSpPr/>
          <p:nvPr/>
        </p:nvGrpSpPr>
        <p:grpSpPr>
          <a:xfrm>
            <a:off x="3976990" y="2568652"/>
            <a:ext cx="2461401" cy="701000"/>
            <a:chOff x="3976990" y="2568652"/>
            <a:chExt cx="2461401" cy="701000"/>
          </a:xfrm>
        </p:grpSpPr>
        <p:sp>
          <p:nvSpPr>
            <p:cNvPr id="5" name="Cloud 4">
              <a:extLst>
                <a:ext uri="{FF2B5EF4-FFF2-40B4-BE49-F238E27FC236}">
                  <a16:creationId xmlns:a16="http://schemas.microsoft.com/office/drawing/2014/main" id="{9EF34349-D151-6CA2-D829-6362C3E37A5C}"/>
                </a:ext>
              </a:extLst>
            </p:cNvPr>
            <p:cNvSpPr/>
            <p:nvPr/>
          </p:nvSpPr>
          <p:spPr>
            <a:xfrm>
              <a:off x="3976990" y="2568652"/>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sp>
          <p:nvSpPr>
            <p:cNvPr id="14" name="Cloud 13">
              <a:extLst>
                <a:ext uri="{FF2B5EF4-FFF2-40B4-BE49-F238E27FC236}">
                  <a16:creationId xmlns:a16="http://schemas.microsoft.com/office/drawing/2014/main" id="{F735DCA8-41F9-3ABC-3368-B7487D04EB4D}"/>
                </a:ext>
              </a:extLst>
            </p:cNvPr>
            <p:cNvSpPr/>
            <p:nvPr/>
          </p:nvSpPr>
          <p:spPr>
            <a:xfrm>
              <a:off x="4604516" y="2568652"/>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sp>
          <p:nvSpPr>
            <p:cNvPr id="15" name="Cloud 14">
              <a:extLst>
                <a:ext uri="{FF2B5EF4-FFF2-40B4-BE49-F238E27FC236}">
                  <a16:creationId xmlns:a16="http://schemas.microsoft.com/office/drawing/2014/main" id="{6FE597F4-D488-D9CD-A931-E797711E58A4}"/>
                </a:ext>
              </a:extLst>
            </p:cNvPr>
            <p:cNvSpPr/>
            <p:nvPr/>
          </p:nvSpPr>
          <p:spPr>
            <a:xfrm>
              <a:off x="5240439" y="2568652"/>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sp>
          <p:nvSpPr>
            <p:cNvPr id="17" name="Cloud 16">
              <a:extLst>
                <a:ext uri="{FF2B5EF4-FFF2-40B4-BE49-F238E27FC236}">
                  <a16:creationId xmlns:a16="http://schemas.microsoft.com/office/drawing/2014/main" id="{3973A6DD-5FBA-9C1F-183C-FFEAB152ABA6}"/>
                </a:ext>
              </a:extLst>
            </p:cNvPr>
            <p:cNvSpPr/>
            <p:nvPr/>
          </p:nvSpPr>
          <p:spPr>
            <a:xfrm>
              <a:off x="5876362" y="2568652"/>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grpSp>
      <p:grpSp>
        <p:nvGrpSpPr>
          <p:cNvPr id="23" name="Group 22">
            <a:extLst>
              <a:ext uri="{FF2B5EF4-FFF2-40B4-BE49-F238E27FC236}">
                <a16:creationId xmlns:a16="http://schemas.microsoft.com/office/drawing/2014/main" id="{F8826DB6-141B-92D1-B8ED-9BCE3CF94E62}"/>
              </a:ext>
            </a:extLst>
          </p:cNvPr>
          <p:cNvGrpSpPr/>
          <p:nvPr/>
        </p:nvGrpSpPr>
        <p:grpSpPr>
          <a:xfrm>
            <a:off x="4604516" y="3545800"/>
            <a:ext cx="2469799" cy="701000"/>
            <a:chOff x="4604516" y="3545800"/>
            <a:chExt cx="2469799" cy="701000"/>
          </a:xfrm>
        </p:grpSpPr>
        <p:sp>
          <p:nvSpPr>
            <p:cNvPr id="18" name="Cloud 17">
              <a:extLst>
                <a:ext uri="{FF2B5EF4-FFF2-40B4-BE49-F238E27FC236}">
                  <a16:creationId xmlns:a16="http://schemas.microsoft.com/office/drawing/2014/main" id="{FCCE481E-5D2B-66DB-D27D-5BEEDE778BB5}"/>
                </a:ext>
              </a:extLst>
            </p:cNvPr>
            <p:cNvSpPr/>
            <p:nvPr/>
          </p:nvSpPr>
          <p:spPr>
            <a:xfrm>
              <a:off x="4604516" y="3545800"/>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sp>
          <p:nvSpPr>
            <p:cNvPr id="19" name="Cloud 18">
              <a:extLst>
                <a:ext uri="{FF2B5EF4-FFF2-40B4-BE49-F238E27FC236}">
                  <a16:creationId xmlns:a16="http://schemas.microsoft.com/office/drawing/2014/main" id="{779FC2DF-7700-723B-AA74-8F15C4355E84}"/>
                </a:ext>
              </a:extLst>
            </p:cNvPr>
            <p:cNvSpPr/>
            <p:nvPr/>
          </p:nvSpPr>
          <p:spPr>
            <a:xfrm>
              <a:off x="5240439" y="3545800"/>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sp>
          <p:nvSpPr>
            <p:cNvPr id="21" name="Cloud 20">
              <a:extLst>
                <a:ext uri="{FF2B5EF4-FFF2-40B4-BE49-F238E27FC236}">
                  <a16:creationId xmlns:a16="http://schemas.microsoft.com/office/drawing/2014/main" id="{71CE4D15-7C0D-04BB-242D-5C8A5B33002E}"/>
                </a:ext>
              </a:extLst>
            </p:cNvPr>
            <p:cNvSpPr/>
            <p:nvPr/>
          </p:nvSpPr>
          <p:spPr>
            <a:xfrm>
              <a:off x="5876362" y="3545800"/>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sp>
          <p:nvSpPr>
            <p:cNvPr id="22" name="Cloud 21">
              <a:extLst>
                <a:ext uri="{FF2B5EF4-FFF2-40B4-BE49-F238E27FC236}">
                  <a16:creationId xmlns:a16="http://schemas.microsoft.com/office/drawing/2014/main" id="{36F11AF3-DB9D-1E08-140B-7450232ED135}"/>
                </a:ext>
              </a:extLst>
            </p:cNvPr>
            <p:cNvSpPr/>
            <p:nvPr/>
          </p:nvSpPr>
          <p:spPr>
            <a:xfrm>
              <a:off x="6512286" y="3545800"/>
              <a:ext cx="562029" cy="701000"/>
            </a:xfrm>
            <a:prstGeom prst="cloud">
              <a:avLst/>
            </a:prstGeom>
            <a:solidFill>
              <a:schemeClr val="tx1">
                <a:lumMod val="50000"/>
                <a:lumOff val="50000"/>
              </a:schemeClr>
            </a:solidFill>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18 VAG Rounded Light   02390" pitchFamily="2" charset="0"/>
              </a:endParaRPr>
            </a:p>
          </p:txBody>
        </p:sp>
      </p:grpSp>
      <p:sp>
        <p:nvSpPr>
          <p:cNvPr id="37" name="Rectangle 36">
            <a:extLst>
              <a:ext uri="{FF2B5EF4-FFF2-40B4-BE49-F238E27FC236}">
                <a16:creationId xmlns:a16="http://schemas.microsoft.com/office/drawing/2014/main" id="{DFE9D264-B2EC-7F04-9539-B33610268E89}"/>
              </a:ext>
            </a:extLst>
          </p:cNvPr>
          <p:cNvSpPr/>
          <p:nvPr/>
        </p:nvSpPr>
        <p:spPr>
          <a:xfrm>
            <a:off x="5209729" y="1411271"/>
            <a:ext cx="687650" cy="883589"/>
          </a:xfrm>
          <a:prstGeom prst="rect">
            <a:avLst/>
          </a:prstGeom>
          <a:noFill/>
          <a:ln w="571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39" name="TextBox 38">
            <a:extLst>
              <a:ext uri="{FF2B5EF4-FFF2-40B4-BE49-F238E27FC236}">
                <a16:creationId xmlns:a16="http://schemas.microsoft.com/office/drawing/2014/main" id="{F2714263-0E17-ABF2-D65C-9229D631C1A3}"/>
              </a:ext>
            </a:extLst>
          </p:cNvPr>
          <p:cNvSpPr txBox="1"/>
          <p:nvPr/>
        </p:nvSpPr>
        <p:spPr>
          <a:xfrm>
            <a:off x="10543520" y="221913"/>
            <a:ext cx="1087157" cy="461665"/>
          </a:xfrm>
          <a:prstGeom prst="rect">
            <a:avLst/>
          </a:prstGeom>
          <a:noFill/>
        </p:spPr>
        <p:txBody>
          <a:bodyPr wrap="none" rtlCol="0">
            <a:spAutoFit/>
          </a:bodyPr>
          <a:lstStyle/>
          <a:p>
            <a:pPr algn="r"/>
            <a:r>
              <a:rPr lang="en-US" sz="2400" dirty="0">
                <a:solidFill>
                  <a:schemeClr val="accent3"/>
                </a:solidFill>
                <a:latin typeface="18 VAG Rounded Light   02390" pitchFamily="2" charset="0"/>
              </a:rPr>
              <a:t>Review</a:t>
            </a:r>
          </a:p>
        </p:txBody>
      </p:sp>
      <p:sp>
        <p:nvSpPr>
          <p:cNvPr id="45" name="TextBox 44">
            <a:extLst>
              <a:ext uri="{FF2B5EF4-FFF2-40B4-BE49-F238E27FC236}">
                <a16:creationId xmlns:a16="http://schemas.microsoft.com/office/drawing/2014/main" id="{604AC4A8-AFDC-9DA1-D67F-2C94415F4894}"/>
              </a:ext>
            </a:extLst>
          </p:cNvPr>
          <p:cNvSpPr txBox="1"/>
          <p:nvPr/>
        </p:nvSpPr>
        <p:spPr>
          <a:xfrm>
            <a:off x="6035277" y="5241479"/>
            <a:ext cx="492443" cy="461665"/>
          </a:xfrm>
          <a:prstGeom prst="rect">
            <a:avLst/>
          </a:prstGeom>
          <a:noFill/>
        </p:spPr>
        <p:txBody>
          <a:bodyPr wrap="none" rtlCol="0">
            <a:spAutoFit/>
          </a:bodyPr>
          <a:lstStyle/>
          <a:p>
            <a:pPr algn="l"/>
            <a:r>
              <a:rPr lang="en-US" sz="2400" dirty="0">
                <a:solidFill>
                  <a:schemeClr val="accent1"/>
                </a:solidFill>
                <a:latin typeface="18 VAG Rounded Light   02390" pitchFamily="2" charset="0"/>
              </a:rPr>
              <a:t>✅</a:t>
            </a:r>
          </a:p>
        </p:txBody>
      </p:sp>
    </p:spTree>
    <p:extLst>
      <p:ext uri="{BB962C8B-B14F-4D97-AF65-F5344CB8AC3E}">
        <p14:creationId xmlns:p14="http://schemas.microsoft.com/office/powerpoint/2010/main" val="414105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6" grpId="0"/>
      <p:bldP spid="16" grpId="0" animBg="1"/>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a:extLst>
              <a:ext uri="{FF2B5EF4-FFF2-40B4-BE49-F238E27FC236}">
                <a16:creationId xmlns:a16="http://schemas.microsoft.com/office/drawing/2014/main" id="{DF8A80E7-753B-8231-E0D5-A1186F01F6FC}"/>
              </a:ext>
            </a:extLst>
          </p:cNvPr>
          <p:cNvCxnSpPr>
            <a:cxnSpLocks/>
          </p:cNvCxnSpPr>
          <p:nvPr/>
        </p:nvCxnSpPr>
        <p:spPr>
          <a:xfrm>
            <a:off x="4557631" y="1498576"/>
            <a:ext cx="0" cy="3200400"/>
          </a:xfrm>
          <a:prstGeom prst="line">
            <a:avLst/>
          </a:prstGeom>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493D3AB-3BC9-E001-2432-694A870C1FB4}"/>
              </a:ext>
            </a:extLst>
          </p:cNvPr>
          <p:cNvCxnSpPr>
            <a:cxnSpLocks/>
          </p:cNvCxnSpPr>
          <p:nvPr/>
        </p:nvCxnSpPr>
        <p:spPr>
          <a:xfrm>
            <a:off x="5193971" y="1498576"/>
            <a:ext cx="0" cy="3200400"/>
          </a:xfrm>
          <a:prstGeom prst="line">
            <a:avLst/>
          </a:prstGeom>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9A252BD-BC61-FC5F-D1AD-81F783F80C11}"/>
              </a:ext>
            </a:extLst>
          </p:cNvPr>
          <p:cNvPicPr>
            <a:picLocks noChangeAspect="1"/>
          </p:cNvPicPr>
          <p:nvPr/>
        </p:nvPicPr>
        <p:blipFill>
          <a:blip r:embed="rId3"/>
          <a:stretch>
            <a:fillRect/>
          </a:stretch>
        </p:blipFill>
        <p:spPr>
          <a:xfrm>
            <a:off x="3367627" y="2361569"/>
            <a:ext cx="3017520" cy="875550"/>
          </a:xfrm>
          <a:prstGeom prst="rect">
            <a:avLst/>
          </a:prstGeom>
        </p:spPr>
      </p:pic>
      <p:pic>
        <p:nvPicPr>
          <p:cNvPr id="44" name="Picture 43">
            <a:extLst>
              <a:ext uri="{FF2B5EF4-FFF2-40B4-BE49-F238E27FC236}">
                <a16:creationId xmlns:a16="http://schemas.microsoft.com/office/drawing/2014/main" id="{FC5D9B3A-34DD-BFCD-E127-47E7F9D504BC}"/>
              </a:ext>
            </a:extLst>
          </p:cNvPr>
          <p:cNvPicPr>
            <a:picLocks noChangeAspect="1"/>
          </p:cNvPicPr>
          <p:nvPr/>
        </p:nvPicPr>
        <p:blipFill>
          <a:blip r:embed="rId4"/>
          <a:stretch>
            <a:fillRect/>
          </a:stretch>
        </p:blipFill>
        <p:spPr>
          <a:xfrm>
            <a:off x="2727892" y="1411271"/>
            <a:ext cx="3017520" cy="875550"/>
          </a:xfrm>
          <a:prstGeom prst="rect">
            <a:avLst/>
          </a:prstGeom>
        </p:spPr>
      </p:pic>
      <p:sp>
        <p:nvSpPr>
          <p:cNvPr id="2" name="Title 1">
            <a:extLst>
              <a:ext uri="{FF2B5EF4-FFF2-40B4-BE49-F238E27FC236}">
                <a16:creationId xmlns:a16="http://schemas.microsoft.com/office/drawing/2014/main" id="{DEFFDD7C-ADC3-24D5-0824-609AFB30552C}"/>
              </a:ext>
            </a:extLst>
          </p:cNvPr>
          <p:cNvSpPr>
            <a:spLocks noGrp="1"/>
          </p:cNvSpPr>
          <p:nvPr>
            <p:ph type="title"/>
          </p:nvPr>
        </p:nvSpPr>
        <p:spPr>
          <a:xfrm>
            <a:off x="1104900" y="76199"/>
            <a:ext cx="10776093" cy="768096"/>
          </a:xfrm>
        </p:spPr>
        <p:txBody>
          <a:bodyPr>
            <a:normAutofit/>
          </a:bodyPr>
          <a:lstStyle/>
          <a:p>
            <a:r>
              <a:rPr lang="en-US" dirty="0"/>
              <a:t>Solution 2: Forwarding</a:t>
            </a:r>
          </a:p>
        </p:txBody>
      </p:sp>
      <p:sp>
        <p:nvSpPr>
          <p:cNvPr id="16" name="TextBox 15">
            <a:extLst>
              <a:ext uri="{FF2B5EF4-FFF2-40B4-BE49-F238E27FC236}">
                <a16:creationId xmlns:a16="http://schemas.microsoft.com/office/drawing/2014/main" id="{AF6BCE94-17B3-E23B-53E3-02A24FA43A31}"/>
              </a:ext>
            </a:extLst>
          </p:cNvPr>
          <p:cNvSpPr txBox="1"/>
          <p:nvPr/>
        </p:nvSpPr>
        <p:spPr>
          <a:xfrm>
            <a:off x="216779" y="1689680"/>
            <a:ext cx="2396810" cy="2328843"/>
          </a:xfrm>
          <a:prstGeom prst="rect">
            <a:avLst/>
          </a:prstGeom>
          <a:noFill/>
        </p:spPr>
        <p:txBody>
          <a:bodyPr wrap="none" rtlCol="0">
            <a:spAutoFit/>
          </a:bodyPr>
          <a:lstStyle/>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add </a:t>
            </a:r>
            <a:r>
              <a:rPr lang="en-US" sz="2400" b="1" u="sng" dirty="0">
                <a:solidFill>
                  <a:schemeClr val="bg1"/>
                </a:solidFill>
                <a:latin typeface="Courier New" panose="02070309020205020404" pitchFamily="49" charset="0"/>
                <a:cs typeface="Courier New" panose="02070309020205020404" pitchFamily="49" charset="0"/>
              </a:rPr>
              <a:t>s0</a:t>
            </a:r>
            <a:r>
              <a:rPr lang="en-US" sz="2400" b="1" dirty="0">
                <a:solidFill>
                  <a:schemeClr val="bg1"/>
                </a:solidFill>
                <a:latin typeface="Courier New" panose="02070309020205020404" pitchFamily="49" charset="0"/>
                <a:cs typeface="Courier New" panose="02070309020205020404" pitchFamily="49" charset="0"/>
              </a:rPr>
              <a:t>,t0,t1</a:t>
            </a: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sub t2,</a:t>
            </a:r>
            <a:r>
              <a:rPr lang="en-US" sz="2400" b="1" u="sng" dirty="0">
                <a:solidFill>
                  <a:schemeClr val="accent4"/>
                </a:solidFill>
                <a:latin typeface="Courier New" panose="02070309020205020404" pitchFamily="49" charset="0"/>
                <a:cs typeface="Courier New" panose="02070309020205020404" pitchFamily="49" charset="0"/>
              </a:rPr>
              <a:t>s0</a:t>
            </a:r>
            <a:r>
              <a:rPr lang="en-US" sz="2400" b="1" dirty="0">
                <a:solidFill>
                  <a:schemeClr val="bg1"/>
                </a:solidFill>
                <a:latin typeface="Courier New" panose="02070309020205020404" pitchFamily="49" charset="0"/>
                <a:cs typeface="Courier New" panose="02070309020205020404" pitchFamily="49" charset="0"/>
              </a:rPr>
              <a:t>,t0</a:t>
            </a: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or t6,</a:t>
            </a:r>
            <a:r>
              <a:rPr lang="en-US" sz="2400" b="1" u="sng" dirty="0">
                <a:solidFill>
                  <a:schemeClr val="accent6"/>
                </a:solidFill>
                <a:latin typeface="Courier New" panose="02070309020205020404" pitchFamily="49" charset="0"/>
                <a:cs typeface="Courier New" panose="02070309020205020404" pitchFamily="49" charset="0"/>
              </a:rPr>
              <a:t>s0</a:t>
            </a:r>
            <a:r>
              <a:rPr lang="en-US" sz="2400" b="1" dirty="0">
                <a:solidFill>
                  <a:schemeClr val="bg1"/>
                </a:solidFill>
                <a:latin typeface="Courier New" panose="02070309020205020404" pitchFamily="49" charset="0"/>
                <a:cs typeface="Courier New" panose="02070309020205020404" pitchFamily="49" charset="0"/>
              </a:rPr>
              <a:t>,t3</a:t>
            </a:r>
          </a:p>
        </p:txBody>
      </p:sp>
      <p:sp>
        <p:nvSpPr>
          <p:cNvPr id="25" name="Rectangle 24">
            <a:extLst>
              <a:ext uri="{FF2B5EF4-FFF2-40B4-BE49-F238E27FC236}">
                <a16:creationId xmlns:a16="http://schemas.microsoft.com/office/drawing/2014/main" id="{6BD2EBB3-8D1C-B889-D60B-CDB3D7A3E05D}"/>
              </a:ext>
            </a:extLst>
          </p:cNvPr>
          <p:cNvSpPr/>
          <p:nvPr/>
        </p:nvSpPr>
        <p:spPr>
          <a:xfrm>
            <a:off x="2691288" y="6069444"/>
            <a:ext cx="555213" cy="389964"/>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b="1" dirty="0">
                <a:solidFill>
                  <a:schemeClr val="accent4"/>
                </a:solidFill>
                <a:latin typeface="Courier New" panose="02070309020205020404" pitchFamily="49" charset="0"/>
                <a:cs typeface="Courier New" panose="02070309020205020404" pitchFamily="49" charset="0"/>
              </a:rPr>
              <a:t>5</a:t>
            </a:r>
          </a:p>
        </p:txBody>
      </p:sp>
      <p:sp>
        <p:nvSpPr>
          <p:cNvPr id="29" name="Rectangle 28">
            <a:extLst>
              <a:ext uri="{FF2B5EF4-FFF2-40B4-BE49-F238E27FC236}">
                <a16:creationId xmlns:a16="http://schemas.microsoft.com/office/drawing/2014/main" id="{1F5A0580-960C-155D-EBEC-722D6BB33F57}"/>
              </a:ext>
            </a:extLst>
          </p:cNvPr>
          <p:cNvSpPr/>
          <p:nvPr/>
        </p:nvSpPr>
        <p:spPr>
          <a:xfrm>
            <a:off x="3336863" y="6069444"/>
            <a:ext cx="555213" cy="389964"/>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b="1" dirty="0">
                <a:solidFill>
                  <a:schemeClr val="accent4"/>
                </a:solidFill>
                <a:latin typeface="Courier New" panose="02070309020205020404" pitchFamily="49" charset="0"/>
                <a:cs typeface="Courier New" panose="02070309020205020404" pitchFamily="49" charset="0"/>
              </a:rPr>
              <a:t>5</a:t>
            </a:r>
          </a:p>
        </p:txBody>
      </p:sp>
      <p:sp>
        <p:nvSpPr>
          <p:cNvPr id="32" name="Rectangle 31">
            <a:extLst>
              <a:ext uri="{FF2B5EF4-FFF2-40B4-BE49-F238E27FC236}">
                <a16:creationId xmlns:a16="http://schemas.microsoft.com/office/drawing/2014/main" id="{6DC9FF0F-D400-9C07-16C5-87D49C60CE0E}"/>
              </a:ext>
            </a:extLst>
          </p:cNvPr>
          <p:cNvSpPr/>
          <p:nvPr/>
        </p:nvSpPr>
        <p:spPr>
          <a:xfrm>
            <a:off x="3982438" y="6069444"/>
            <a:ext cx="555213" cy="389964"/>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b="1" dirty="0">
                <a:solidFill>
                  <a:schemeClr val="accent4"/>
                </a:solidFill>
                <a:latin typeface="Courier New" panose="02070309020205020404" pitchFamily="49" charset="0"/>
                <a:cs typeface="Courier New" panose="02070309020205020404" pitchFamily="49" charset="0"/>
              </a:rPr>
              <a:t>5</a:t>
            </a:r>
          </a:p>
        </p:txBody>
      </p:sp>
      <p:sp>
        <p:nvSpPr>
          <p:cNvPr id="35" name="Rectangle 34">
            <a:extLst>
              <a:ext uri="{FF2B5EF4-FFF2-40B4-BE49-F238E27FC236}">
                <a16:creationId xmlns:a16="http://schemas.microsoft.com/office/drawing/2014/main" id="{290D6356-A75B-F260-3863-CFD6D79710EE}"/>
              </a:ext>
            </a:extLst>
          </p:cNvPr>
          <p:cNvSpPr/>
          <p:nvPr/>
        </p:nvSpPr>
        <p:spPr>
          <a:xfrm>
            <a:off x="4628013" y="6069444"/>
            <a:ext cx="555213" cy="389964"/>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b="1" dirty="0">
                <a:solidFill>
                  <a:schemeClr val="accent4"/>
                </a:solidFill>
                <a:latin typeface="Courier New" panose="02070309020205020404" pitchFamily="49" charset="0"/>
                <a:cs typeface="Courier New" panose="02070309020205020404" pitchFamily="49" charset="0"/>
              </a:rPr>
              <a:t>5</a:t>
            </a:r>
          </a:p>
        </p:txBody>
      </p:sp>
      <p:sp>
        <p:nvSpPr>
          <p:cNvPr id="38" name="Rectangle 37">
            <a:extLst>
              <a:ext uri="{FF2B5EF4-FFF2-40B4-BE49-F238E27FC236}">
                <a16:creationId xmlns:a16="http://schemas.microsoft.com/office/drawing/2014/main" id="{796C140C-9879-BA99-38AB-AB3EFBA3B1B3}"/>
              </a:ext>
            </a:extLst>
          </p:cNvPr>
          <p:cNvSpPr/>
          <p:nvPr/>
        </p:nvSpPr>
        <p:spPr>
          <a:xfrm>
            <a:off x="5273588" y="6069444"/>
            <a:ext cx="555213" cy="389964"/>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4"/>
                </a:solidFill>
                <a:effectLst/>
                <a:uLnTx/>
                <a:uFillTx/>
                <a:latin typeface="Courier New" panose="02070309020205020404" pitchFamily="49" charset="0"/>
                <a:ea typeface="+mn-ea"/>
                <a:cs typeface="Courier New" panose="02070309020205020404" pitchFamily="49" charset="0"/>
              </a:rPr>
              <a:t>5</a:t>
            </a:r>
            <a:r>
              <a:rPr kumimoji="0" lang="en-US" sz="1800" b="0" i="0" u="none" strike="noStrike" kern="1200" cap="none" spc="0" normalizeH="0" baseline="0" noProof="0" dirty="0">
                <a:ln>
                  <a:noFill/>
                </a:ln>
                <a:solidFill>
                  <a:schemeClr val="accent4"/>
                </a:solidFill>
                <a:effectLst/>
                <a:uLnTx/>
                <a:uFillTx/>
                <a:latin typeface="18 VAG Rounded Light   02390" pitchFamily="2" charset="0"/>
                <a:ea typeface="+mn-ea"/>
                <a:cs typeface="+mn-cs"/>
              </a:rPr>
              <a:t>/</a:t>
            </a:r>
            <a:r>
              <a:rPr kumimoji="0" lang="en-US" sz="1800" b="1" i="0" u="none" strike="noStrike" kern="1200" cap="none" spc="0" normalizeH="0" baseline="0" noProof="0" dirty="0">
                <a:ln>
                  <a:noFill/>
                </a:ln>
                <a:solidFill>
                  <a:srgbClr val="00BDE2"/>
                </a:solidFill>
                <a:effectLst/>
                <a:uLnTx/>
                <a:uFillTx/>
                <a:latin typeface="Courier New" panose="02070309020205020404" pitchFamily="49" charset="0"/>
                <a:ea typeface="+mn-ea"/>
                <a:cs typeface="Courier New" panose="02070309020205020404" pitchFamily="49" charset="0"/>
              </a:rPr>
              <a:t>9</a:t>
            </a:r>
          </a:p>
        </p:txBody>
      </p:sp>
      <p:sp>
        <p:nvSpPr>
          <p:cNvPr id="41" name="Rectangle 40">
            <a:extLst>
              <a:ext uri="{FF2B5EF4-FFF2-40B4-BE49-F238E27FC236}">
                <a16:creationId xmlns:a16="http://schemas.microsoft.com/office/drawing/2014/main" id="{B9C7A019-1385-C9E0-45D6-676930657A2B}"/>
              </a:ext>
            </a:extLst>
          </p:cNvPr>
          <p:cNvSpPr/>
          <p:nvPr/>
        </p:nvSpPr>
        <p:spPr>
          <a:xfrm>
            <a:off x="5919163" y="6069444"/>
            <a:ext cx="555213" cy="389964"/>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b="1" dirty="0">
                <a:solidFill>
                  <a:schemeClr val="accent1"/>
                </a:solidFill>
                <a:latin typeface="Courier New" panose="02070309020205020404" pitchFamily="49" charset="0"/>
                <a:cs typeface="Courier New" panose="02070309020205020404" pitchFamily="49" charset="0"/>
              </a:rPr>
              <a:t>9</a:t>
            </a:r>
          </a:p>
        </p:txBody>
      </p:sp>
      <p:sp>
        <p:nvSpPr>
          <p:cNvPr id="43" name="TextBox 42">
            <a:extLst>
              <a:ext uri="{FF2B5EF4-FFF2-40B4-BE49-F238E27FC236}">
                <a16:creationId xmlns:a16="http://schemas.microsoft.com/office/drawing/2014/main" id="{ECEF9CA3-86C7-F1E5-C2FD-A3EA354D4F29}"/>
              </a:ext>
            </a:extLst>
          </p:cNvPr>
          <p:cNvSpPr txBox="1"/>
          <p:nvPr/>
        </p:nvSpPr>
        <p:spPr>
          <a:xfrm>
            <a:off x="1441604" y="6092266"/>
            <a:ext cx="1258197" cy="400110"/>
          </a:xfrm>
          <a:prstGeom prst="rect">
            <a:avLst/>
          </a:prstGeom>
          <a:noFill/>
        </p:spPr>
        <p:txBody>
          <a:bodyPr wrap="square" rtlCol="0">
            <a:spAutoFit/>
          </a:bodyPr>
          <a:lstStyle/>
          <a:p>
            <a:pPr algn="r"/>
            <a:r>
              <a:rPr lang="en-US" sz="2000" b="1" dirty="0">
                <a:solidFill>
                  <a:schemeClr val="bg1"/>
                </a:solidFill>
                <a:latin typeface="Courier New" panose="02070309020205020404" pitchFamily="49" charset="0"/>
                <a:cs typeface="Courier New" panose="02070309020205020404" pitchFamily="49" charset="0"/>
              </a:rPr>
              <a:t>s0</a:t>
            </a:r>
            <a:r>
              <a:rPr lang="en-US" sz="2000" dirty="0">
                <a:solidFill>
                  <a:schemeClr val="bg1"/>
                </a:solidFill>
                <a:latin typeface="18 VAG Rounded Light   02390" pitchFamily="2" charset="0"/>
                <a:cs typeface="Courier New" panose="02070309020205020404" pitchFamily="49" charset="0"/>
              </a:rPr>
              <a:t> value</a:t>
            </a:r>
            <a:endParaRPr lang="en-US" sz="2000" dirty="0">
              <a:solidFill>
                <a:schemeClr val="bg1"/>
              </a:solidFill>
              <a:latin typeface="18 VAG Rounded Light   02390" pitchFamily="2" charset="0"/>
            </a:endParaRPr>
          </a:p>
        </p:txBody>
      </p:sp>
      <p:sp>
        <p:nvSpPr>
          <p:cNvPr id="50" name="Rectangle 49">
            <a:extLst>
              <a:ext uri="{FF2B5EF4-FFF2-40B4-BE49-F238E27FC236}">
                <a16:creationId xmlns:a16="http://schemas.microsoft.com/office/drawing/2014/main" id="{5E588B20-A6EA-9B8E-4E98-1D856A43F23B}"/>
              </a:ext>
            </a:extLst>
          </p:cNvPr>
          <p:cNvSpPr/>
          <p:nvPr/>
        </p:nvSpPr>
        <p:spPr>
          <a:xfrm>
            <a:off x="6564738" y="6069444"/>
            <a:ext cx="555213" cy="389964"/>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b="1" dirty="0">
                <a:solidFill>
                  <a:schemeClr val="accent1"/>
                </a:solidFill>
                <a:latin typeface="Courier New" panose="02070309020205020404" pitchFamily="49" charset="0"/>
                <a:cs typeface="Courier New" panose="02070309020205020404" pitchFamily="49" charset="0"/>
              </a:rPr>
              <a:t>9</a:t>
            </a:r>
          </a:p>
        </p:txBody>
      </p:sp>
      <p:sp>
        <p:nvSpPr>
          <p:cNvPr id="51" name="Rectangle 50">
            <a:extLst>
              <a:ext uri="{FF2B5EF4-FFF2-40B4-BE49-F238E27FC236}">
                <a16:creationId xmlns:a16="http://schemas.microsoft.com/office/drawing/2014/main" id="{A1749D68-2D75-3AED-E24C-1032E21870C6}"/>
              </a:ext>
            </a:extLst>
          </p:cNvPr>
          <p:cNvSpPr/>
          <p:nvPr/>
        </p:nvSpPr>
        <p:spPr>
          <a:xfrm>
            <a:off x="7210313" y="6069444"/>
            <a:ext cx="555213" cy="389964"/>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b="1" dirty="0">
                <a:solidFill>
                  <a:schemeClr val="accent1"/>
                </a:solidFill>
                <a:latin typeface="Courier New" panose="02070309020205020404" pitchFamily="49" charset="0"/>
                <a:cs typeface="Courier New" panose="02070309020205020404" pitchFamily="49" charset="0"/>
              </a:rPr>
              <a:t>9</a:t>
            </a:r>
          </a:p>
        </p:txBody>
      </p:sp>
      <p:sp>
        <p:nvSpPr>
          <p:cNvPr id="52" name="Rectangle 51">
            <a:extLst>
              <a:ext uri="{FF2B5EF4-FFF2-40B4-BE49-F238E27FC236}">
                <a16:creationId xmlns:a16="http://schemas.microsoft.com/office/drawing/2014/main" id="{0BE40CA2-B04B-354D-C24F-E14B8E733EAB}"/>
              </a:ext>
            </a:extLst>
          </p:cNvPr>
          <p:cNvSpPr/>
          <p:nvPr/>
        </p:nvSpPr>
        <p:spPr>
          <a:xfrm>
            <a:off x="7855888" y="6069444"/>
            <a:ext cx="555213" cy="389964"/>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b="1" dirty="0">
                <a:solidFill>
                  <a:schemeClr val="accent1"/>
                </a:solidFill>
                <a:latin typeface="Courier New" panose="02070309020205020404" pitchFamily="49" charset="0"/>
                <a:cs typeface="Courier New" panose="02070309020205020404" pitchFamily="49" charset="0"/>
              </a:rPr>
              <a:t>9</a:t>
            </a:r>
          </a:p>
        </p:txBody>
      </p:sp>
      <p:pic>
        <p:nvPicPr>
          <p:cNvPr id="10" name="Picture 9">
            <a:extLst>
              <a:ext uri="{FF2B5EF4-FFF2-40B4-BE49-F238E27FC236}">
                <a16:creationId xmlns:a16="http://schemas.microsoft.com/office/drawing/2014/main" id="{11DF8C2C-B33A-A820-07E2-BA6C78656CA9}"/>
              </a:ext>
            </a:extLst>
          </p:cNvPr>
          <p:cNvPicPr>
            <a:picLocks noChangeAspect="1"/>
          </p:cNvPicPr>
          <p:nvPr/>
        </p:nvPicPr>
        <p:blipFill>
          <a:blip r:embed="rId4"/>
          <a:stretch>
            <a:fillRect/>
          </a:stretch>
        </p:blipFill>
        <p:spPr>
          <a:xfrm>
            <a:off x="3985610" y="3329039"/>
            <a:ext cx="3017520" cy="875550"/>
          </a:xfrm>
          <a:prstGeom prst="rect">
            <a:avLst/>
          </a:prstGeom>
        </p:spPr>
      </p:pic>
      <p:sp>
        <p:nvSpPr>
          <p:cNvPr id="62" name="Freeform 61">
            <a:extLst>
              <a:ext uri="{FF2B5EF4-FFF2-40B4-BE49-F238E27FC236}">
                <a16:creationId xmlns:a16="http://schemas.microsoft.com/office/drawing/2014/main" id="{5BB8E09E-B2EA-1D43-5DC3-926B1F509DDF}"/>
              </a:ext>
            </a:extLst>
          </p:cNvPr>
          <p:cNvSpPr/>
          <p:nvPr/>
        </p:nvSpPr>
        <p:spPr>
          <a:xfrm>
            <a:off x="5212917" y="1909483"/>
            <a:ext cx="101586" cy="1742847"/>
          </a:xfrm>
          <a:custGeom>
            <a:avLst/>
            <a:gdLst>
              <a:gd name="connsiteX0" fmla="*/ 0 w 151545"/>
              <a:gd name="connsiteY0" fmla="*/ 0 h 2864223"/>
              <a:gd name="connsiteX1" fmla="*/ 40341 w 151545"/>
              <a:gd name="connsiteY1" fmla="*/ 94129 h 2864223"/>
              <a:gd name="connsiteX2" fmla="*/ 67235 w 151545"/>
              <a:gd name="connsiteY2" fmla="*/ 134470 h 2864223"/>
              <a:gd name="connsiteX3" fmla="*/ 94129 w 151545"/>
              <a:gd name="connsiteY3" fmla="*/ 215153 h 2864223"/>
              <a:gd name="connsiteX4" fmla="*/ 107576 w 151545"/>
              <a:gd name="connsiteY4" fmla="*/ 255494 h 2864223"/>
              <a:gd name="connsiteX5" fmla="*/ 121023 w 151545"/>
              <a:gd name="connsiteY5" fmla="*/ 295835 h 2864223"/>
              <a:gd name="connsiteX6" fmla="*/ 134470 w 151545"/>
              <a:gd name="connsiteY6" fmla="*/ 363070 h 2864223"/>
              <a:gd name="connsiteX7" fmla="*/ 134470 w 151545"/>
              <a:gd name="connsiteY7" fmla="*/ 887506 h 2864223"/>
              <a:gd name="connsiteX8" fmla="*/ 121023 w 151545"/>
              <a:gd name="connsiteY8" fmla="*/ 968188 h 2864223"/>
              <a:gd name="connsiteX9" fmla="*/ 94129 w 151545"/>
              <a:gd name="connsiteY9" fmla="*/ 1102659 h 2864223"/>
              <a:gd name="connsiteX10" fmla="*/ 67235 w 151545"/>
              <a:gd name="connsiteY10" fmla="*/ 1317812 h 2864223"/>
              <a:gd name="connsiteX11" fmla="*/ 40341 w 151545"/>
              <a:gd name="connsiteY11" fmla="*/ 1465729 h 2864223"/>
              <a:gd name="connsiteX12" fmla="*/ 26894 w 151545"/>
              <a:gd name="connsiteY12" fmla="*/ 1573306 h 2864223"/>
              <a:gd name="connsiteX13" fmla="*/ 0 w 151545"/>
              <a:gd name="connsiteY13" fmla="*/ 1788459 h 2864223"/>
              <a:gd name="connsiteX14" fmla="*/ 13447 w 151545"/>
              <a:gd name="connsiteY14" fmla="*/ 2501153 h 2864223"/>
              <a:gd name="connsiteX15" fmla="*/ 40341 w 151545"/>
              <a:gd name="connsiteY15" fmla="*/ 2662517 h 2864223"/>
              <a:gd name="connsiteX16" fmla="*/ 80682 w 151545"/>
              <a:gd name="connsiteY16" fmla="*/ 2796988 h 2864223"/>
              <a:gd name="connsiteX17" fmla="*/ 134470 w 151545"/>
              <a:gd name="connsiteY17" fmla="*/ 2864223 h 28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545" h="2864223">
                <a:moveTo>
                  <a:pt x="0" y="0"/>
                </a:moveTo>
                <a:cubicBezTo>
                  <a:pt x="13447" y="31376"/>
                  <a:pt x="25075" y="63596"/>
                  <a:pt x="40341" y="94129"/>
                </a:cubicBezTo>
                <a:cubicBezTo>
                  <a:pt x="47569" y="108584"/>
                  <a:pt x="60671" y="119702"/>
                  <a:pt x="67235" y="134470"/>
                </a:cubicBezTo>
                <a:cubicBezTo>
                  <a:pt x="78749" y="160376"/>
                  <a:pt x="85164" y="188259"/>
                  <a:pt x="94129" y="215153"/>
                </a:cubicBezTo>
                <a:lnTo>
                  <a:pt x="107576" y="255494"/>
                </a:lnTo>
                <a:cubicBezTo>
                  <a:pt x="112058" y="268941"/>
                  <a:pt x="118243" y="281936"/>
                  <a:pt x="121023" y="295835"/>
                </a:cubicBezTo>
                <a:lnTo>
                  <a:pt x="134470" y="363070"/>
                </a:lnTo>
                <a:cubicBezTo>
                  <a:pt x="158686" y="605237"/>
                  <a:pt x="155742" y="515246"/>
                  <a:pt x="134470" y="887506"/>
                </a:cubicBezTo>
                <a:cubicBezTo>
                  <a:pt x="132915" y="914727"/>
                  <a:pt x="126048" y="941390"/>
                  <a:pt x="121023" y="968188"/>
                </a:cubicBezTo>
                <a:cubicBezTo>
                  <a:pt x="112599" y="1013116"/>
                  <a:pt x="99799" y="1057301"/>
                  <a:pt x="94129" y="1102659"/>
                </a:cubicBezTo>
                <a:cubicBezTo>
                  <a:pt x="85164" y="1174377"/>
                  <a:pt x="81409" y="1246940"/>
                  <a:pt x="67235" y="1317812"/>
                </a:cubicBezTo>
                <a:cubicBezTo>
                  <a:pt x="55652" y="1375727"/>
                  <a:pt x="48943" y="1405514"/>
                  <a:pt x="40341" y="1465729"/>
                </a:cubicBezTo>
                <a:cubicBezTo>
                  <a:pt x="35230" y="1501504"/>
                  <a:pt x="31670" y="1537485"/>
                  <a:pt x="26894" y="1573306"/>
                </a:cubicBezTo>
                <a:cubicBezTo>
                  <a:pt x="1311" y="1765182"/>
                  <a:pt x="25138" y="1562214"/>
                  <a:pt x="0" y="1788459"/>
                </a:cubicBezTo>
                <a:cubicBezTo>
                  <a:pt x="4482" y="2026024"/>
                  <a:pt x="5531" y="2263678"/>
                  <a:pt x="13447" y="2501153"/>
                </a:cubicBezTo>
                <a:cubicBezTo>
                  <a:pt x="14548" y="2534170"/>
                  <a:pt x="31912" y="2624586"/>
                  <a:pt x="40341" y="2662517"/>
                </a:cubicBezTo>
                <a:cubicBezTo>
                  <a:pt x="46605" y="2690706"/>
                  <a:pt x="69508" y="2780226"/>
                  <a:pt x="80682" y="2796988"/>
                </a:cubicBezTo>
                <a:cubicBezTo>
                  <a:pt x="114608" y="2847878"/>
                  <a:pt x="96148" y="2825901"/>
                  <a:pt x="134470" y="2864223"/>
                </a:cubicBezTo>
              </a:path>
            </a:pathLst>
          </a:custGeom>
          <a:noFill/>
          <a:ln w="38100">
            <a:solidFill>
              <a:schemeClr val="accent6"/>
            </a:solidFill>
            <a:tailEnd type="triangle" w="med" len="med"/>
          </a:ln>
          <a:effectLst>
            <a:glow rad="63500">
              <a:srgbClr val="00264A">
                <a:alpha val="4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TextBox 62">
            <a:extLst>
              <a:ext uri="{FF2B5EF4-FFF2-40B4-BE49-F238E27FC236}">
                <a16:creationId xmlns:a16="http://schemas.microsoft.com/office/drawing/2014/main" id="{88526419-F06D-4AFA-94C2-32115B9BE4F1}"/>
              </a:ext>
            </a:extLst>
          </p:cNvPr>
          <p:cNvSpPr txBox="1"/>
          <p:nvPr/>
        </p:nvSpPr>
        <p:spPr>
          <a:xfrm>
            <a:off x="5113125" y="1293375"/>
            <a:ext cx="349776" cy="461665"/>
          </a:xfrm>
          <a:prstGeom prst="rect">
            <a:avLst/>
          </a:prstGeom>
          <a:noFill/>
        </p:spPr>
        <p:txBody>
          <a:bodyPr wrap="square" rtlCol="0">
            <a:spAutoFit/>
          </a:bodyPr>
          <a:lstStyle/>
          <a:p>
            <a:pPr algn="l"/>
            <a:r>
              <a:rPr lang="en-US" sz="2400" b="1" dirty="0">
                <a:solidFill>
                  <a:schemeClr val="accent1"/>
                </a:solidFill>
                <a:latin typeface="Courier New" panose="02070309020205020404" pitchFamily="49" charset="0"/>
                <a:cs typeface="Courier New" panose="02070309020205020404" pitchFamily="49" charset="0"/>
              </a:rPr>
              <a:t>9</a:t>
            </a:r>
          </a:p>
        </p:txBody>
      </p:sp>
      <p:sp>
        <p:nvSpPr>
          <p:cNvPr id="19" name="Content Placeholder 29">
            <a:extLst>
              <a:ext uri="{FF2B5EF4-FFF2-40B4-BE49-F238E27FC236}">
                <a16:creationId xmlns:a16="http://schemas.microsoft.com/office/drawing/2014/main" id="{58E6171D-99D2-5BEB-A87F-A06C45F3A734}"/>
              </a:ext>
            </a:extLst>
          </p:cNvPr>
          <p:cNvSpPr txBox="1">
            <a:spLocks/>
          </p:cNvSpPr>
          <p:nvPr/>
        </p:nvSpPr>
        <p:spPr>
          <a:xfrm>
            <a:off x="7584480" y="925594"/>
            <a:ext cx="4538647" cy="2529381"/>
          </a:xfrm>
          <a:prstGeom prst="rect">
            <a:avLst/>
          </a:prstGeom>
        </p:spPr>
        <p:txBody>
          <a:bodyPr>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4" indent="0">
              <a:buNone/>
            </a:pPr>
            <a:r>
              <a:rPr lang="en-US" sz="2800" b="0" dirty="0">
                <a:solidFill>
                  <a:schemeClr val="accent4"/>
                </a:solidFill>
                <a:latin typeface="18 VAG Rounded Light   02390" pitchFamily="2" charset="0"/>
              </a:rPr>
              <a:t>Forwarding</a:t>
            </a:r>
            <a:r>
              <a:rPr lang="en-US" sz="2800" dirty="0"/>
              <a:t>, aka bypassing, uses the result when it is computed.</a:t>
            </a:r>
          </a:p>
          <a:p>
            <a:pPr marL="577850" lvl="1" indent="-304800"/>
            <a:r>
              <a:rPr lang="en-US" sz="2400" dirty="0"/>
              <a:t>Don’t wait for value to be stored into </a:t>
            </a:r>
            <a:r>
              <a:rPr lang="en-US" sz="2400" dirty="0" err="1"/>
              <a:t>RegFile</a:t>
            </a:r>
            <a:r>
              <a:rPr lang="en-US" sz="2400" dirty="0"/>
              <a:t>.</a:t>
            </a:r>
          </a:p>
          <a:p>
            <a:pPr marL="577850" lvl="1" indent="-304800"/>
            <a:r>
              <a:rPr lang="en-US" sz="2400" dirty="0"/>
              <a:t>Instead, </a:t>
            </a:r>
            <a:r>
              <a:rPr lang="en-US" sz="2400" i="1" dirty="0">
                <a:solidFill>
                  <a:schemeClr val="accent4"/>
                </a:solidFill>
              </a:rPr>
              <a:t>grab operand from the pipeline stage</a:t>
            </a:r>
            <a:r>
              <a:rPr lang="en-US" sz="2400" dirty="0"/>
              <a:t>.</a:t>
            </a:r>
          </a:p>
        </p:txBody>
      </p:sp>
      <p:cxnSp>
        <p:nvCxnSpPr>
          <p:cNvPr id="65" name="Straight Arrow Connector 64">
            <a:extLst>
              <a:ext uri="{FF2B5EF4-FFF2-40B4-BE49-F238E27FC236}">
                <a16:creationId xmlns:a16="http://schemas.microsoft.com/office/drawing/2014/main" id="{E9475DB4-A742-C810-E844-AC8C78E8E70E}"/>
              </a:ext>
            </a:extLst>
          </p:cNvPr>
          <p:cNvCxnSpPr>
            <a:cxnSpLocks/>
          </p:cNvCxnSpPr>
          <p:nvPr/>
        </p:nvCxnSpPr>
        <p:spPr>
          <a:xfrm>
            <a:off x="2699801" y="1189169"/>
            <a:ext cx="914400"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90103C0-2E60-0831-3080-87233FC14A1A}"/>
              </a:ext>
            </a:extLst>
          </p:cNvPr>
          <p:cNvSpPr txBox="1"/>
          <p:nvPr/>
        </p:nvSpPr>
        <p:spPr>
          <a:xfrm>
            <a:off x="2010539" y="1021279"/>
            <a:ext cx="603050" cy="369332"/>
          </a:xfrm>
          <a:prstGeom prst="rect">
            <a:avLst/>
          </a:prstGeom>
          <a:noFill/>
        </p:spPr>
        <p:txBody>
          <a:bodyPr wrap="none" rtlCol="0">
            <a:spAutoFit/>
          </a:bodyPr>
          <a:lstStyle/>
          <a:p>
            <a:pPr algn="l"/>
            <a:r>
              <a:rPr lang="en-US" sz="1800" dirty="0">
                <a:solidFill>
                  <a:schemeClr val="bg1"/>
                </a:solidFill>
                <a:latin typeface="18 VAG Rounded Light   02390" pitchFamily="2" charset="0"/>
              </a:rPr>
              <a:t>time</a:t>
            </a:r>
          </a:p>
        </p:txBody>
      </p:sp>
      <p:sp>
        <p:nvSpPr>
          <p:cNvPr id="67" name="Content Placeholder 29">
            <a:extLst>
              <a:ext uri="{FF2B5EF4-FFF2-40B4-BE49-F238E27FC236}">
                <a16:creationId xmlns:a16="http://schemas.microsoft.com/office/drawing/2014/main" id="{AE767E4C-0BDB-CE80-66B4-3F76334E1F84}"/>
              </a:ext>
            </a:extLst>
          </p:cNvPr>
          <p:cNvSpPr txBox="1">
            <a:spLocks/>
          </p:cNvSpPr>
          <p:nvPr/>
        </p:nvSpPr>
        <p:spPr>
          <a:xfrm>
            <a:off x="7584480" y="3925495"/>
            <a:ext cx="4538647" cy="2529381"/>
          </a:xfrm>
          <a:prstGeom prst="rect">
            <a:avLst/>
          </a:prstGeom>
        </p:spPr>
        <p:txBody>
          <a:bodyPr>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4" indent="0">
              <a:buNone/>
            </a:pPr>
            <a:r>
              <a:rPr lang="en-US" sz="2800" dirty="0"/>
              <a:t>Implementation:</a:t>
            </a:r>
          </a:p>
          <a:p>
            <a:pPr marL="577850" lvl="1" indent="-304800"/>
            <a:r>
              <a:rPr lang="en-US" sz="2400" dirty="0"/>
              <a:t>Make extra connections in the </a:t>
            </a:r>
            <a:r>
              <a:rPr lang="en-US" sz="2400" dirty="0" err="1"/>
              <a:t>datapath</a:t>
            </a:r>
            <a:r>
              <a:rPr lang="en-US" sz="2400" dirty="0"/>
              <a:t>.</a:t>
            </a:r>
          </a:p>
          <a:p>
            <a:pPr marL="577850" lvl="1" indent="-304800"/>
            <a:r>
              <a:rPr lang="en-US" sz="2400" dirty="0"/>
              <a:t>Also add </a:t>
            </a:r>
            <a:r>
              <a:rPr lang="en-US" sz="2400" dirty="0">
                <a:solidFill>
                  <a:schemeClr val="accent3"/>
                </a:solidFill>
              </a:rPr>
              <a:t>forwarding</a:t>
            </a:r>
            <a:br>
              <a:rPr lang="en-US" sz="2400" dirty="0">
                <a:solidFill>
                  <a:schemeClr val="accent3"/>
                </a:solidFill>
              </a:rPr>
            </a:br>
            <a:r>
              <a:rPr lang="en-US" sz="2400" dirty="0">
                <a:solidFill>
                  <a:schemeClr val="accent3"/>
                </a:solidFill>
              </a:rPr>
              <a:t>control logic</a:t>
            </a:r>
            <a:r>
              <a:rPr lang="en-US" sz="2400" dirty="0"/>
              <a:t>.</a:t>
            </a:r>
          </a:p>
        </p:txBody>
      </p:sp>
      <p:sp>
        <p:nvSpPr>
          <p:cNvPr id="56" name="Freeform 55">
            <a:extLst>
              <a:ext uri="{FF2B5EF4-FFF2-40B4-BE49-F238E27FC236}">
                <a16:creationId xmlns:a16="http://schemas.microsoft.com/office/drawing/2014/main" id="{527F3D7E-0A9E-9E9F-094F-50BCC46492A0}"/>
              </a:ext>
            </a:extLst>
          </p:cNvPr>
          <p:cNvSpPr/>
          <p:nvPr/>
        </p:nvSpPr>
        <p:spPr>
          <a:xfrm>
            <a:off x="4576577" y="1909483"/>
            <a:ext cx="124747" cy="796961"/>
          </a:xfrm>
          <a:custGeom>
            <a:avLst/>
            <a:gdLst>
              <a:gd name="connsiteX0" fmla="*/ 0 w 151545"/>
              <a:gd name="connsiteY0" fmla="*/ 0 h 2864223"/>
              <a:gd name="connsiteX1" fmla="*/ 40341 w 151545"/>
              <a:gd name="connsiteY1" fmla="*/ 94129 h 2864223"/>
              <a:gd name="connsiteX2" fmla="*/ 67235 w 151545"/>
              <a:gd name="connsiteY2" fmla="*/ 134470 h 2864223"/>
              <a:gd name="connsiteX3" fmla="*/ 94129 w 151545"/>
              <a:gd name="connsiteY3" fmla="*/ 215153 h 2864223"/>
              <a:gd name="connsiteX4" fmla="*/ 107576 w 151545"/>
              <a:gd name="connsiteY4" fmla="*/ 255494 h 2864223"/>
              <a:gd name="connsiteX5" fmla="*/ 121023 w 151545"/>
              <a:gd name="connsiteY5" fmla="*/ 295835 h 2864223"/>
              <a:gd name="connsiteX6" fmla="*/ 134470 w 151545"/>
              <a:gd name="connsiteY6" fmla="*/ 363070 h 2864223"/>
              <a:gd name="connsiteX7" fmla="*/ 134470 w 151545"/>
              <a:gd name="connsiteY7" fmla="*/ 887506 h 2864223"/>
              <a:gd name="connsiteX8" fmla="*/ 121023 w 151545"/>
              <a:gd name="connsiteY8" fmla="*/ 968188 h 2864223"/>
              <a:gd name="connsiteX9" fmla="*/ 94129 w 151545"/>
              <a:gd name="connsiteY9" fmla="*/ 1102659 h 2864223"/>
              <a:gd name="connsiteX10" fmla="*/ 67235 w 151545"/>
              <a:gd name="connsiteY10" fmla="*/ 1317812 h 2864223"/>
              <a:gd name="connsiteX11" fmla="*/ 40341 w 151545"/>
              <a:gd name="connsiteY11" fmla="*/ 1465729 h 2864223"/>
              <a:gd name="connsiteX12" fmla="*/ 26894 w 151545"/>
              <a:gd name="connsiteY12" fmla="*/ 1573306 h 2864223"/>
              <a:gd name="connsiteX13" fmla="*/ 0 w 151545"/>
              <a:gd name="connsiteY13" fmla="*/ 1788459 h 2864223"/>
              <a:gd name="connsiteX14" fmla="*/ 13447 w 151545"/>
              <a:gd name="connsiteY14" fmla="*/ 2501153 h 2864223"/>
              <a:gd name="connsiteX15" fmla="*/ 40341 w 151545"/>
              <a:gd name="connsiteY15" fmla="*/ 2662517 h 2864223"/>
              <a:gd name="connsiteX16" fmla="*/ 80682 w 151545"/>
              <a:gd name="connsiteY16" fmla="*/ 2796988 h 2864223"/>
              <a:gd name="connsiteX17" fmla="*/ 134470 w 151545"/>
              <a:gd name="connsiteY17" fmla="*/ 2864223 h 28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545" h="2864223">
                <a:moveTo>
                  <a:pt x="0" y="0"/>
                </a:moveTo>
                <a:cubicBezTo>
                  <a:pt x="13447" y="31376"/>
                  <a:pt x="25075" y="63596"/>
                  <a:pt x="40341" y="94129"/>
                </a:cubicBezTo>
                <a:cubicBezTo>
                  <a:pt x="47569" y="108584"/>
                  <a:pt x="60671" y="119702"/>
                  <a:pt x="67235" y="134470"/>
                </a:cubicBezTo>
                <a:cubicBezTo>
                  <a:pt x="78749" y="160376"/>
                  <a:pt x="85164" y="188259"/>
                  <a:pt x="94129" y="215153"/>
                </a:cubicBezTo>
                <a:lnTo>
                  <a:pt x="107576" y="255494"/>
                </a:lnTo>
                <a:cubicBezTo>
                  <a:pt x="112058" y="268941"/>
                  <a:pt x="118243" y="281936"/>
                  <a:pt x="121023" y="295835"/>
                </a:cubicBezTo>
                <a:lnTo>
                  <a:pt x="134470" y="363070"/>
                </a:lnTo>
                <a:cubicBezTo>
                  <a:pt x="158686" y="605237"/>
                  <a:pt x="155742" y="515246"/>
                  <a:pt x="134470" y="887506"/>
                </a:cubicBezTo>
                <a:cubicBezTo>
                  <a:pt x="132915" y="914727"/>
                  <a:pt x="126048" y="941390"/>
                  <a:pt x="121023" y="968188"/>
                </a:cubicBezTo>
                <a:cubicBezTo>
                  <a:pt x="112599" y="1013116"/>
                  <a:pt x="99799" y="1057301"/>
                  <a:pt x="94129" y="1102659"/>
                </a:cubicBezTo>
                <a:cubicBezTo>
                  <a:pt x="85164" y="1174377"/>
                  <a:pt x="81409" y="1246940"/>
                  <a:pt x="67235" y="1317812"/>
                </a:cubicBezTo>
                <a:cubicBezTo>
                  <a:pt x="55652" y="1375727"/>
                  <a:pt x="48943" y="1405514"/>
                  <a:pt x="40341" y="1465729"/>
                </a:cubicBezTo>
                <a:cubicBezTo>
                  <a:pt x="35230" y="1501504"/>
                  <a:pt x="31670" y="1537485"/>
                  <a:pt x="26894" y="1573306"/>
                </a:cubicBezTo>
                <a:cubicBezTo>
                  <a:pt x="1311" y="1765182"/>
                  <a:pt x="25138" y="1562214"/>
                  <a:pt x="0" y="1788459"/>
                </a:cubicBezTo>
                <a:cubicBezTo>
                  <a:pt x="4482" y="2026024"/>
                  <a:pt x="5531" y="2263678"/>
                  <a:pt x="13447" y="2501153"/>
                </a:cubicBezTo>
                <a:cubicBezTo>
                  <a:pt x="14548" y="2534170"/>
                  <a:pt x="31912" y="2624586"/>
                  <a:pt x="40341" y="2662517"/>
                </a:cubicBezTo>
                <a:cubicBezTo>
                  <a:pt x="46605" y="2690706"/>
                  <a:pt x="69508" y="2780226"/>
                  <a:pt x="80682" y="2796988"/>
                </a:cubicBezTo>
                <a:cubicBezTo>
                  <a:pt x="114608" y="2847878"/>
                  <a:pt x="96148" y="2825901"/>
                  <a:pt x="134470" y="2864223"/>
                </a:cubicBezTo>
              </a:path>
            </a:pathLst>
          </a:custGeom>
          <a:noFill/>
          <a:ln w="53975">
            <a:solidFill>
              <a:schemeClr val="accent4"/>
            </a:solidFill>
            <a:tailEnd type="triangle" w="med" len="med"/>
          </a:ln>
          <a:effectLst>
            <a:glow rad="63500">
              <a:srgbClr val="00264A">
                <a:alpha val="4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425AE0FE-DFC9-F780-4D71-9D570E8278AF}"/>
              </a:ext>
            </a:extLst>
          </p:cNvPr>
          <p:cNvCxnSpPr>
            <a:cxnSpLocks/>
          </p:cNvCxnSpPr>
          <p:nvPr/>
        </p:nvCxnSpPr>
        <p:spPr>
          <a:xfrm>
            <a:off x="3917955" y="1498576"/>
            <a:ext cx="0" cy="3200400"/>
          </a:xfrm>
          <a:prstGeom prst="line">
            <a:avLst/>
          </a:prstGeom>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161A3B-B3C5-FCC4-83A6-C256A4D80B7F}"/>
              </a:ext>
            </a:extLst>
          </p:cNvPr>
          <p:cNvSpPr/>
          <p:nvPr/>
        </p:nvSpPr>
        <p:spPr>
          <a:xfrm>
            <a:off x="3888927" y="1411271"/>
            <a:ext cx="687650" cy="883589"/>
          </a:xfrm>
          <a:prstGeom prst="rect">
            <a:avLst/>
          </a:prstGeom>
          <a:noFill/>
          <a:ln w="571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61" name="TextBox 60">
            <a:extLst>
              <a:ext uri="{FF2B5EF4-FFF2-40B4-BE49-F238E27FC236}">
                <a16:creationId xmlns:a16="http://schemas.microsoft.com/office/drawing/2014/main" id="{3C9D98B8-E953-75E5-A8C5-3622D8DDE203}"/>
              </a:ext>
            </a:extLst>
          </p:cNvPr>
          <p:cNvSpPr txBox="1"/>
          <p:nvPr/>
        </p:nvSpPr>
        <p:spPr>
          <a:xfrm>
            <a:off x="4258995" y="1293375"/>
            <a:ext cx="369012" cy="461665"/>
          </a:xfrm>
          <a:prstGeom prst="rect">
            <a:avLst/>
          </a:prstGeom>
          <a:noFill/>
        </p:spPr>
        <p:txBody>
          <a:bodyPr wrap="none" rtlCol="0">
            <a:spAutoFit/>
          </a:bodyPr>
          <a:lstStyle/>
          <a:p>
            <a:pPr algn="l"/>
            <a:r>
              <a:rPr lang="en-US" sz="2400" b="1" dirty="0">
                <a:solidFill>
                  <a:schemeClr val="accent1"/>
                </a:solidFill>
                <a:latin typeface="Courier New" panose="02070309020205020404" pitchFamily="49" charset="0"/>
                <a:cs typeface="Courier New" panose="02070309020205020404" pitchFamily="49" charset="0"/>
              </a:rPr>
              <a:t>9</a:t>
            </a:r>
          </a:p>
        </p:txBody>
      </p:sp>
    </p:spTree>
    <p:extLst>
      <p:ext uri="{BB962C8B-B14F-4D97-AF65-F5344CB8AC3E}">
        <p14:creationId xmlns:p14="http://schemas.microsoft.com/office/powerpoint/2010/main" val="181784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p:bldP spid="67" grpId="0"/>
      <p:bldP spid="56" grpId="0" animBg="1"/>
      <p:bldP spid="6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A2730-57D6-4C27-0557-0B4909FF922E}"/>
              </a:ext>
            </a:extLst>
          </p:cNvPr>
          <p:cNvSpPr>
            <a:spLocks noGrp="1"/>
          </p:cNvSpPr>
          <p:nvPr>
            <p:ph type="title"/>
          </p:nvPr>
        </p:nvSpPr>
        <p:spPr/>
        <p:txBody>
          <a:bodyPr/>
          <a:lstStyle/>
          <a:p>
            <a:r>
              <a:rPr lang="en-US" dirty="0"/>
              <a:t>Forwarding EX Results</a:t>
            </a:r>
          </a:p>
        </p:txBody>
      </p:sp>
      <p:sp>
        <p:nvSpPr>
          <p:cNvPr id="3" name="TextBox 2">
            <a:extLst>
              <a:ext uri="{FF2B5EF4-FFF2-40B4-BE49-F238E27FC236}">
                <a16:creationId xmlns:a16="http://schemas.microsoft.com/office/drawing/2014/main" id="{09557049-225D-FE27-42AA-AC8964984DCC}"/>
              </a:ext>
            </a:extLst>
          </p:cNvPr>
          <p:cNvSpPr txBox="1"/>
          <p:nvPr/>
        </p:nvSpPr>
        <p:spPr>
          <a:xfrm>
            <a:off x="8287472" y="23092"/>
            <a:ext cx="3863389" cy="707886"/>
          </a:xfrm>
          <a:prstGeom prst="rect">
            <a:avLst/>
          </a:prstGeom>
          <a:noFill/>
        </p:spPr>
        <p:txBody>
          <a:bodyPr wrap="square" rtlCol="0">
            <a:spAutoFit/>
          </a:bodyPr>
          <a:lstStyle/>
          <a:p>
            <a:pPr algn="r"/>
            <a:r>
              <a:rPr lang="en-US" sz="2000" dirty="0">
                <a:solidFill>
                  <a:schemeClr val="accent1"/>
                </a:solidFill>
                <a:latin typeface="18 VAG Rounded Light   02390" pitchFamily="2" charset="0"/>
              </a:rPr>
              <a:t>(MEM Forwarding is similar but omitted </a:t>
            </a:r>
            <a:r>
              <a:rPr lang="en-US" sz="2000">
                <a:solidFill>
                  <a:schemeClr val="accent1"/>
                </a:solidFill>
                <a:latin typeface="18 VAG Rounded Light   02390" pitchFamily="2" charset="0"/>
              </a:rPr>
              <a:t>for simplicity.)</a:t>
            </a:r>
            <a:endParaRPr lang="en-US" sz="2000" dirty="0">
              <a:solidFill>
                <a:schemeClr val="accent1"/>
              </a:solidFill>
              <a:latin typeface="18 VAG Rounded Light   02390" pitchFamily="2" charset="0"/>
            </a:endParaRPr>
          </a:p>
        </p:txBody>
      </p:sp>
      <p:grpSp>
        <p:nvGrpSpPr>
          <p:cNvPr id="387" name="Group 386">
            <a:extLst>
              <a:ext uri="{FF2B5EF4-FFF2-40B4-BE49-F238E27FC236}">
                <a16:creationId xmlns:a16="http://schemas.microsoft.com/office/drawing/2014/main" id="{EFAE6738-90AF-0430-78A9-F93203781ED5}"/>
              </a:ext>
            </a:extLst>
          </p:cNvPr>
          <p:cNvGrpSpPr/>
          <p:nvPr/>
        </p:nvGrpSpPr>
        <p:grpSpPr>
          <a:xfrm>
            <a:off x="230959" y="946782"/>
            <a:ext cx="11178406" cy="4587425"/>
            <a:chOff x="230959" y="946782"/>
            <a:chExt cx="11178406" cy="4587425"/>
          </a:xfrm>
        </p:grpSpPr>
        <p:sp>
          <p:nvSpPr>
            <p:cNvPr id="154" name="TextBox 153">
              <a:extLst>
                <a:ext uri="{FF2B5EF4-FFF2-40B4-BE49-F238E27FC236}">
                  <a16:creationId xmlns:a16="http://schemas.microsoft.com/office/drawing/2014/main" id="{5B01BD8A-3CED-4F53-802C-531B6529F107}"/>
                </a:ext>
              </a:extLst>
            </p:cNvPr>
            <p:cNvSpPr txBox="1"/>
            <p:nvPr/>
          </p:nvSpPr>
          <p:spPr>
            <a:xfrm>
              <a:off x="2560843" y="946782"/>
              <a:ext cx="954107"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IF/ID</a:t>
              </a:r>
            </a:p>
          </p:txBody>
        </p:sp>
        <p:sp>
          <p:nvSpPr>
            <p:cNvPr id="155" name="TextBox 154">
              <a:extLst>
                <a:ext uri="{FF2B5EF4-FFF2-40B4-BE49-F238E27FC236}">
                  <a16:creationId xmlns:a16="http://schemas.microsoft.com/office/drawing/2014/main" id="{7B616607-52F5-25CA-3A3C-184E31429ACB}"/>
                </a:ext>
              </a:extLst>
            </p:cNvPr>
            <p:cNvSpPr txBox="1"/>
            <p:nvPr/>
          </p:nvSpPr>
          <p:spPr>
            <a:xfrm>
              <a:off x="5469958" y="946782"/>
              <a:ext cx="954107"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ID/EX</a:t>
              </a:r>
            </a:p>
          </p:txBody>
        </p:sp>
        <p:sp>
          <p:nvSpPr>
            <p:cNvPr id="156" name="TextBox 155">
              <a:extLst>
                <a:ext uri="{FF2B5EF4-FFF2-40B4-BE49-F238E27FC236}">
                  <a16:creationId xmlns:a16="http://schemas.microsoft.com/office/drawing/2014/main" id="{6AACC5B1-0F52-511E-711B-8A6354D06ED5}"/>
                </a:ext>
              </a:extLst>
            </p:cNvPr>
            <p:cNvSpPr txBox="1"/>
            <p:nvPr/>
          </p:nvSpPr>
          <p:spPr>
            <a:xfrm>
              <a:off x="8176012" y="946782"/>
              <a:ext cx="1107997"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EX/MEM</a:t>
              </a:r>
            </a:p>
          </p:txBody>
        </p:sp>
        <p:sp>
          <p:nvSpPr>
            <p:cNvPr id="157" name="TextBox 156">
              <a:extLst>
                <a:ext uri="{FF2B5EF4-FFF2-40B4-BE49-F238E27FC236}">
                  <a16:creationId xmlns:a16="http://schemas.microsoft.com/office/drawing/2014/main" id="{C3A917D7-49E6-F022-0849-92C527346478}"/>
                </a:ext>
              </a:extLst>
            </p:cNvPr>
            <p:cNvSpPr txBox="1"/>
            <p:nvPr/>
          </p:nvSpPr>
          <p:spPr>
            <a:xfrm>
              <a:off x="9759390" y="946782"/>
              <a:ext cx="1107997" cy="400110"/>
            </a:xfrm>
            <a:prstGeom prst="rect">
              <a:avLst/>
            </a:prstGeom>
            <a:noFill/>
          </p:spPr>
          <p:txBody>
            <a:bodyPr wrap="none" rtlCol="0">
              <a:spAutoFit/>
            </a:bodyPr>
            <a:lstStyle/>
            <a:p>
              <a:pPr algn="ctr"/>
              <a:r>
                <a:rPr lang="en-US" sz="2000" b="1" dirty="0">
                  <a:solidFill>
                    <a:schemeClr val="bg1"/>
                  </a:solidFill>
                  <a:latin typeface="Courier New" panose="02070309020205020404" pitchFamily="49" charset="0"/>
                  <a:cs typeface="Courier New" panose="02070309020205020404" pitchFamily="49" charset="0"/>
                </a:rPr>
                <a:t>MEM/WB</a:t>
              </a:r>
            </a:p>
          </p:txBody>
        </p:sp>
        <p:cxnSp>
          <p:nvCxnSpPr>
            <p:cNvPr id="158" name="Elbow Connector 157">
              <a:extLst>
                <a:ext uri="{FF2B5EF4-FFF2-40B4-BE49-F238E27FC236}">
                  <a16:creationId xmlns:a16="http://schemas.microsoft.com/office/drawing/2014/main" id="{F8F6969A-1FAF-0B46-DF3B-19BAF68729AA}"/>
                </a:ext>
              </a:extLst>
            </p:cNvPr>
            <p:cNvCxnSpPr>
              <a:cxnSpLocks/>
            </p:cNvCxnSpPr>
            <p:nvPr/>
          </p:nvCxnSpPr>
          <p:spPr>
            <a:xfrm rot="16200000" flipH="1">
              <a:off x="6375099" y="1260006"/>
              <a:ext cx="692014" cy="7082166"/>
            </a:xfrm>
            <a:prstGeom prst="bentConnector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9" name="Elbow Connector 158">
              <a:extLst>
                <a:ext uri="{FF2B5EF4-FFF2-40B4-BE49-F238E27FC236}">
                  <a16:creationId xmlns:a16="http://schemas.microsoft.com/office/drawing/2014/main" id="{60CA117B-4748-2BD3-D61B-B9653E2613A9}"/>
                </a:ext>
              </a:extLst>
            </p:cNvPr>
            <p:cNvCxnSpPr>
              <a:cxnSpLocks/>
            </p:cNvCxnSpPr>
            <p:nvPr/>
          </p:nvCxnSpPr>
          <p:spPr>
            <a:xfrm>
              <a:off x="9962183" y="2270172"/>
              <a:ext cx="856463" cy="305622"/>
            </a:xfrm>
            <a:prstGeom prst="bentConnector3">
              <a:avLst>
                <a:gd name="adj1" fmla="val 68150"/>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BF22C550-0FB6-C9E8-78E6-93F88AE9936D}"/>
                </a:ext>
              </a:extLst>
            </p:cNvPr>
            <p:cNvCxnSpPr>
              <a:cxnSpLocks/>
            </p:cNvCxnSpPr>
            <p:nvPr/>
          </p:nvCxnSpPr>
          <p:spPr>
            <a:xfrm flipV="1">
              <a:off x="4812517" y="3982073"/>
              <a:ext cx="2683887" cy="572362"/>
            </a:xfrm>
            <a:prstGeom prst="bentConnector3">
              <a:avLst>
                <a:gd name="adj1" fmla="val 90884"/>
              </a:avLst>
            </a:prstGeom>
            <a:ln w="28575">
              <a:solidFill>
                <a:schemeClr val="tx1">
                  <a:lumMod val="50000"/>
                  <a:lumOff val="50000"/>
                </a:schemeClr>
              </a:solidFill>
              <a:tailEnd type="triangle" w="lg" len="lg"/>
            </a:ln>
            <a:effectLst>
              <a:glow rad="63500">
                <a:srgbClr val="001C39">
                  <a:alpha val="74641"/>
                </a:srgbClr>
              </a:glow>
            </a:effectLst>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D4CC21B-9619-9CF4-F012-47EEC2A17698}"/>
                </a:ext>
              </a:extLst>
            </p:cNvPr>
            <p:cNvCxnSpPr>
              <a:cxnSpLocks/>
            </p:cNvCxnSpPr>
            <p:nvPr/>
          </p:nvCxnSpPr>
          <p:spPr>
            <a:xfrm>
              <a:off x="7734505" y="3868242"/>
              <a:ext cx="301752" cy="149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4A8C3EB7-C182-74EC-5834-FA4481D7115F}"/>
                </a:ext>
              </a:extLst>
            </p:cNvPr>
            <p:cNvSpPr/>
            <p:nvPr/>
          </p:nvSpPr>
          <p:spPr>
            <a:xfrm>
              <a:off x="1921794" y="2816424"/>
              <a:ext cx="934483" cy="1152150"/>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400" i="1" dirty="0" err="1">
                  <a:solidFill>
                    <a:schemeClr val="tx1">
                      <a:lumMod val="50000"/>
                      <a:lumOff val="50000"/>
                    </a:schemeClr>
                  </a:solidFill>
                  <a:latin typeface="18 VAG Rounded Light   02390" pitchFamily="2" charset="0"/>
                </a:rPr>
                <a:t>addr</a:t>
              </a:r>
              <a:endParaRPr lang="en-US" sz="1400" i="1" dirty="0">
                <a:solidFill>
                  <a:schemeClr val="tx1">
                    <a:lumMod val="50000"/>
                    <a:lumOff val="50000"/>
                  </a:schemeClr>
                </a:solidFill>
                <a:latin typeface="18 VAG Rounded Light   02390" pitchFamily="2" charset="0"/>
              </a:endParaRPr>
            </a:p>
            <a:p>
              <a:pPr algn="r"/>
              <a:r>
                <a:rPr lang="en-US" sz="1400" i="1" dirty="0" err="1">
                  <a:solidFill>
                    <a:schemeClr val="tx1">
                      <a:lumMod val="50000"/>
                      <a:lumOff val="50000"/>
                    </a:schemeClr>
                  </a:solidFill>
                  <a:latin typeface="18 VAG Rounded Light   02390" pitchFamily="2" charset="0"/>
                </a:rPr>
                <a:t>inst</a:t>
              </a:r>
              <a:endParaRPr lang="en-US" sz="1400" i="1" dirty="0">
                <a:solidFill>
                  <a:schemeClr val="tx1">
                    <a:lumMod val="50000"/>
                    <a:lumOff val="50000"/>
                  </a:schemeClr>
                </a:solidFill>
                <a:latin typeface="18 VAG Rounded Light   02390" pitchFamily="2" charset="0"/>
              </a:endParaRPr>
            </a:p>
            <a:p>
              <a:endParaRPr lang="en-US" sz="1600" dirty="0">
                <a:solidFill>
                  <a:schemeClr val="tx1">
                    <a:lumMod val="50000"/>
                    <a:lumOff val="50000"/>
                  </a:schemeClr>
                </a:solidFill>
                <a:latin typeface="18 VAG Rounded Light   02390" pitchFamily="2" charset="0"/>
              </a:endParaRPr>
            </a:p>
            <a:p>
              <a:r>
                <a:rPr lang="en-US" sz="1600" b="1" dirty="0">
                  <a:solidFill>
                    <a:schemeClr val="tx1">
                      <a:lumMod val="50000"/>
                      <a:lumOff val="50000"/>
                    </a:schemeClr>
                  </a:solidFill>
                  <a:latin typeface="Courier New" panose="02070309020205020404" pitchFamily="49" charset="0"/>
                  <a:cs typeface="Courier New" panose="02070309020205020404" pitchFamily="49" charset="0"/>
                </a:rPr>
                <a:t>IMEM</a:t>
              </a:r>
            </a:p>
          </p:txBody>
        </p:sp>
        <p:sp>
          <p:nvSpPr>
            <p:cNvPr id="163" name="Freeform 162">
              <a:extLst>
                <a:ext uri="{FF2B5EF4-FFF2-40B4-BE49-F238E27FC236}">
                  <a16:creationId xmlns:a16="http://schemas.microsoft.com/office/drawing/2014/main" id="{E00C7AC4-22EB-C019-D932-81D18C87B422}"/>
                </a:ext>
              </a:extLst>
            </p:cNvPr>
            <p:cNvSpPr>
              <a:spLocks/>
            </p:cNvSpPr>
            <p:nvPr/>
          </p:nvSpPr>
          <p:spPr>
            <a:xfrm>
              <a:off x="8030846" y="2990744"/>
              <a:ext cx="581729" cy="1053232"/>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A</a:t>
              </a:r>
              <a:endParaRPr lang="en-US" sz="1600" dirty="0">
                <a:solidFill>
                  <a:schemeClr val="bg1"/>
                </a:solidFill>
                <a:latin typeface="Courier New" panose="02070309020205020404" pitchFamily="49" charset="0"/>
                <a:cs typeface="Courier New" panose="02070309020205020404" pitchFamily="49" charset="0"/>
              </a:endParaRPr>
            </a:p>
            <a:p>
              <a:pPr algn="r">
                <a:spcBef>
                  <a:spcPts val="600"/>
                </a:spcBef>
                <a:spcAft>
                  <a:spcPts val="600"/>
                </a:spcAft>
              </a:pPr>
              <a:r>
                <a:rPr lang="en-US" sz="1600" dirty="0">
                  <a:solidFill>
                    <a:schemeClr val="bg1"/>
                  </a:solidFill>
                  <a:latin typeface="18 VAG Rounded Light   02390" pitchFamily="2" charset="0"/>
                </a:rPr>
                <a:t>ALU</a:t>
              </a:r>
            </a:p>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B</a:t>
              </a:r>
            </a:p>
          </p:txBody>
        </p:sp>
        <p:sp>
          <p:nvSpPr>
            <p:cNvPr id="164" name="Rounded Rectangle 163">
              <a:extLst>
                <a:ext uri="{FF2B5EF4-FFF2-40B4-BE49-F238E27FC236}">
                  <a16:creationId xmlns:a16="http://schemas.microsoft.com/office/drawing/2014/main" id="{6FDC7A42-3C18-35A9-763F-C79E27B9DBA7}"/>
                </a:ext>
              </a:extLst>
            </p:cNvPr>
            <p:cNvSpPr/>
            <p:nvPr/>
          </p:nvSpPr>
          <p:spPr>
            <a:xfrm>
              <a:off x="6374694" y="2919023"/>
              <a:ext cx="723547" cy="890604"/>
            </a:xfrm>
            <a:prstGeom prst="round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1200" dirty="0">
                  <a:solidFill>
                    <a:schemeClr val="tx1">
                      <a:lumMod val="50000"/>
                      <a:lumOff val="50000"/>
                    </a:schemeClr>
                  </a:solidFill>
                  <a:latin typeface="18 VAG Rounded Light   02390" pitchFamily="2" charset="0"/>
                </a:rPr>
                <a:t>Branch Comp.</a:t>
              </a:r>
            </a:p>
          </p:txBody>
        </p:sp>
        <p:sp>
          <p:nvSpPr>
            <p:cNvPr id="165" name="Freeform 164">
              <a:extLst>
                <a:ext uri="{FF2B5EF4-FFF2-40B4-BE49-F238E27FC236}">
                  <a16:creationId xmlns:a16="http://schemas.microsoft.com/office/drawing/2014/main" id="{F42C9381-FA71-19F5-D1FA-D25E7D1F32B8}"/>
                </a:ext>
              </a:extLst>
            </p:cNvPr>
            <p:cNvSpPr>
              <a:spLocks/>
            </p:cNvSpPr>
            <p:nvPr/>
          </p:nvSpPr>
          <p:spPr>
            <a:xfrm>
              <a:off x="2017338" y="1827159"/>
              <a:ext cx="644039" cy="714015"/>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r>
                <a:rPr lang="en-US" sz="1600" dirty="0">
                  <a:solidFill>
                    <a:schemeClr val="tx1">
                      <a:lumMod val="50000"/>
                      <a:lumOff val="50000"/>
                    </a:schemeClr>
                  </a:solidFill>
                  <a:latin typeface="18 VAG Rounded Light   02390" pitchFamily="2" charset="0"/>
                </a:rPr>
                <a:t>add</a:t>
              </a:r>
            </a:p>
          </p:txBody>
        </p:sp>
        <p:sp>
          <p:nvSpPr>
            <p:cNvPr id="166" name="Rounded Rectangle 165">
              <a:extLst>
                <a:ext uri="{FF2B5EF4-FFF2-40B4-BE49-F238E27FC236}">
                  <a16:creationId xmlns:a16="http://schemas.microsoft.com/office/drawing/2014/main" id="{936E3A3F-415F-6ABE-101D-AF80FE0E6A58}"/>
                </a:ext>
              </a:extLst>
            </p:cNvPr>
            <p:cNvSpPr/>
            <p:nvPr/>
          </p:nvSpPr>
          <p:spPr>
            <a:xfrm>
              <a:off x="4080128" y="4125266"/>
              <a:ext cx="734547" cy="615137"/>
            </a:xfrm>
            <a:prstGeom prst="round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1400" dirty="0" err="1">
                  <a:solidFill>
                    <a:schemeClr val="tx1">
                      <a:lumMod val="50000"/>
                      <a:lumOff val="50000"/>
                    </a:schemeClr>
                  </a:solidFill>
                  <a:latin typeface="18 VAG Rounded Light   02390" pitchFamily="2" charset="0"/>
                </a:rPr>
                <a:t>Imm</a:t>
              </a:r>
              <a:r>
                <a:rPr lang="en-US" sz="1400" dirty="0">
                  <a:solidFill>
                    <a:schemeClr val="tx1">
                      <a:lumMod val="50000"/>
                      <a:lumOff val="50000"/>
                    </a:schemeClr>
                  </a:solidFill>
                  <a:latin typeface="18 VAG Rounded Light   02390" pitchFamily="2" charset="0"/>
                </a:rPr>
                <a:t>. Gen</a:t>
              </a:r>
            </a:p>
          </p:txBody>
        </p:sp>
        <p:sp>
          <p:nvSpPr>
            <p:cNvPr id="167" name="Isosceles Triangle 59">
              <a:extLst>
                <a:ext uri="{FF2B5EF4-FFF2-40B4-BE49-F238E27FC236}">
                  <a16:creationId xmlns:a16="http://schemas.microsoft.com/office/drawing/2014/main" id="{3CE2A3E7-88AA-08C3-60E0-8CF1767A31F5}"/>
                </a:ext>
              </a:extLst>
            </p:cNvPr>
            <p:cNvSpPr>
              <a:spLocks noChangeAspect="1"/>
            </p:cNvSpPr>
            <p:nvPr/>
          </p:nvSpPr>
          <p:spPr>
            <a:xfrm>
              <a:off x="5484592" y="3869732"/>
              <a:ext cx="182880" cy="142528"/>
            </a:xfrm>
            <a:prstGeom prst="triangle">
              <a:avLst/>
            </a:prstGeom>
            <a:no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sp>
          <p:nvSpPr>
            <p:cNvPr id="168" name="Isosceles Triangle 59">
              <a:extLst>
                <a:ext uri="{FF2B5EF4-FFF2-40B4-BE49-F238E27FC236}">
                  <a16:creationId xmlns:a16="http://schemas.microsoft.com/office/drawing/2014/main" id="{0DF922B1-1B2E-F4CF-279C-73929DB35E59}"/>
                </a:ext>
              </a:extLst>
            </p:cNvPr>
            <p:cNvSpPr/>
            <p:nvPr/>
          </p:nvSpPr>
          <p:spPr>
            <a:xfrm>
              <a:off x="9871161" y="3981837"/>
              <a:ext cx="182880" cy="172777"/>
            </a:xfrm>
            <a:prstGeom prst="triangle">
              <a:avLst/>
            </a:prstGeom>
            <a:no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nvGrpSpPr>
            <p:cNvPr id="169" name="Group 168">
              <a:extLst>
                <a:ext uri="{FF2B5EF4-FFF2-40B4-BE49-F238E27FC236}">
                  <a16:creationId xmlns:a16="http://schemas.microsoft.com/office/drawing/2014/main" id="{0C68E830-C324-A412-A9F9-C36F5E1E4667}"/>
                </a:ext>
              </a:extLst>
            </p:cNvPr>
            <p:cNvGrpSpPr/>
            <p:nvPr/>
          </p:nvGrpSpPr>
          <p:grpSpPr>
            <a:xfrm>
              <a:off x="1227564" y="2711486"/>
              <a:ext cx="349772" cy="747357"/>
              <a:chOff x="959047" y="3126189"/>
              <a:chExt cx="415675" cy="914792"/>
            </a:xfrm>
          </p:grpSpPr>
          <p:sp>
            <p:nvSpPr>
              <p:cNvPr id="170" name="Rectangle 169">
                <a:extLst>
                  <a:ext uri="{FF2B5EF4-FFF2-40B4-BE49-F238E27FC236}">
                    <a16:creationId xmlns:a16="http://schemas.microsoft.com/office/drawing/2014/main" id="{85EB93F7-7949-2CA5-AF62-B66070EB1F7E}"/>
                  </a:ext>
                </a:extLst>
              </p:cNvPr>
              <p:cNvSpPr>
                <a:spLocks noChangeArrowheads="1"/>
              </p:cNvSpPr>
              <p:nvPr/>
            </p:nvSpPr>
            <p:spPr bwMode="auto">
              <a:xfrm>
                <a:off x="959047" y="3126189"/>
                <a:ext cx="415675" cy="914792"/>
              </a:xfrm>
              <a:prstGeom prst="rect">
                <a:avLst/>
              </a:prstGeom>
              <a:no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ＭＳ Ｐゴシック" pitchFamily="-1" charset="-128"/>
                    <a:cs typeface="Courier New" panose="02070309020205020404" pitchFamily="49" charset="0"/>
                  </a:rPr>
                  <a:t>PC</a:t>
                </a:r>
              </a:p>
            </p:txBody>
          </p:sp>
          <p:sp>
            <p:nvSpPr>
              <p:cNvPr id="171" name="Isosceles Triangle 58">
                <a:extLst>
                  <a:ext uri="{FF2B5EF4-FFF2-40B4-BE49-F238E27FC236}">
                    <a16:creationId xmlns:a16="http://schemas.microsoft.com/office/drawing/2014/main" id="{49920867-B324-E20E-F251-6730C376E8B2}"/>
                  </a:ext>
                </a:extLst>
              </p:cNvPr>
              <p:cNvSpPr/>
              <p:nvPr/>
            </p:nvSpPr>
            <p:spPr>
              <a:xfrm>
                <a:off x="1069894" y="3868203"/>
                <a:ext cx="221693" cy="172777"/>
              </a:xfrm>
              <a:prstGeom prst="triangle">
                <a:avLst/>
              </a:prstGeom>
              <a:no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tx1">
                      <a:lumMod val="50000"/>
                      <a:lumOff val="50000"/>
                    </a:schemeClr>
                  </a:solidFill>
                  <a:effectLst/>
                  <a:uLnTx/>
                  <a:uFillTx/>
                  <a:latin typeface="18 VAG Rounded Light   02390" pitchFamily="2" charset="0"/>
                </a:endParaRPr>
              </a:p>
            </p:txBody>
          </p:sp>
        </p:grpSp>
        <p:cxnSp>
          <p:nvCxnSpPr>
            <p:cNvPr id="172" name="Straight Arrow Connector 171">
              <a:extLst>
                <a:ext uri="{FF2B5EF4-FFF2-40B4-BE49-F238E27FC236}">
                  <a16:creationId xmlns:a16="http://schemas.microsoft.com/office/drawing/2014/main" id="{AF0736CD-8B42-8A4B-D92A-B00812349D20}"/>
                </a:ext>
              </a:extLst>
            </p:cNvPr>
            <p:cNvCxnSpPr>
              <a:cxnSpLocks/>
            </p:cNvCxnSpPr>
            <p:nvPr/>
          </p:nvCxnSpPr>
          <p:spPr>
            <a:xfrm>
              <a:off x="3342648" y="3392499"/>
              <a:ext cx="1005840" cy="0"/>
            </a:xfrm>
            <a:prstGeom prst="straightConnector1">
              <a:avLst/>
            </a:prstGeom>
            <a:ln w="28575">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0E906007-B424-2A5C-7C77-3020D40165C5}"/>
                </a:ext>
              </a:extLst>
            </p:cNvPr>
            <p:cNvCxnSpPr/>
            <p:nvPr/>
          </p:nvCxnSpPr>
          <p:spPr>
            <a:xfrm>
              <a:off x="3175692" y="3392499"/>
              <a:ext cx="0" cy="1060704"/>
            </a:xfrm>
            <a:prstGeom prst="straightConnector1">
              <a:avLst/>
            </a:prstGeom>
            <a:ln w="28575">
              <a:solidFill>
                <a:schemeClr val="bg1"/>
              </a:solidFill>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A6DC5960-9897-1047-CA3A-DDC6F3BAA9A2}"/>
                </a:ext>
              </a:extLst>
            </p:cNvPr>
            <p:cNvCxnSpPr>
              <a:cxnSpLocks/>
            </p:cNvCxnSpPr>
            <p:nvPr/>
          </p:nvCxnSpPr>
          <p:spPr>
            <a:xfrm flipV="1">
              <a:off x="3172971" y="4454421"/>
              <a:ext cx="914400" cy="0"/>
            </a:xfrm>
            <a:prstGeom prst="straightConnector1">
              <a:avLst/>
            </a:prstGeom>
            <a:ln w="28575">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6A9879C3-8EE5-8AFB-D929-61E0934713A7}"/>
                </a:ext>
              </a:extLst>
            </p:cNvPr>
            <p:cNvCxnSpPr>
              <a:cxnSpLocks/>
            </p:cNvCxnSpPr>
            <p:nvPr/>
          </p:nvCxnSpPr>
          <p:spPr>
            <a:xfrm flipV="1">
              <a:off x="5777563" y="3117835"/>
              <a:ext cx="576072" cy="0"/>
            </a:xfrm>
            <a:prstGeom prst="straightConnector1">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6" name="Elbow Connector 175">
              <a:extLst>
                <a:ext uri="{FF2B5EF4-FFF2-40B4-BE49-F238E27FC236}">
                  <a16:creationId xmlns:a16="http://schemas.microsoft.com/office/drawing/2014/main" id="{EC9EEF4B-3F4E-5A7A-2BDC-0709C5B068CC}"/>
                </a:ext>
              </a:extLst>
            </p:cNvPr>
            <p:cNvCxnSpPr>
              <a:cxnSpLocks/>
            </p:cNvCxnSpPr>
            <p:nvPr/>
          </p:nvCxnSpPr>
          <p:spPr>
            <a:xfrm rot="16200000" flipH="1">
              <a:off x="6783010" y="2475882"/>
              <a:ext cx="94632" cy="1367664"/>
            </a:xfrm>
            <a:prstGeom prst="bentConnector4">
              <a:avLst>
                <a:gd name="adj1" fmla="val -456294"/>
                <a:gd name="adj2" fmla="val 76963"/>
              </a:avLst>
            </a:prstGeom>
            <a:ln w="28575">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7163E162-680F-43C5-BAC8-0C446A56586E}"/>
                </a:ext>
              </a:extLst>
            </p:cNvPr>
            <p:cNvSpPr/>
            <p:nvPr/>
          </p:nvSpPr>
          <p:spPr>
            <a:xfrm>
              <a:off x="9105690" y="3027619"/>
              <a:ext cx="1021734" cy="1127284"/>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pPr>
                <a:spcBef>
                  <a:spcPts val="400"/>
                </a:spcBef>
                <a:tabLst>
                  <a:tab pos="1249363" algn="r"/>
                </a:tabLst>
              </a:pPr>
              <a:r>
                <a:rPr lang="en-US" sz="1400" i="1" dirty="0">
                  <a:solidFill>
                    <a:schemeClr val="tx1">
                      <a:lumMod val="50000"/>
                      <a:lumOff val="50000"/>
                    </a:schemeClr>
                  </a:solidFill>
                  <a:latin typeface="18 VAG Rounded Light   02390" pitchFamily="2" charset="0"/>
                </a:rPr>
                <a:t>	</a:t>
              </a:r>
              <a:r>
                <a:rPr lang="en-US" sz="1400" i="1" dirty="0" err="1">
                  <a:solidFill>
                    <a:schemeClr val="tx1">
                      <a:lumMod val="50000"/>
                      <a:lumOff val="50000"/>
                    </a:schemeClr>
                  </a:solidFill>
                  <a:latin typeface="18 VAG Rounded Light   02390" pitchFamily="2" charset="0"/>
                </a:rPr>
                <a:t>dataR</a:t>
              </a:r>
              <a:endParaRPr lang="en-US" sz="1400" i="1" dirty="0">
                <a:solidFill>
                  <a:schemeClr val="tx1">
                    <a:lumMod val="50000"/>
                    <a:lumOff val="50000"/>
                  </a:schemeClr>
                </a:solidFill>
                <a:latin typeface="18 VAG Rounded Light   02390" pitchFamily="2" charset="0"/>
              </a:endParaRPr>
            </a:p>
            <a:p>
              <a:pPr>
                <a:spcBef>
                  <a:spcPts val="400"/>
                </a:spcBef>
                <a:tabLst>
                  <a:tab pos="1249363" algn="r"/>
                </a:tabLst>
              </a:pPr>
              <a:r>
                <a:rPr lang="en-US" sz="1400" i="1" dirty="0" err="1">
                  <a:solidFill>
                    <a:schemeClr val="tx1">
                      <a:lumMod val="50000"/>
                      <a:lumOff val="50000"/>
                    </a:schemeClr>
                  </a:solidFill>
                  <a:latin typeface="18 VAG Rounded Light   02390" pitchFamily="2" charset="0"/>
                </a:rPr>
                <a:t>addr</a:t>
              </a:r>
              <a:endParaRPr lang="en-US" sz="1400" i="1" dirty="0">
                <a:solidFill>
                  <a:schemeClr val="tx1">
                    <a:lumMod val="50000"/>
                    <a:lumOff val="50000"/>
                  </a:schemeClr>
                </a:solidFill>
                <a:latin typeface="18 VAG Rounded Light   02390" pitchFamily="2" charset="0"/>
              </a:endParaRPr>
            </a:p>
            <a:p>
              <a:pPr algn="r">
                <a:spcBef>
                  <a:spcPts val="400"/>
                </a:spcBef>
                <a:tabLst>
                  <a:tab pos="1249363" algn="r"/>
                </a:tabLst>
              </a:pPr>
              <a:r>
                <a:rPr lang="en-US" sz="1600" b="1" dirty="0">
                  <a:solidFill>
                    <a:schemeClr val="tx1">
                      <a:lumMod val="50000"/>
                      <a:lumOff val="50000"/>
                    </a:schemeClr>
                  </a:solidFill>
                  <a:latin typeface="Courier New" panose="02070309020205020404" pitchFamily="49" charset="0"/>
                  <a:cs typeface="Courier New" panose="02070309020205020404" pitchFamily="49" charset="0"/>
                </a:rPr>
                <a:t>DMEM</a:t>
              </a:r>
            </a:p>
            <a:p>
              <a:pPr>
                <a:spcBef>
                  <a:spcPts val="400"/>
                </a:spcBef>
                <a:spcAft>
                  <a:spcPts val="400"/>
                </a:spcAft>
                <a:tabLst>
                  <a:tab pos="1249363" algn="r"/>
                </a:tabLst>
              </a:pPr>
              <a:r>
                <a:rPr lang="en-US" sz="1200" i="1" dirty="0" err="1">
                  <a:solidFill>
                    <a:schemeClr val="tx1">
                      <a:lumMod val="50000"/>
                      <a:lumOff val="50000"/>
                    </a:schemeClr>
                  </a:solidFill>
                  <a:latin typeface="18 VAG ROUNDED LIGHT   02390" pitchFamily="2" charset="0"/>
                  <a:cs typeface="Courier New" panose="02070309020205020404" pitchFamily="49" charset="0"/>
                </a:rPr>
                <a:t>dataW</a:t>
              </a:r>
              <a:r>
                <a:rPr lang="en-US" sz="1600" i="1" dirty="0">
                  <a:solidFill>
                    <a:schemeClr val="tx1">
                      <a:lumMod val="50000"/>
                      <a:lumOff val="50000"/>
                    </a:schemeClr>
                  </a:solidFill>
                  <a:latin typeface="18 VAG ROUNDED LIGHT   02390" pitchFamily="2" charset="0"/>
                  <a:cs typeface="Courier New" panose="02070309020205020404" pitchFamily="49" charset="0"/>
                </a:rPr>
                <a:t> </a:t>
              </a:r>
              <a:endParaRPr lang="en-US" sz="1200" i="1" dirty="0">
                <a:solidFill>
                  <a:schemeClr val="tx1">
                    <a:lumMod val="50000"/>
                    <a:lumOff val="50000"/>
                  </a:schemeClr>
                </a:solidFill>
                <a:latin typeface="18 VAG ROUNDED LIGHT   02390" pitchFamily="2" charset="0"/>
                <a:cs typeface="Courier New" panose="02070309020205020404" pitchFamily="49" charset="0"/>
              </a:endParaRPr>
            </a:p>
          </p:txBody>
        </p:sp>
        <p:cxnSp>
          <p:nvCxnSpPr>
            <p:cNvPr id="180" name="Straight Arrow Connector 179">
              <a:extLst>
                <a:ext uri="{FF2B5EF4-FFF2-40B4-BE49-F238E27FC236}">
                  <a16:creationId xmlns:a16="http://schemas.microsoft.com/office/drawing/2014/main" id="{521DE19A-A67B-FB6A-BD48-586A66E56835}"/>
                </a:ext>
              </a:extLst>
            </p:cNvPr>
            <p:cNvCxnSpPr>
              <a:cxnSpLocks/>
            </p:cNvCxnSpPr>
            <p:nvPr/>
          </p:nvCxnSpPr>
          <p:spPr>
            <a:xfrm>
              <a:off x="7734505" y="3102850"/>
              <a:ext cx="301752" cy="149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F8B4075B-69E9-55BD-38AB-5608F342741A}"/>
                </a:ext>
              </a:extLst>
            </p:cNvPr>
            <p:cNvSpPr txBox="1"/>
            <p:nvPr/>
          </p:nvSpPr>
          <p:spPr>
            <a:xfrm>
              <a:off x="1239344" y="3561324"/>
              <a:ext cx="341760" cy="261610"/>
            </a:xfrm>
            <a:prstGeom prst="rect">
              <a:avLst/>
            </a:prstGeom>
            <a:noFill/>
          </p:spPr>
          <p:txBody>
            <a:bodyPr wrap="none" rtlCol="0">
              <a:spAutoFit/>
            </a:bodyPr>
            <a:lstStyle/>
            <a:p>
              <a:pPr algn="l"/>
              <a:r>
                <a:rPr lang="en-US" sz="1100" dirty="0" err="1">
                  <a:solidFill>
                    <a:schemeClr val="tx1">
                      <a:lumMod val="50000"/>
                      <a:lumOff val="50000"/>
                    </a:schemeClr>
                  </a:solidFill>
                  <a:latin typeface="18 VAG Rounded Light   02390" pitchFamily="2" charset="0"/>
                </a:rPr>
                <a:t>clk</a:t>
              </a:r>
              <a:endParaRPr lang="en-US" sz="1100" dirty="0">
                <a:solidFill>
                  <a:schemeClr val="tx1">
                    <a:lumMod val="50000"/>
                    <a:lumOff val="50000"/>
                  </a:schemeClr>
                </a:solidFill>
                <a:latin typeface="18 VAG Rounded Light   02390" pitchFamily="2" charset="0"/>
              </a:endParaRPr>
            </a:p>
          </p:txBody>
        </p:sp>
        <p:cxnSp>
          <p:nvCxnSpPr>
            <p:cNvPr id="182" name="Straight Connector 181">
              <a:extLst>
                <a:ext uri="{FF2B5EF4-FFF2-40B4-BE49-F238E27FC236}">
                  <a16:creationId xmlns:a16="http://schemas.microsoft.com/office/drawing/2014/main" id="{C72DFD75-C7DB-EF2D-3223-5A45E7D8DB43}"/>
                </a:ext>
              </a:extLst>
            </p:cNvPr>
            <p:cNvCxnSpPr>
              <a:cxnSpLocks/>
              <a:stCxn id="181" idx="0"/>
              <a:endCxn id="171" idx="3"/>
            </p:cNvCxnSpPr>
            <p:nvPr/>
          </p:nvCxnSpPr>
          <p:spPr>
            <a:xfrm flipV="1">
              <a:off x="1410224" y="3458843"/>
              <a:ext cx="3886" cy="102481"/>
            </a:xfrm>
            <a:prstGeom prst="line">
              <a:avLst/>
            </a:prstGeom>
            <a:ln w="19050">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3413DCB-6B8C-A6BC-A6C1-7B903F2128F4}"/>
                </a:ext>
              </a:extLst>
            </p:cNvPr>
            <p:cNvCxnSpPr>
              <a:cxnSpLocks/>
            </p:cNvCxnSpPr>
            <p:nvPr/>
          </p:nvCxnSpPr>
          <p:spPr>
            <a:xfrm flipV="1">
              <a:off x="5565759" y="4003051"/>
              <a:ext cx="0" cy="118145"/>
            </a:xfrm>
            <a:prstGeom prst="line">
              <a:avLst/>
            </a:prstGeom>
            <a:ln w="19050">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870490F5-8ABE-30FC-B32A-E8AAF324C725}"/>
                </a:ext>
              </a:extLst>
            </p:cNvPr>
            <p:cNvSpPr txBox="1"/>
            <p:nvPr/>
          </p:nvSpPr>
          <p:spPr>
            <a:xfrm>
              <a:off x="9799005" y="4283750"/>
              <a:ext cx="341760" cy="261610"/>
            </a:xfrm>
            <a:prstGeom prst="rect">
              <a:avLst/>
            </a:prstGeom>
            <a:noFill/>
          </p:spPr>
          <p:txBody>
            <a:bodyPr wrap="none" rtlCol="0">
              <a:spAutoFit/>
            </a:bodyPr>
            <a:lstStyle/>
            <a:p>
              <a:pPr algn="l"/>
              <a:r>
                <a:rPr lang="en-US" sz="1100" dirty="0" err="1">
                  <a:solidFill>
                    <a:schemeClr val="tx1">
                      <a:lumMod val="50000"/>
                      <a:lumOff val="50000"/>
                    </a:schemeClr>
                  </a:solidFill>
                  <a:latin typeface="18 VAG Rounded Light   02390" pitchFamily="2" charset="0"/>
                </a:rPr>
                <a:t>clk</a:t>
              </a:r>
              <a:endParaRPr lang="en-US" sz="1100" dirty="0">
                <a:solidFill>
                  <a:schemeClr val="tx1">
                    <a:lumMod val="50000"/>
                    <a:lumOff val="50000"/>
                  </a:schemeClr>
                </a:solidFill>
                <a:latin typeface="18 VAG Rounded Light   02390" pitchFamily="2" charset="0"/>
              </a:endParaRPr>
            </a:p>
          </p:txBody>
        </p:sp>
        <p:cxnSp>
          <p:nvCxnSpPr>
            <p:cNvPr id="185" name="Straight Connector 184">
              <a:extLst>
                <a:ext uri="{FF2B5EF4-FFF2-40B4-BE49-F238E27FC236}">
                  <a16:creationId xmlns:a16="http://schemas.microsoft.com/office/drawing/2014/main" id="{9859BECE-BEC0-7C2D-D75D-345ED0DBBE51}"/>
                </a:ext>
              </a:extLst>
            </p:cNvPr>
            <p:cNvCxnSpPr>
              <a:cxnSpLocks/>
              <a:stCxn id="184" idx="0"/>
            </p:cNvCxnSpPr>
            <p:nvPr/>
          </p:nvCxnSpPr>
          <p:spPr>
            <a:xfrm flipV="1">
              <a:off x="9969885" y="4154614"/>
              <a:ext cx="0" cy="129136"/>
            </a:xfrm>
            <a:prstGeom prst="line">
              <a:avLst/>
            </a:prstGeom>
            <a:ln w="19050">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B217E3E7-5D55-E79B-05A0-F3F6A095FD96}"/>
                </a:ext>
              </a:extLst>
            </p:cNvPr>
            <p:cNvSpPr txBox="1"/>
            <p:nvPr/>
          </p:nvSpPr>
          <p:spPr>
            <a:xfrm>
              <a:off x="8880484" y="2788085"/>
              <a:ext cx="607859"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accent6"/>
                  </a:solidFill>
                  <a:effectLst/>
                  <a:uLnTx/>
                  <a:uFillTx/>
                  <a:latin typeface="Courier New" panose="02070309020205020404" pitchFamily="49" charset="0"/>
                  <a:ea typeface="+mn-ea"/>
                  <a:cs typeface="Courier New" panose="02070309020205020404" pitchFamily="49" charset="0"/>
                </a:rPr>
                <a:t>alu</a:t>
              </a:r>
              <a:r>
                <a:rPr kumimoji="0" lang="en-US" sz="1100" b="1" i="0" u="none" strike="noStrike" kern="1200" cap="none" spc="0" normalizeH="0" baseline="-25000" noProof="0" dirty="0" err="1">
                  <a:ln>
                    <a:noFill/>
                  </a:ln>
                  <a:solidFill>
                    <a:schemeClr val="accent6"/>
                  </a:solidFill>
                  <a:effectLst/>
                  <a:uLnTx/>
                  <a:uFillTx/>
                  <a:latin typeface="Courier New" panose="02070309020205020404" pitchFamily="49" charset="0"/>
                  <a:ea typeface="+mn-ea"/>
                  <a:cs typeface="Courier New" panose="02070309020205020404" pitchFamily="49" charset="0"/>
                </a:rPr>
                <a:t>MEM</a:t>
              </a:r>
              <a:endParaRPr lang="en-US" sz="2000" b="1" baseline="-25000" dirty="0">
                <a:solidFill>
                  <a:schemeClr val="accent6"/>
                </a:solidFill>
                <a:latin typeface="18 VAG Rounded Light   02390" pitchFamily="2" charset="0"/>
              </a:endParaRPr>
            </a:p>
          </p:txBody>
        </p:sp>
        <p:grpSp>
          <p:nvGrpSpPr>
            <p:cNvPr id="187" name="Group 186">
              <a:extLst>
                <a:ext uri="{FF2B5EF4-FFF2-40B4-BE49-F238E27FC236}">
                  <a16:creationId xmlns:a16="http://schemas.microsoft.com/office/drawing/2014/main" id="{EC971E50-5458-AFD7-8097-151761E7A296}"/>
                </a:ext>
              </a:extLst>
            </p:cNvPr>
            <p:cNvGrpSpPr/>
            <p:nvPr/>
          </p:nvGrpSpPr>
          <p:grpSpPr>
            <a:xfrm>
              <a:off x="6140941" y="3641630"/>
              <a:ext cx="2964314" cy="605832"/>
              <a:chOff x="6389559" y="4187510"/>
              <a:chExt cx="2964314" cy="605832"/>
            </a:xfrm>
          </p:grpSpPr>
          <p:cxnSp>
            <p:nvCxnSpPr>
              <p:cNvPr id="188" name="Elbow Connector 187">
                <a:extLst>
                  <a:ext uri="{FF2B5EF4-FFF2-40B4-BE49-F238E27FC236}">
                    <a16:creationId xmlns:a16="http://schemas.microsoft.com/office/drawing/2014/main" id="{38E43D63-4D37-8734-1F7A-9518A878A4B5}"/>
                  </a:ext>
                </a:extLst>
              </p:cNvPr>
              <p:cNvCxnSpPr/>
              <p:nvPr/>
            </p:nvCxnSpPr>
            <p:spPr>
              <a:xfrm>
                <a:off x="6389559" y="4187510"/>
                <a:ext cx="2441448" cy="605832"/>
              </a:xfrm>
              <a:prstGeom prst="bentConnector3">
                <a:avLst>
                  <a:gd name="adj1" fmla="val 43"/>
                </a:avLst>
              </a:prstGeom>
              <a:ln w="28575">
                <a:solidFill>
                  <a:schemeClr val="tx1">
                    <a:lumMod val="50000"/>
                    <a:lumOff val="50000"/>
                  </a:schemeClr>
                </a:solidFill>
                <a:headEnd type="oval"/>
                <a:tailEnd type="none" w="lg" len="lg"/>
              </a:ln>
              <a:effectLst>
                <a:glow rad="88900">
                  <a:srgbClr val="011223">
                    <a:alpha val="90000"/>
                  </a:srgbClr>
                </a:glow>
              </a:effectLst>
            </p:spPr>
            <p:style>
              <a:lnRef idx="1">
                <a:schemeClr val="accent1"/>
              </a:lnRef>
              <a:fillRef idx="0">
                <a:schemeClr val="accent1"/>
              </a:fillRef>
              <a:effectRef idx="0">
                <a:schemeClr val="accent1"/>
              </a:effectRef>
              <a:fontRef idx="minor">
                <a:schemeClr val="tx1"/>
              </a:fontRef>
            </p:style>
          </p:cxnSp>
          <p:cxnSp>
            <p:nvCxnSpPr>
              <p:cNvPr id="189" name="Elbow Connector 188">
                <a:extLst>
                  <a:ext uri="{FF2B5EF4-FFF2-40B4-BE49-F238E27FC236}">
                    <a16:creationId xmlns:a16="http://schemas.microsoft.com/office/drawing/2014/main" id="{BDACB9A3-8D98-629B-6FA4-47B03AA7063D}"/>
                  </a:ext>
                </a:extLst>
              </p:cNvPr>
              <p:cNvCxnSpPr>
                <a:cxnSpLocks/>
              </p:cNvCxnSpPr>
              <p:nvPr/>
            </p:nvCxnSpPr>
            <p:spPr>
              <a:xfrm rot="5400000" flipH="1" flipV="1">
                <a:off x="8981101" y="4414994"/>
                <a:ext cx="207016" cy="538529"/>
              </a:xfrm>
              <a:prstGeom prst="bentConnector2">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0" name="Elbow Connector 189">
                <a:extLst>
                  <a:ext uri="{FF2B5EF4-FFF2-40B4-BE49-F238E27FC236}">
                    <a16:creationId xmlns:a16="http://schemas.microsoft.com/office/drawing/2014/main" id="{19F1F12A-7C82-B042-31C4-99D5BC686D9C}"/>
                  </a:ext>
                </a:extLst>
              </p:cNvPr>
              <p:cNvCxnSpPr>
                <a:cxnSpLocks/>
              </p:cNvCxnSpPr>
              <p:nvPr/>
            </p:nvCxnSpPr>
            <p:spPr>
              <a:xfrm rot="5400000" flipH="1" flipV="1">
                <a:off x="7322511" y="4361210"/>
                <a:ext cx="518548" cy="328277"/>
              </a:xfrm>
              <a:prstGeom prst="bentConnector2">
                <a:avLst/>
              </a:prstGeom>
              <a:ln w="28575">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grpSp>
        <p:sp>
          <p:nvSpPr>
            <p:cNvPr id="191" name="TextBox 190">
              <a:extLst>
                <a:ext uri="{FF2B5EF4-FFF2-40B4-BE49-F238E27FC236}">
                  <a16:creationId xmlns:a16="http://schemas.microsoft.com/office/drawing/2014/main" id="{59F8A24F-976A-BDA7-1DA3-4720E283A5EC}"/>
                </a:ext>
              </a:extLst>
            </p:cNvPr>
            <p:cNvSpPr txBox="1"/>
            <p:nvPr/>
          </p:nvSpPr>
          <p:spPr>
            <a:xfrm>
              <a:off x="6112180" y="3999448"/>
              <a:ext cx="551754" cy="261610"/>
            </a:xfrm>
            <a:prstGeom prst="rect">
              <a:avLst/>
            </a:prstGeom>
            <a:noFill/>
          </p:spPr>
          <p:txBody>
            <a:bodyPr wrap="none" rtlCol="0">
              <a:spAutoFit/>
            </a:bodyPr>
            <a:lstStyle/>
            <a:p>
              <a:r>
                <a:rPr kumimoji="0" lang="en-US" sz="11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rs2</a:t>
              </a:r>
              <a:r>
                <a:rPr kumimoji="0" lang="en-US" sz="1100" b="1" i="0" u="none" strike="noStrike" kern="1200" cap="none" spc="0" normalizeH="0" baseline="-2500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EX</a:t>
              </a:r>
              <a:endParaRPr lang="en-US" sz="2000" b="1" baseline="-25000" dirty="0">
                <a:solidFill>
                  <a:schemeClr val="tx1">
                    <a:lumMod val="50000"/>
                    <a:lumOff val="50000"/>
                  </a:schemeClr>
                </a:solidFill>
                <a:latin typeface="18 VAG Rounded Light   02390" pitchFamily="2" charset="0"/>
              </a:endParaRPr>
            </a:p>
          </p:txBody>
        </p:sp>
        <p:sp>
          <p:nvSpPr>
            <p:cNvPr id="192" name="TextBox 191">
              <a:extLst>
                <a:ext uri="{FF2B5EF4-FFF2-40B4-BE49-F238E27FC236}">
                  <a16:creationId xmlns:a16="http://schemas.microsoft.com/office/drawing/2014/main" id="{E3AED8B7-61A4-A5A7-19A5-27351F9B0AC4}"/>
                </a:ext>
              </a:extLst>
            </p:cNvPr>
            <p:cNvSpPr txBox="1"/>
            <p:nvPr/>
          </p:nvSpPr>
          <p:spPr>
            <a:xfrm>
              <a:off x="5983686" y="4324894"/>
              <a:ext cx="551754"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imm</a:t>
              </a:r>
              <a:r>
                <a:rPr kumimoji="0" lang="en-US" sz="1100" b="1" i="0" u="none" strike="noStrike" kern="1200" cap="none" spc="0" normalizeH="0" baseline="-2500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EX</a:t>
              </a:r>
              <a:endParaRPr lang="en-US" sz="2000" b="1" baseline="-25000" dirty="0">
                <a:solidFill>
                  <a:schemeClr val="tx1">
                    <a:lumMod val="50000"/>
                    <a:lumOff val="50000"/>
                  </a:schemeClr>
                </a:solidFill>
                <a:latin typeface="18 VAG Rounded Light   02390" pitchFamily="2" charset="0"/>
              </a:endParaRPr>
            </a:p>
          </p:txBody>
        </p:sp>
        <p:cxnSp>
          <p:nvCxnSpPr>
            <p:cNvPr id="193" name="Straight Arrow Connector 192">
              <a:extLst>
                <a:ext uri="{FF2B5EF4-FFF2-40B4-BE49-F238E27FC236}">
                  <a16:creationId xmlns:a16="http://schemas.microsoft.com/office/drawing/2014/main" id="{F555E7D3-B076-217B-4A2B-9D8B6893EF9A}"/>
                </a:ext>
              </a:extLst>
            </p:cNvPr>
            <p:cNvCxnSpPr>
              <a:cxnSpLocks/>
            </p:cNvCxnSpPr>
            <p:nvPr/>
          </p:nvCxnSpPr>
          <p:spPr>
            <a:xfrm flipV="1">
              <a:off x="967167" y="3085164"/>
              <a:ext cx="274320" cy="0"/>
            </a:xfrm>
            <a:prstGeom prst="straightConnector1">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95E7AB17-F01C-77F1-2623-4FC2E6EBD153}"/>
                </a:ext>
              </a:extLst>
            </p:cNvPr>
            <p:cNvCxnSpPr>
              <a:cxnSpLocks/>
            </p:cNvCxnSpPr>
            <p:nvPr/>
          </p:nvCxnSpPr>
          <p:spPr>
            <a:xfrm flipV="1">
              <a:off x="1569109" y="3095324"/>
              <a:ext cx="365760" cy="0"/>
            </a:xfrm>
            <a:prstGeom prst="straightConnector1">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E0B0B9D4-1DAD-43C8-8805-96D1029D9CAE}"/>
                </a:ext>
              </a:extLst>
            </p:cNvPr>
            <p:cNvSpPr txBox="1"/>
            <p:nvPr/>
          </p:nvSpPr>
          <p:spPr>
            <a:xfrm>
              <a:off x="1528045" y="1820686"/>
              <a:ext cx="354584" cy="261610"/>
            </a:xfrm>
            <a:prstGeom prst="rect">
              <a:avLst/>
            </a:prstGeom>
            <a:noFill/>
          </p:spPr>
          <p:txBody>
            <a:bodyPr wrap="none" rtlCol="0">
              <a:spAutoFit/>
            </a:bodyPr>
            <a:lstStyle/>
            <a:p>
              <a:pPr algn="r"/>
              <a:r>
                <a:rPr kumimoji="0" lang="en-US" sz="11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+4</a:t>
              </a:r>
              <a:endParaRPr lang="en-US" sz="2000" dirty="0">
                <a:solidFill>
                  <a:schemeClr val="tx1">
                    <a:lumMod val="50000"/>
                    <a:lumOff val="50000"/>
                  </a:schemeClr>
                </a:solidFill>
                <a:latin typeface="18 VAG Rounded Light   02390" pitchFamily="2" charset="0"/>
              </a:endParaRPr>
            </a:p>
          </p:txBody>
        </p:sp>
        <p:cxnSp>
          <p:nvCxnSpPr>
            <p:cNvPr id="196" name="Straight Connector 195">
              <a:extLst>
                <a:ext uri="{FF2B5EF4-FFF2-40B4-BE49-F238E27FC236}">
                  <a16:creationId xmlns:a16="http://schemas.microsoft.com/office/drawing/2014/main" id="{8DE3AD96-D3AE-BC5B-022F-86EE97458553}"/>
                </a:ext>
              </a:extLst>
            </p:cNvPr>
            <p:cNvCxnSpPr>
              <a:cxnSpLocks/>
            </p:cNvCxnSpPr>
            <p:nvPr/>
          </p:nvCxnSpPr>
          <p:spPr>
            <a:xfrm flipH="1">
              <a:off x="1829750" y="1937957"/>
              <a:ext cx="182880" cy="0"/>
            </a:xfrm>
            <a:prstGeom prst="line">
              <a:avLst/>
            </a:prstGeom>
            <a:ln w="19050">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D1ABCFB8-FDF2-C868-BB10-F3DA994ECB7C}"/>
                </a:ext>
              </a:extLst>
            </p:cNvPr>
            <p:cNvCxnSpPr>
              <a:cxnSpLocks/>
            </p:cNvCxnSpPr>
            <p:nvPr/>
          </p:nvCxnSpPr>
          <p:spPr>
            <a:xfrm flipV="1">
              <a:off x="10128617" y="3147563"/>
              <a:ext cx="690457" cy="2414"/>
            </a:xfrm>
            <a:prstGeom prst="straightConnector1">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98" name="Group 197">
              <a:extLst>
                <a:ext uri="{FF2B5EF4-FFF2-40B4-BE49-F238E27FC236}">
                  <a16:creationId xmlns:a16="http://schemas.microsoft.com/office/drawing/2014/main" id="{B220C92D-702F-D003-0DF3-0CC73FC9CDD9}"/>
                </a:ext>
              </a:extLst>
            </p:cNvPr>
            <p:cNvGrpSpPr/>
            <p:nvPr/>
          </p:nvGrpSpPr>
          <p:grpSpPr>
            <a:xfrm>
              <a:off x="1707772" y="2196908"/>
              <a:ext cx="5790348" cy="737694"/>
              <a:chOff x="1910968" y="2755708"/>
              <a:chExt cx="5790348" cy="737694"/>
            </a:xfrm>
          </p:grpSpPr>
          <p:cxnSp>
            <p:nvCxnSpPr>
              <p:cNvPr id="199" name="Elbow Connector 198">
                <a:extLst>
                  <a:ext uri="{FF2B5EF4-FFF2-40B4-BE49-F238E27FC236}">
                    <a16:creationId xmlns:a16="http://schemas.microsoft.com/office/drawing/2014/main" id="{EA6CAA12-DAB0-886A-34E4-9B892DA99B15}"/>
                  </a:ext>
                </a:extLst>
              </p:cNvPr>
              <p:cNvCxnSpPr/>
              <p:nvPr/>
            </p:nvCxnSpPr>
            <p:spPr>
              <a:xfrm flipV="1">
                <a:off x="1910968" y="2769647"/>
                <a:ext cx="1658892" cy="436843"/>
              </a:xfrm>
              <a:prstGeom prst="bentConnector4">
                <a:avLst>
                  <a:gd name="adj1" fmla="val 100039"/>
                  <a:gd name="adj2" fmla="val 45344"/>
                </a:avLst>
              </a:prstGeom>
              <a:ln w="28575">
                <a:solidFill>
                  <a:schemeClr val="tx1">
                    <a:lumMod val="50000"/>
                    <a:lumOff val="50000"/>
                  </a:schemeClr>
                </a:solidFill>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201" name="Elbow Connector 200">
                <a:extLst>
                  <a:ext uri="{FF2B5EF4-FFF2-40B4-BE49-F238E27FC236}">
                    <a16:creationId xmlns:a16="http://schemas.microsoft.com/office/drawing/2014/main" id="{1DFA5085-17A0-2DD0-6103-7ED96046CE58}"/>
                  </a:ext>
                </a:extLst>
              </p:cNvPr>
              <p:cNvCxnSpPr>
                <a:cxnSpLocks/>
              </p:cNvCxnSpPr>
              <p:nvPr/>
            </p:nvCxnSpPr>
            <p:spPr>
              <a:xfrm rot="16200000" flipH="1">
                <a:off x="7201661" y="2993747"/>
                <a:ext cx="737694" cy="261616"/>
              </a:xfrm>
              <a:prstGeom prst="bentConnector2">
                <a:avLst/>
              </a:prstGeom>
              <a:ln w="28575">
                <a:solidFill>
                  <a:schemeClr val="tx1">
                    <a:lumMod val="50000"/>
                    <a:lumOff val="50000"/>
                  </a:schemeClr>
                </a:solidFill>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E856906-7B73-F328-8CB5-71C4C8BE20A0}"/>
                  </a:ext>
                </a:extLst>
              </p:cNvPr>
              <p:cNvCxnSpPr>
                <a:cxnSpLocks/>
              </p:cNvCxnSpPr>
              <p:nvPr/>
            </p:nvCxnSpPr>
            <p:spPr>
              <a:xfrm>
                <a:off x="3559699" y="2760283"/>
                <a:ext cx="3950208" cy="0"/>
              </a:xfrm>
              <a:prstGeom prst="line">
                <a:avLst/>
              </a:prstGeom>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868F1C8D-415B-5255-C1ED-D9BBFD5AFBCA}"/>
                </a:ext>
              </a:extLst>
            </p:cNvPr>
            <p:cNvGrpSpPr/>
            <p:nvPr/>
          </p:nvGrpSpPr>
          <p:grpSpPr>
            <a:xfrm>
              <a:off x="1577336" y="2401968"/>
              <a:ext cx="440557" cy="708802"/>
              <a:chOff x="1780532" y="2960768"/>
              <a:chExt cx="440557" cy="708802"/>
            </a:xfrm>
          </p:grpSpPr>
          <p:cxnSp>
            <p:nvCxnSpPr>
              <p:cNvPr id="203" name="Elbow Connector 202">
                <a:extLst>
                  <a:ext uri="{FF2B5EF4-FFF2-40B4-BE49-F238E27FC236}">
                    <a16:creationId xmlns:a16="http://schemas.microsoft.com/office/drawing/2014/main" id="{697FAFCB-D26B-B045-ED5B-2A45B86444C2}"/>
                  </a:ext>
                </a:extLst>
              </p:cNvPr>
              <p:cNvCxnSpPr>
                <a:cxnSpLocks/>
              </p:cNvCxnSpPr>
              <p:nvPr/>
            </p:nvCxnSpPr>
            <p:spPr>
              <a:xfrm rot="5400000" flipH="1" flipV="1">
                <a:off x="1711627" y="3160108"/>
                <a:ext cx="708802" cy="310122"/>
              </a:xfrm>
              <a:prstGeom prst="bentConnector2">
                <a:avLst/>
              </a:prstGeom>
              <a:ln w="28575">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5E68CA2-39C7-94BC-0FB1-5E4E44699B31}"/>
                  </a:ext>
                </a:extLst>
              </p:cNvPr>
              <p:cNvCxnSpPr>
                <a:cxnSpLocks/>
              </p:cNvCxnSpPr>
              <p:nvPr/>
            </p:nvCxnSpPr>
            <p:spPr>
              <a:xfrm>
                <a:off x="1780532" y="3655540"/>
                <a:ext cx="130436" cy="0"/>
              </a:xfrm>
              <a:prstGeom prst="line">
                <a:avLst/>
              </a:prstGeom>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6B3E2CA8-B770-1F7A-12BB-3D8B6E36E6BB}"/>
                </a:ext>
              </a:extLst>
            </p:cNvPr>
            <p:cNvGrpSpPr/>
            <p:nvPr/>
          </p:nvGrpSpPr>
          <p:grpSpPr>
            <a:xfrm>
              <a:off x="230959" y="1560797"/>
              <a:ext cx="10587687" cy="1852297"/>
              <a:chOff x="434155" y="2119597"/>
              <a:chExt cx="10587687" cy="1852297"/>
            </a:xfrm>
          </p:grpSpPr>
          <p:cxnSp>
            <p:nvCxnSpPr>
              <p:cNvPr id="206" name="Elbow Connector 205">
                <a:extLst>
                  <a:ext uri="{FF2B5EF4-FFF2-40B4-BE49-F238E27FC236}">
                    <a16:creationId xmlns:a16="http://schemas.microsoft.com/office/drawing/2014/main" id="{70394F8F-0089-94D4-CC68-ED7FDBD3E399}"/>
                  </a:ext>
                </a:extLst>
              </p:cNvPr>
              <p:cNvCxnSpPr>
                <a:cxnSpLocks/>
              </p:cNvCxnSpPr>
              <p:nvPr/>
            </p:nvCxnSpPr>
            <p:spPr>
              <a:xfrm rot="16200000" flipV="1">
                <a:off x="3844655" y="-1285299"/>
                <a:ext cx="1846693" cy="8667694"/>
              </a:xfrm>
              <a:prstGeom prst="bentConnector2">
                <a:avLst/>
              </a:prstGeom>
              <a:ln w="28575">
                <a:solidFill>
                  <a:schemeClr val="tx1">
                    <a:lumMod val="50000"/>
                    <a:lumOff val="50000"/>
                  </a:schemeClr>
                </a:solidFill>
                <a:headEnd type="oval"/>
                <a:tailEnd type="none" w="lg" len="lg"/>
              </a:ln>
              <a:effectLst/>
            </p:spPr>
            <p:style>
              <a:lnRef idx="1">
                <a:schemeClr val="accent1"/>
              </a:lnRef>
              <a:fillRef idx="0">
                <a:schemeClr val="accent1"/>
              </a:fillRef>
              <a:effectRef idx="0">
                <a:schemeClr val="accent1"/>
              </a:effectRef>
              <a:fontRef idx="minor">
                <a:schemeClr val="tx1"/>
              </a:fontRef>
            </p:style>
          </p:cxnSp>
          <p:cxnSp>
            <p:nvCxnSpPr>
              <p:cNvPr id="207" name="Elbow Connector 206">
                <a:extLst>
                  <a:ext uri="{FF2B5EF4-FFF2-40B4-BE49-F238E27FC236}">
                    <a16:creationId xmlns:a16="http://schemas.microsoft.com/office/drawing/2014/main" id="{1DBF6BB6-51A5-ED39-2016-294918D2BE27}"/>
                  </a:ext>
                </a:extLst>
              </p:cNvPr>
              <p:cNvCxnSpPr>
                <a:cxnSpLocks/>
              </p:cNvCxnSpPr>
              <p:nvPr/>
            </p:nvCxnSpPr>
            <p:spPr>
              <a:xfrm rot="16200000" flipH="1">
                <a:off x="-147367" y="2714004"/>
                <a:ext cx="1656098" cy="467284"/>
              </a:xfrm>
              <a:prstGeom prst="bentConnector2">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494C81C0-E869-2530-DB6F-018700807760}"/>
                  </a:ext>
                </a:extLst>
              </p:cNvPr>
              <p:cNvCxnSpPr>
                <a:cxnSpLocks/>
              </p:cNvCxnSpPr>
              <p:nvPr/>
            </p:nvCxnSpPr>
            <p:spPr>
              <a:xfrm>
                <a:off x="9102026" y="3376628"/>
                <a:ext cx="1919816" cy="1125"/>
              </a:xfrm>
              <a:prstGeom prst="straightConnector1">
                <a:avLst/>
              </a:prstGeom>
              <a:ln w="28575">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grpSp>
        <p:sp>
          <p:nvSpPr>
            <p:cNvPr id="209" name="Trapezoid 208">
              <a:extLst>
                <a:ext uri="{FF2B5EF4-FFF2-40B4-BE49-F238E27FC236}">
                  <a16:creationId xmlns:a16="http://schemas.microsoft.com/office/drawing/2014/main" id="{8D625DB3-43CD-0484-447C-1C8DC24D8737}"/>
                </a:ext>
              </a:extLst>
            </p:cNvPr>
            <p:cNvSpPr/>
            <p:nvPr/>
          </p:nvSpPr>
          <p:spPr>
            <a:xfrm rot="5400000">
              <a:off x="7315473" y="2979144"/>
              <a:ext cx="598172" cy="234496"/>
            </a:xfrm>
            <a:prstGeom prst="trapezoid">
              <a:avLst>
                <a:gd name="adj" fmla="val 62818"/>
              </a:avLst>
            </a:prstGeom>
            <a:noFill/>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Bef>
                  <a:spcPts val="600"/>
                </a:spcBef>
              </a:pPr>
              <a:endParaRPr lang="en-US" sz="1200" dirty="0">
                <a:solidFill>
                  <a:schemeClr val="bg1"/>
                </a:solidFill>
                <a:latin typeface="Courier New" panose="02070309020205020404" pitchFamily="49" charset="0"/>
                <a:cs typeface="Courier New" panose="02070309020205020404" pitchFamily="49" charset="0"/>
              </a:endParaRPr>
            </a:p>
          </p:txBody>
        </p:sp>
        <p:sp>
          <p:nvSpPr>
            <p:cNvPr id="210" name="Trapezoid 209">
              <a:extLst>
                <a:ext uri="{FF2B5EF4-FFF2-40B4-BE49-F238E27FC236}">
                  <a16:creationId xmlns:a16="http://schemas.microsoft.com/office/drawing/2014/main" id="{09F93378-4C57-6599-25F5-1849F4EE0A97}"/>
                </a:ext>
              </a:extLst>
            </p:cNvPr>
            <p:cNvSpPr/>
            <p:nvPr/>
          </p:nvSpPr>
          <p:spPr>
            <a:xfrm rot="5400000">
              <a:off x="7315473" y="3750994"/>
              <a:ext cx="598172" cy="234496"/>
            </a:xfrm>
            <a:prstGeom prst="trapezoid">
              <a:avLst>
                <a:gd name="adj" fmla="val 62818"/>
              </a:avLst>
            </a:prstGeom>
            <a:noFill/>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Bef>
                  <a:spcPts val="600"/>
                </a:spcBef>
              </a:pPr>
              <a:endParaRPr lang="en-US" sz="1200" dirty="0">
                <a:solidFill>
                  <a:schemeClr val="bg1"/>
                </a:solidFill>
                <a:latin typeface="Courier New" panose="02070309020205020404" pitchFamily="49" charset="0"/>
                <a:cs typeface="Courier New" panose="02070309020205020404" pitchFamily="49" charset="0"/>
              </a:endParaRPr>
            </a:p>
          </p:txBody>
        </p:sp>
        <p:sp>
          <p:nvSpPr>
            <p:cNvPr id="211" name="Trapezoid 210">
              <a:extLst>
                <a:ext uri="{FF2B5EF4-FFF2-40B4-BE49-F238E27FC236}">
                  <a16:creationId xmlns:a16="http://schemas.microsoft.com/office/drawing/2014/main" id="{DD0FD929-4241-A25D-E8B0-CBDAD0E2DAF4}"/>
                </a:ext>
              </a:extLst>
            </p:cNvPr>
            <p:cNvSpPr/>
            <p:nvPr/>
          </p:nvSpPr>
          <p:spPr>
            <a:xfrm rot="5400000">
              <a:off x="427119" y="2951325"/>
              <a:ext cx="823357" cy="267680"/>
            </a:xfrm>
            <a:prstGeom prst="trapezoid">
              <a:avLst>
                <a:gd name="adj" fmla="val 85591"/>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Bef>
                  <a:spcPts val="600"/>
                </a:spcBef>
              </a:pPr>
              <a:r>
                <a:rPr lang="en-US" sz="1200" dirty="0">
                  <a:solidFill>
                    <a:schemeClr val="tx1">
                      <a:lumMod val="50000"/>
                      <a:lumOff val="50000"/>
                    </a:schemeClr>
                  </a:solidFill>
                  <a:latin typeface="Courier New" panose="02070309020205020404" pitchFamily="49" charset="0"/>
                  <a:cs typeface="Courier New" panose="02070309020205020404" pitchFamily="49" charset="0"/>
                </a:rPr>
                <a:t>0</a:t>
              </a:r>
            </a:p>
            <a:p>
              <a:pPr algn="ctr">
                <a:spcBef>
                  <a:spcPts val="600"/>
                </a:spcBef>
              </a:pPr>
              <a:r>
                <a:rPr lang="en-US" sz="1200" dirty="0">
                  <a:solidFill>
                    <a:schemeClr val="tx1">
                      <a:lumMod val="50000"/>
                      <a:lumOff val="50000"/>
                    </a:schemeClr>
                  </a:solidFill>
                  <a:latin typeface="Courier New" panose="02070309020205020404" pitchFamily="49" charset="0"/>
                  <a:cs typeface="Courier New" panose="02070309020205020404" pitchFamily="49" charset="0"/>
                </a:rPr>
                <a:t>1</a:t>
              </a:r>
            </a:p>
          </p:txBody>
        </p:sp>
        <p:grpSp>
          <p:nvGrpSpPr>
            <p:cNvPr id="212" name="Group 211">
              <a:extLst>
                <a:ext uri="{FF2B5EF4-FFF2-40B4-BE49-F238E27FC236}">
                  <a16:creationId xmlns:a16="http://schemas.microsoft.com/office/drawing/2014/main" id="{5F7F1D6C-280A-7BD2-56BC-C1F8A91B22FB}"/>
                </a:ext>
              </a:extLst>
            </p:cNvPr>
            <p:cNvGrpSpPr/>
            <p:nvPr/>
          </p:nvGrpSpPr>
          <p:grpSpPr>
            <a:xfrm>
              <a:off x="466423" y="1690196"/>
              <a:ext cx="2379144" cy="1271016"/>
              <a:chOff x="669619" y="2248996"/>
              <a:chExt cx="2379144" cy="1271016"/>
            </a:xfrm>
          </p:grpSpPr>
          <p:grpSp>
            <p:nvGrpSpPr>
              <p:cNvPr id="213" name="Group 212">
                <a:extLst>
                  <a:ext uri="{FF2B5EF4-FFF2-40B4-BE49-F238E27FC236}">
                    <a16:creationId xmlns:a16="http://schemas.microsoft.com/office/drawing/2014/main" id="{6844859E-4D99-E613-9C0C-EC38866E82D1}"/>
                  </a:ext>
                </a:extLst>
              </p:cNvPr>
              <p:cNvGrpSpPr/>
              <p:nvPr/>
            </p:nvGrpSpPr>
            <p:grpSpPr>
              <a:xfrm>
                <a:off x="669619" y="2261061"/>
                <a:ext cx="2379144" cy="1241793"/>
                <a:chOff x="669619" y="2261061"/>
                <a:chExt cx="2379144" cy="1241793"/>
              </a:xfrm>
            </p:grpSpPr>
            <p:grpSp>
              <p:nvGrpSpPr>
                <p:cNvPr id="215" name="Group 214">
                  <a:extLst>
                    <a:ext uri="{FF2B5EF4-FFF2-40B4-BE49-F238E27FC236}">
                      <a16:creationId xmlns:a16="http://schemas.microsoft.com/office/drawing/2014/main" id="{C1246F51-901F-0C98-F94C-5720C6481E57}"/>
                    </a:ext>
                  </a:extLst>
                </p:cNvPr>
                <p:cNvGrpSpPr/>
                <p:nvPr/>
              </p:nvGrpSpPr>
              <p:grpSpPr>
                <a:xfrm>
                  <a:off x="672367" y="2261061"/>
                  <a:ext cx="2376396" cy="486079"/>
                  <a:chOff x="672367" y="2261061"/>
                  <a:chExt cx="2376396" cy="486079"/>
                </a:xfrm>
              </p:grpSpPr>
              <p:cxnSp>
                <p:nvCxnSpPr>
                  <p:cNvPr id="217" name="Elbow Connector 216">
                    <a:extLst>
                      <a:ext uri="{FF2B5EF4-FFF2-40B4-BE49-F238E27FC236}">
                        <a16:creationId xmlns:a16="http://schemas.microsoft.com/office/drawing/2014/main" id="{7CAC5A1B-780B-403E-0BB6-8104EE12FAFF}"/>
                      </a:ext>
                    </a:extLst>
                  </p:cNvPr>
                  <p:cNvCxnSpPr>
                    <a:cxnSpLocks/>
                  </p:cNvCxnSpPr>
                  <p:nvPr/>
                </p:nvCxnSpPr>
                <p:spPr>
                  <a:xfrm flipV="1">
                    <a:off x="2867509" y="2261061"/>
                    <a:ext cx="181254" cy="486079"/>
                  </a:xfrm>
                  <a:prstGeom prst="bentConnector2">
                    <a:avLst/>
                  </a:prstGeom>
                  <a:ln w="28575">
                    <a:solidFill>
                      <a:schemeClr val="tx1">
                        <a:lumMod val="50000"/>
                        <a:lumOff val="50000"/>
                      </a:schemeClr>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7E9E5ADF-8822-6FF6-4A64-7022647B9EE0}"/>
                      </a:ext>
                    </a:extLst>
                  </p:cNvPr>
                  <p:cNvCxnSpPr>
                    <a:cxnSpLocks/>
                  </p:cNvCxnSpPr>
                  <p:nvPr/>
                </p:nvCxnSpPr>
                <p:spPr>
                  <a:xfrm>
                    <a:off x="672367" y="2264558"/>
                    <a:ext cx="2371694" cy="0"/>
                  </a:xfrm>
                  <a:prstGeom prst="line">
                    <a:avLst/>
                  </a:prstGeom>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216" name="Straight Arrow Connector 215">
                  <a:extLst>
                    <a:ext uri="{FF2B5EF4-FFF2-40B4-BE49-F238E27FC236}">
                      <a16:creationId xmlns:a16="http://schemas.microsoft.com/office/drawing/2014/main" id="{9862BA09-E785-6C13-5787-88C4BC288F35}"/>
                    </a:ext>
                  </a:extLst>
                </p:cNvPr>
                <p:cNvCxnSpPr>
                  <a:cxnSpLocks/>
                </p:cNvCxnSpPr>
                <p:nvPr/>
              </p:nvCxnSpPr>
              <p:spPr>
                <a:xfrm flipV="1">
                  <a:off x="669619" y="3502852"/>
                  <a:ext cx="274320" cy="2"/>
                </a:xfrm>
                <a:prstGeom prst="straightConnector1">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214" name="Straight Connector 213">
                <a:extLst>
                  <a:ext uri="{FF2B5EF4-FFF2-40B4-BE49-F238E27FC236}">
                    <a16:creationId xmlns:a16="http://schemas.microsoft.com/office/drawing/2014/main" id="{AFE63300-BDA1-19BA-35BD-C5AF040D6D48}"/>
                  </a:ext>
                </a:extLst>
              </p:cNvPr>
              <p:cNvCxnSpPr/>
              <p:nvPr/>
            </p:nvCxnSpPr>
            <p:spPr>
              <a:xfrm flipH="1">
                <a:off x="675203" y="2248996"/>
                <a:ext cx="0" cy="1271016"/>
              </a:xfrm>
              <a:prstGeom prst="line">
                <a:avLst/>
              </a:prstGeom>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grpSp>
        <p:sp>
          <p:nvSpPr>
            <p:cNvPr id="219" name="TextBox 218">
              <a:extLst>
                <a:ext uri="{FF2B5EF4-FFF2-40B4-BE49-F238E27FC236}">
                  <a16:creationId xmlns:a16="http://schemas.microsoft.com/office/drawing/2014/main" id="{0F4C1A17-C52B-F870-CBA0-40F4F09B2870}"/>
                </a:ext>
              </a:extLst>
            </p:cNvPr>
            <p:cNvSpPr txBox="1"/>
            <p:nvPr/>
          </p:nvSpPr>
          <p:spPr>
            <a:xfrm>
              <a:off x="5401750" y="4121196"/>
              <a:ext cx="341760" cy="261610"/>
            </a:xfrm>
            <a:prstGeom prst="rect">
              <a:avLst/>
            </a:prstGeom>
            <a:noFill/>
          </p:spPr>
          <p:txBody>
            <a:bodyPr wrap="none" rtlCol="0">
              <a:spAutoFit/>
            </a:bodyPr>
            <a:lstStyle/>
            <a:p>
              <a:pPr algn="l"/>
              <a:r>
                <a:rPr lang="en-US" sz="1100" dirty="0" err="1">
                  <a:solidFill>
                    <a:schemeClr val="tx1">
                      <a:lumMod val="50000"/>
                      <a:lumOff val="50000"/>
                    </a:schemeClr>
                  </a:solidFill>
                  <a:latin typeface="18 VAG Rounded Light   02390" pitchFamily="2" charset="0"/>
                </a:rPr>
                <a:t>clk</a:t>
              </a:r>
              <a:endParaRPr lang="en-US" sz="1100" dirty="0">
                <a:solidFill>
                  <a:schemeClr val="tx1">
                    <a:lumMod val="50000"/>
                    <a:lumOff val="50000"/>
                  </a:schemeClr>
                </a:solidFill>
                <a:latin typeface="18 VAG Rounded Light   02390" pitchFamily="2" charset="0"/>
              </a:endParaRPr>
            </a:p>
          </p:txBody>
        </p:sp>
        <p:cxnSp>
          <p:nvCxnSpPr>
            <p:cNvPr id="220" name="Straight Arrow Connector 219">
              <a:extLst>
                <a:ext uri="{FF2B5EF4-FFF2-40B4-BE49-F238E27FC236}">
                  <a16:creationId xmlns:a16="http://schemas.microsoft.com/office/drawing/2014/main" id="{F23942D3-7E65-D53D-2CB2-8566284F48D1}"/>
                </a:ext>
              </a:extLst>
            </p:cNvPr>
            <p:cNvCxnSpPr>
              <a:cxnSpLocks/>
            </p:cNvCxnSpPr>
            <p:nvPr/>
          </p:nvCxnSpPr>
          <p:spPr>
            <a:xfrm>
              <a:off x="5777563" y="3641630"/>
              <a:ext cx="576072" cy="0"/>
            </a:xfrm>
            <a:prstGeom prst="straightConnector1">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08C88289-6B83-9D5A-DA6C-14E081EA35A1}"/>
                </a:ext>
              </a:extLst>
            </p:cNvPr>
            <p:cNvCxnSpPr>
              <a:cxnSpLocks/>
            </p:cNvCxnSpPr>
            <p:nvPr/>
          </p:nvCxnSpPr>
          <p:spPr>
            <a:xfrm>
              <a:off x="8657997" y="3409140"/>
              <a:ext cx="457200"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DD82F730-02DF-D4E8-5437-AA3595FF87BC}"/>
                </a:ext>
              </a:extLst>
            </p:cNvPr>
            <p:cNvSpPr txBox="1"/>
            <p:nvPr/>
          </p:nvSpPr>
          <p:spPr>
            <a:xfrm>
              <a:off x="8918670" y="2002101"/>
              <a:ext cx="354584" cy="261610"/>
            </a:xfrm>
            <a:prstGeom prst="rect">
              <a:avLst/>
            </a:prstGeom>
            <a:noFill/>
          </p:spPr>
          <p:txBody>
            <a:bodyPr wrap="none" rtlCol="0">
              <a:spAutoFit/>
            </a:bodyPr>
            <a:lstStyle/>
            <a:p>
              <a:pPr algn="r"/>
              <a:r>
                <a:rPr kumimoji="0" lang="en-US" sz="11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+4</a:t>
              </a:r>
              <a:endParaRPr lang="en-US" sz="2000" dirty="0">
                <a:solidFill>
                  <a:schemeClr val="tx1">
                    <a:lumMod val="50000"/>
                    <a:lumOff val="50000"/>
                  </a:schemeClr>
                </a:solidFill>
                <a:latin typeface="18 VAG Rounded Light   02390" pitchFamily="2" charset="0"/>
              </a:endParaRPr>
            </a:p>
          </p:txBody>
        </p:sp>
        <p:cxnSp>
          <p:nvCxnSpPr>
            <p:cNvPr id="223" name="Straight Connector 222">
              <a:extLst>
                <a:ext uri="{FF2B5EF4-FFF2-40B4-BE49-F238E27FC236}">
                  <a16:creationId xmlns:a16="http://schemas.microsoft.com/office/drawing/2014/main" id="{9D24B726-359C-7E71-FFED-05EA8A2E3881}"/>
                </a:ext>
              </a:extLst>
            </p:cNvPr>
            <p:cNvCxnSpPr>
              <a:cxnSpLocks/>
            </p:cNvCxnSpPr>
            <p:nvPr/>
          </p:nvCxnSpPr>
          <p:spPr>
            <a:xfrm flipH="1">
              <a:off x="9220375" y="2119372"/>
              <a:ext cx="91440" cy="0"/>
            </a:xfrm>
            <a:prstGeom prst="line">
              <a:avLst/>
            </a:prstGeom>
            <a:ln w="19050">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224" name="Elbow Connector 223">
              <a:extLst>
                <a:ext uri="{FF2B5EF4-FFF2-40B4-BE49-F238E27FC236}">
                  <a16:creationId xmlns:a16="http://schemas.microsoft.com/office/drawing/2014/main" id="{99D31B5A-7025-7ACA-F618-A0A093546683}"/>
                </a:ext>
              </a:extLst>
            </p:cNvPr>
            <p:cNvCxnSpPr>
              <a:cxnSpLocks/>
            </p:cNvCxnSpPr>
            <p:nvPr/>
          </p:nvCxnSpPr>
          <p:spPr>
            <a:xfrm>
              <a:off x="7230749" y="2200049"/>
              <a:ext cx="2083883" cy="270244"/>
            </a:xfrm>
            <a:prstGeom prst="bentConnector3">
              <a:avLst>
                <a:gd name="adj1" fmla="val 85548"/>
              </a:avLst>
            </a:prstGeom>
            <a:ln w="28575">
              <a:solidFill>
                <a:schemeClr val="tx1">
                  <a:lumMod val="50000"/>
                  <a:lumOff val="50000"/>
                </a:schemeClr>
              </a:solidFill>
              <a:headEnd type="oval" w="med" len="med"/>
              <a:tailEnd type="triangle" w="lg" len="lg"/>
            </a:ln>
            <a:effectLst>
              <a:glow rad="101600">
                <a:srgbClr val="00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225" name="Elbow Connector 224">
              <a:extLst>
                <a:ext uri="{FF2B5EF4-FFF2-40B4-BE49-F238E27FC236}">
                  <a16:creationId xmlns:a16="http://schemas.microsoft.com/office/drawing/2014/main" id="{55615C62-4C63-7F73-FEAA-181DAD701859}"/>
                </a:ext>
              </a:extLst>
            </p:cNvPr>
            <p:cNvCxnSpPr>
              <a:cxnSpLocks/>
            </p:cNvCxnSpPr>
            <p:nvPr/>
          </p:nvCxnSpPr>
          <p:spPr>
            <a:xfrm flipV="1">
              <a:off x="2856277" y="3118179"/>
              <a:ext cx="1489082" cy="274320"/>
            </a:xfrm>
            <a:prstGeom prst="bentConnector3">
              <a:avLst>
                <a:gd name="adj1" fmla="val 32806"/>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69B0FF39-4440-22BF-453D-0ACC1ABE0EA6}"/>
                </a:ext>
              </a:extLst>
            </p:cNvPr>
            <p:cNvGrpSpPr/>
            <p:nvPr/>
          </p:nvGrpSpPr>
          <p:grpSpPr>
            <a:xfrm>
              <a:off x="4055975" y="1825965"/>
              <a:ext cx="7168896" cy="1027301"/>
              <a:chOff x="4055975" y="1825965"/>
              <a:chExt cx="7168896" cy="1027301"/>
            </a:xfrm>
            <a:effectLst>
              <a:glow rad="101600">
                <a:srgbClr val="000000">
                  <a:alpha val="61000"/>
                </a:srgbClr>
              </a:glow>
            </a:effectLst>
          </p:grpSpPr>
          <p:grpSp>
            <p:nvGrpSpPr>
              <p:cNvPr id="227" name="Group 226">
                <a:extLst>
                  <a:ext uri="{FF2B5EF4-FFF2-40B4-BE49-F238E27FC236}">
                    <a16:creationId xmlns:a16="http://schemas.microsoft.com/office/drawing/2014/main" id="{1ABB21CA-CC2D-8B30-A951-7FFAF3C5557B}"/>
                  </a:ext>
                </a:extLst>
              </p:cNvPr>
              <p:cNvGrpSpPr/>
              <p:nvPr/>
            </p:nvGrpSpPr>
            <p:grpSpPr>
              <a:xfrm>
                <a:off x="4055975" y="1825965"/>
                <a:ext cx="7168896" cy="1027301"/>
                <a:chOff x="4070913" y="2238461"/>
                <a:chExt cx="7168896" cy="1027301"/>
              </a:xfrm>
              <a:effectLst/>
            </p:grpSpPr>
            <p:cxnSp>
              <p:nvCxnSpPr>
                <p:cNvPr id="229" name="Elbow Connector 228">
                  <a:extLst>
                    <a:ext uri="{FF2B5EF4-FFF2-40B4-BE49-F238E27FC236}">
                      <a16:creationId xmlns:a16="http://schemas.microsoft.com/office/drawing/2014/main" id="{E8920B80-449E-D2ED-F79F-9EA253C74900}"/>
                    </a:ext>
                  </a:extLst>
                </p:cNvPr>
                <p:cNvCxnSpPr>
                  <a:cxnSpLocks/>
                </p:cNvCxnSpPr>
                <p:nvPr/>
              </p:nvCxnSpPr>
              <p:spPr>
                <a:xfrm flipV="1">
                  <a:off x="11094344" y="2238461"/>
                  <a:ext cx="131515" cy="1027301"/>
                </a:xfrm>
                <a:prstGeom prst="bentConnector2">
                  <a:avLst/>
                </a:prstGeom>
                <a:ln w="28575">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7EE6EAF9-3F70-FB03-463F-6079A5ABAB28}"/>
                    </a:ext>
                  </a:extLst>
                </p:cNvPr>
                <p:cNvCxnSpPr>
                  <a:cxnSpLocks/>
                </p:cNvCxnSpPr>
                <p:nvPr/>
              </p:nvCxnSpPr>
              <p:spPr>
                <a:xfrm>
                  <a:off x="4070913" y="2242268"/>
                  <a:ext cx="7168896" cy="0"/>
                </a:xfrm>
                <a:prstGeom prst="line">
                  <a:avLst/>
                </a:prstGeom>
                <a:ln w="28575">
                  <a:solidFill>
                    <a:schemeClr val="tx1">
                      <a:lumMod val="50000"/>
                      <a:lumOff val="50000"/>
                    </a:schemeClr>
                  </a:solidFill>
                  <a:tailEnd type="none" w="lg" len="lg"/>
                </a:ln>
                <a:effectLst/>
              </p:spPr>
              <p:style>
                <a:lnRef idx="1">
                  <a:schemeClr val="accent1"/>
                </a:lnRef>
                <a:fillRef idx="0">
                  <a:schemeClr val="accent1"/>
                </a:fillRef>
                <a:effectRef idx="0">
                  <a:schemeClr val="accent1"/>
                </a:effectRef>
                <a:fontRef idx="minor">
                  <a:schemeClr val="tx1"/>
                </a:fontRef>
              </p:style>
            </p:cxnSp>
          </p:grpSp>
          <p:cxnSp>
            <p:nvCxnSpPr>
              <p:cNvPr id="228" name="Elbow Connector 227">
                <a:extLst>
                  <a:ext uri="{FF2B5EF4-FFF2-40B4-BE49-F238E27FC236}">
                    <a16:creationId xmlns:a16="http://schemas.microsoft.com/office/drawing/2014/main" id="{94CA9C32-1F7B-E67B-451E-77A3842DC3B1}"/>
                  </a:ext>
                </a:extLst>
              </p:cNvPr>
              <p:cNvCxnSpPr>
                <a:cxnSpLocks/>
              </p:cNvCxnSpPr>
              <p:nvPr/>
            </p:nvCxnSpPr>
            <p:spPr>
              <a:xfrm rot="16200000" flipH="1">
                <a:off x="3875270" y="2014269"/>
                <a:ext cx="658616" cy="283745"/>
              </a:xfrm>
              <a:prstGeom prst="bentConnector2">
                <a:avLst/>
              </a:prstGeom>
              <a:ln w="28575">
                <a:solidFill>
                  <a:schemeClr val="tx1">
                    <a:lumMod val="50000"/>
                    <a:lumOff val="50000"/>
                  </a:schemeClr>
                </a:solidFill>
                <a:tailEnd type="triangle" w="lg" len="lg"/>
              </a:ln>
              <a:effectLst/>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FDEA3C3B-6936-5E85-FA0C-361747DCBFC9}"/>
                </a:ext>
              </a:extLst>
            </p:cNvPr>
            <p:cNvGrpSpPr/>
            <p:nvPr/>
          </p:nvGrpSpPr>
          <p:grpSpPr>
            <a:xfrm>
              <a:off x="3795654" y="1690196"/>
              <a:ext cx="7613711" cy="3439441"/>
              <a:chOff x="3795654" y="1690196"/>
              <a:chExt cx="7613711" cy="3439441"/>
            </a:xfrm>
            <a:effectLst>
              <a:glow rad="101600">
                <a:srgbClr val="000000">
                  <a:alpha val="61000"/>
                </a:srgbClr>
              </a:glow>
            </a:effectLst>
          </p:grpSpPr>
          <p:grpSp>
            <p:nvGrpSpPr>
              <p:cNvPr id="232" name="Group 231">
                <a:extLst>
                  <a:ext uri="{FF2B5EF4-FFF2-40B4-BE49-F238E27FC236}">
                    <a16:creationId xmlns:a16="http://schemas.microsoft.com/office/drawing/2014/main" id="{A5EC1B49-0501-5C4E-EDE1-71FD49AE8A7A}"/>
                  </a:ext>
                </a:extLst>
              </p:cNvPr>
              <p:cNvGrpSpPr/>
              <p:nvPr/>
            </p:nvGrpSpPr>
            <p:grpSpPr>
              <a:xfrm>
                <a:off x="3795654" y="1690196"/>
                <a:ext cx="7613711" cy="3439441"/>
                <a:chOff x="3814417" y="2281952"/>
                <a:chExt cx="7613711" cy="3439441"/>
              </a:xfrm>
              <a:effectLst/>
            </p:grpSpPr>
            <p:cxnSp>
              <p:nvCxnSpPr>
                <p:cNvPr id="234" name="Straight Connector 233">
                  <a:extLst>
                    <a:ext uri="{FF2B5EF4-FFF2-40B4-BE49-F238E27FC236}">
                      <a16:creationId xmlns:a16="http://schemas.microsoft.com/office/drawing/2014/main" id="{02082BEB-29AD-853C-DAA7-32B9E0E304F6}"/>
                    </a:ext>
                  </a:extLst>
                </p:cNvPr>
                <p:cNvCxnSpPr>
                  <a:cxnSpLocks/>
                </p:cNvCxnSpPr>
                <p:nvPr/>
              </p:nvCxnSpPr>
              <p:spPr>
                <a:xfrm>
                  <a:off x="3814417" y="2297776"/>
                  <a:ext cx="7613711" cy="0"/>
                </a:xfrm>
                <a:prstGeom prst="line">
                  <a:avLst/>
                </a:prstGeom>
                <a:ln w="28575">
                  <a:solidFill>
                    <a:schemeClr val="tx1">
                      <a:lumMod val="50000"/>
                      <a:lumOff val="50000"/>
                    </a:schemeClr>
                  </a:solidFill>
                  <a:tailEnd type="none" w="lg" len="lg"/>
                </a:ln>
                <a:effectLst/>
              </p:spPr>
              <p:style>
                <a:lnRef idx="1">
                  <a:schemeClr val="accent1"/>
                </a:lnRef>
                <a:fillRef idx="0">
                  <a:schemeClr val="accent1"/>
                </a:fillRef>
                <a:effectRef idx="0">
                  <a:schemeClr val="accent1"/>
                </a:effectRef>
                <a:fontRef idx="minor">
                  <a:schemeClr val="tx1"/>
                </a:fontRef>
              </p:style>
            </p:cxnSp>
            <p:cxnSp>
              <p:nvCxnSpPr>
                <p:cNvPr id="235" name="Elbow Connector 234">
                  <a:extLst>
                    <a:ext uri="{FF2B5EF4-FFF2-40B4-BE49-F238E27FC236}">
                      <a16:creationId xmlns:a16="http://schemas.microsoft.com/office/drawing/2014/main" id="{9CCD5D81-9C9A-D2ED-EA02-1BDC721ADACD}"/>
                    </a:ext>
                  </a:extLst>
                </p:cNvPr>
                <p:cNvCxnSpPr>
                  <a:cxnSpLocks/>
                </p:cNvCxnSpPr>
                <p:nvPr/>
              </p:nvCxnSpPr>
              <p:spPr>
                <a:xfrm flipV="1">
                  <a:off x="10391937" y="2281952"/>
                  <a:ext cx="1030757" cy="3439441"/>
                </a:xfrm>
                <a:prstGeom prst="bentConnector2">
                  <a:avLst/>
                </a:prstGeom>
                <a:ln w="28575">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grpSp>
          <p:cxnSp>
            <p:nvCxnSpPr>
              <p:cNvPr id="233" name="Elbow Connector 232">
                <a:extLst>
                  <a:ext uri="{FF2B5EF4-FFF2-40B4-BE49-F238E27FC236}">
                    <a16:creationId xmlns:a16="http://schemas.microsoft.com/office/drawing/2014/main" id="{1616862B-EC92-EA17-00C2-4DD7767AE7CF}"/>
                  </a:ext>
                </a:extLst>
              </p:cNvPr>
              <p:cNvCxnSpPr>
                <a:cxnSpLocks/>
              </p:cNvCxnSpPr>
              <p:nvPr/>
            </p:nvCxnSpPr>
            <p:spPr>
              <a:xfrm rot="16200000" flipH="1">
                <a:off x="3519475" y="2007011"/>
                <a:ext cx="1113842" cy="535651"/>
              </a:xfrm>
              <a:prstGeom prst="bentConnector2">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05D8344B-945B-836D-9E6A-4BC9C6A0449D}"/>
                </a:ext>
              </a:extLst>
            </p:cNvPr>
            <p:cNvGrpSpPr/>
            <p:nvPr/>
          </p:nvGrpSpPr>
          <p:grpSpPr>
            <a:xfrm>
              <a:off x="10817904" y="2411805"/>
              <a:ext cx="267680" cy="873172"/>
              <a:chOff x="10468098" y="2970605"/>
              <a:chExt cx="267680" cy="873172"/>
            </a:xfrm>
          </p:grpSpPr>
          <p:sp>
            <p:nvSpPr>
              <p:cNvPr id="237" name="Rectangle 236">
                <a:extLst>
                  <a:ext uri="{FF2B5EF4-FFF2-40B4-BE49-F238E27FC236}">
                    <a16:creationId xmlns:a16="http://schemas.microsoft.com/office/drawing/2014/main" id="{0B157C72-31A8-4BAD-B47B-72EA95A24B3F}"/>
                  </a:ext>
                </a:extLst>
              </p:cNvPr>
              <p:cNvSpPr/>
              <p:nvPr/>
            </p:nvSpPr>
            <p:spPr>
              <a:xfrm>
                <a:off x="10468098" y="3076083"/>
                <a:ext cx="158767" cy="130407"/>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bg1"/>
                  </a:solidFill>
                  <a:latin typeface="18 VAG Rounded Light   02390" pitchFamily="2" charset="0"/>
                </a:endParaRPr>
              </a:p>
            </p:txBody>
          </p:sp>
          <p:sp>
            <p:nvSpPr>
              <p:cNvPr id="238" name="Rectangle 237">
                <a:extLst>
                  <a:ext uri="{FF2B5EF4-FFF2-40B4-BE49-F238E27FC236}">
                    <a16:creationId xmlns:a16="http://schemas.microsoft.com/office/drawing/2014/main" id="{633ECDD7-5456-4C75-A885-02BFF6DEAB2E}"/>
                  </a:ext>
                </a:extLst>
              </p:cNvPr>
              <p:cNvSpPr/>
              <p:nvPr/>
            </p:nvSpPr>
            <p:spPr>
              <a:xfrm>
                <a:off x="10468098" y="3321131"/>
                <a:ext cx="158767" cy="130407"/>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bg1"/>
                  </a:solidFill>
                  <a:latin typeface="18 VAG Rounded Light   02390" pitchFamily="2" charset="0"/>
                </a:endParaRPr>
              </a:p>
            </p:txBody>
          </p:sp>
          <p:sp>
            <p:nvSpPr>
              <p:cNvPr id="239" name="Rectangle 238">
                <a:extLst>
                  <a:ext uri="{FF2B5EF4-FFF2-40B4-BE49-F238E27FC236}">
                    <a16:creationId xmlns:a16="http://schemas.microsoft.com/office/drawing/2014/main" id="{9B08B793-E38F-48C4-D697-2307B59B149C}"/>
                  </a:ext>
                </a:extLst>
              </p:cNvPr>
              <p:cNvSpPr/>
              <p:nvPr/>
            </p:nvSpPr>
            <p:spPr>
              <a:xfrm>
                <a:off x="10468098" y="3584336"/>
                <a:ext cx="158767" cy="130407"/>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bg1"/>
                  </a:solidFill>
                  <a:latin typeface="18 VAG Rounded Light   02390" pitchFamily="2" charset="0"/>
                </a:endParaRPr>
              </a:p>
            </p:txBody>
          </p:sp>
          <p:sp>
            <p:nvSpPr>
              <p:cNvPr id="240" name="Trapezoid 239">
                <a:extLst>
                  <a:ext uri="{FF2B5EF4-FFF2-40B4-BE49-F238E27FC236}">
                    <a16:creationId xmlns:a16="http://schemas.microsoft.com/office/drawing/2014/main" id="{719DE2D2-5F7D-589B-7D5C-18512B908CC5}"/>
                  </a:ext>
                </a:extLst>
              </p:cNvPr>
              <p:cNvSpPr/>
              <p:nvPr/>
            </p:nvSpPr>
            <p:spPr>
              <a:xfrm rot="5400000">
                <a:off x="10165352" y="3273351"/>
                <a:ext cx="873172" cy="267680"/>
              </a:xfrm>
              <a:prstGeom prst="trapezoid">
                <a:avLst>
                  <a:gd name="adj" fmla="val 62818"/>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2</a:t>
                </a:r>
              </a:p>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1</a:t>
                </a:r>
              </a:p>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0</a:t>
                </a:r>
              </a:p>
            </p:txBody>
          </p:sp>
        </p:grpSp>
        <p:sp>
          <p:nvSpPr>
            <p:cNvPr id="241" name="Rectangle 240">
              <a:extLst>
                <a:ext uri="{FF2B5EF4-FFF2-40B4-BE49-F238E27FC236}">
                  <a16:creationId xmlns:a16="http://schemas.microsoft.com/office/drawing/2014/main" id="{0C985A89-C0A7-8CC7-76E7-AB2A59B6F016}"/>
                </a:ext>
              </a:extLst>
            </p:cNvPr>
            <p:cNvSpPr/>
            <p:nvPr/>
          </p:nvSpPr>
          <p:spPr>
            <a:xfrm>
              <a:off x="4347250" y="2359276"/>
              <a:ext cx="1440473" cy="1655090"/>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pPr>
                <a:spcBef>
                  <a:spcPts val="400"/>
                </a:spcBef>
              </a:pPr>
              <a:r>
                <a:rPr lang="en-US" sz="1400" i="1" dirty="0" err="1">
                  <a:solidFill>
                    <a:schemeClr val="tx1">
                      <a:lumMod val="50000"/>
                      <a:lumOff val="50000"/>
                    </a:schemeClr>
                  </a:solidFill>
                  <a:latin typeface="18 VAG Rounded Light   02390" pitchFamily="2" charset="0"/>
                </a:rPr>
                <a:t>dataW</a:t>
              </a:r>
              <a:endParaRPr lang="en-US" sz="1400" i="1" dirty="0">
                <a:solidFill>
                  <a:schemeClr val="tx1">
                    <a:lumMod val="50000"/>
                    <a:lumOff val="50000"/>
                  </a:schemeClr>
                </a:solidFill>
                <a:latin typeface="18 VAG Rounded Light   02390" pitchFamily="2" charset="0"/>
              </a:endParaRPr>
            </a:p>
            <a:p>
              <a:pPr>
                <a:spcBef>
                  <a:spcPts val="1000"/>
                </a:spcBef>
              </a:pPr>
              <a:r>
                <a:rPr lang="en-US" sz="1400" i="1" dirty="0" err="1">
                  <a:solidFill>
                    <a:schemeClr val="tx1">
                      <a:lumMod val="50000"/>
                      <a:lumOff val="50000"/>
                    </a:schemeClr>
                  </a:solidFill>
                  <a:latin typeface="18 VAG Rounded Light   02390" pitchFamily="2" charset="0"/>
                </a:rPr>
                <a:t>rsW</a:t>
              </a:r>
              <a:endParaRPr lang="en-US" sz="1400" i="1" dirty="0">
                <a:solidFill>
                  <a:schemeClr val="tx1">
                    <a:lumMod val="50000"/>
                    <a:lumOff val="50000"/>
                  </a:schemeClr>
                </a:solidFill>
                <a:latin typeface="18 VAG Rounded Light   02390" pitchFamily="2" charset="0"/>
              </a:endParaRPr>
            </a:p>
            <a:p>
              <a:pPr>
                <a:spcBef>
                  <a:spcPts val="400"/>
                </a:spcBef>
                <a:tabLst>
                  <a:tab pos="1249363" algn="r"/>
                </a:tabLst>
              </a:pPr>
              <a:r>
                <a:rPr lang="en-US" sz="1400" i="1" dirty="0">
                  <a:solidFill>
                    <a:schemeClr val="tx1">
                      <a:lumMod val="50000"/>
                      <a:lumOff val="50000"/>
                    </a:schemeClr>
                  </a:solidFill>
                  <a:latin typeface="18 VAG Rounded Light   02390" pitchFamily="2" charset="0"/>
                </a:rPr>
                <a:t>rsR1	dataR1</a:t>
              </a:r>
            </a:p>
            <a:p>
              <a:pPr>
                <a:spcBef>
                  <a:spcPts val="400"/>
                </a:spcBef>
                <a:tabLst>
                  <a:tab pos="1249363" algn="r"/>
                </a:tabLst>
              </a:pPr>
              <a:r>
                <a:rPr lang="en-US" sz="1400" i="1" dirty="0">
                  <a:solidFill>
                    <a:schemeClr val="tx1">
                      <a:lumMod val="50000"/>
                      <a:lumOff val="50000"/>
                    </a:schemeClr>
                  </a:solidFill>
                  <a:latin typeface="18 VAG Rounded Light   02390" pitchFamily="2" charset="0"/>
                </a:rPr>
                <a:t>rsR2	</a:t>
              </a:r>
            </a:p>
            <a:p>
              <a:pPr>
                <a:spcBef>
                  <a:spcPts val="400"/>
                </a:spcBef>
                <a:tabLst>
                  <a:tab pos="1249363" algn="r"/>
                </a:tabLst>
              </a:pPr>
              <a:r>
                <a:rPr lang="en-US" sz="1400" i="1" dirty="0">
                  <a:solidFill>
                    <a:schemeClr val="tx1">
                      <a:lumMod val="50000"/>
                      <a:lumOff val="50000"/>
                    </a:schemeClr>
                  </a:solidFill>
                  <a:latin typeface="18 VAG Rounded Light   02390" pitchFamily="2" charset="0"/>
                </a:rPr>
                <a:t>	dataR2</a:t>
              </a:r>
            </a:p>
            <a:p>
              <a:r>
                <a:rPr lang="en-US" sz="1600" b="1" dirty="0">
                  <a:solidFill>
                    <a:schemeClr val="tx1">
                      <a:lumMod val="50000"/>
                      <a:lumOff val="50000"/>
                    </a:schemeClr>
                  </a:solidFill>
                  <a:latin typeface="Courier New" panose="02070309020205020404" pitchFamily="49" charset="0"/>
                  <a:cs typeface="Courier New" panose="02070309020205020404" pitchFamily="49" charset="0"/>
                </a:rPr>
                <a:t>Reg[]</a:t>
              </a:r>
            </a:p>
          </p:txBody>
        </p:sp>
        <p:sp>
          <p:nvSpPr>
            <p:cNvPr id="242" name="TextBox 241">
              <a:extLst>
                <a:ext uri="{FF2B5EF4-FFF2-40B4-BE49-F238E27FC236}">
                  <a16:creationId xmlns:a16="http://schemas.microsoft.com/office/drawing/2014/main" id="{0033D8D8-C408-A904-422F-73344D7169BE}"/>
                </a:ext>
              </a:extLst>
            </p:cNvPr>
            <p:cNvSpPr txBox="1"/>
            <p:nvPr/>
          </p:nvSpPr>
          <p:spPr>
            <a:xfrm>
              <a:off x="6112180" y="2460383"/>
              <a:ext cx="551754" cy="261610"/>
            </a:xfrm>
            <a:prstGeom prst="rect">
              <a:avLst/>
            </a:prstGeom>
            <a:noFill/>
          </p:spPr>
          <p:txBody>
            <a:bodyPr wrap="none" rtlCol="0">
              <a:spAutoFit/>
            </a:bodyPr>
            <a:lstStyle/>
            <a:p>
              <a:r>
                <a:rPr kumimoji="0" lang="en-US" sz="11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rs1</a:t>
              </a:r>
              <a:r>
                <a:rPr kumimoji="0" lang="en-US" sz="1100" b="1" i="0" u="none" strike="noStrike" kern="1200" cap="none" spc="0" normalizeH="0" baseline="-2500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EX</a:t>
              </a:r>
              <a:endParaRPr lang="en-US" sz="2000" b="1" baseline="-25000" dirty="0">
                <a:solidFill>
                  <a:schemeClr val="tx1">
                    <a:lumMod val="50000"/>
                    <a:lumOff val="50000"/>
                  </a:schemeClr>
                </a:solidFill>
                <a:latin typeface="18 VAG Rounded Light   02390" pitchFamily="2" charset="0"/>
              </a:endParaRPr>
            </a:p>
          </p:txBody>
        </p:sp>
        <p:sp>
          <p:nvSpPr>
            <p:cNvPr id="243" name="TextBox 242">
              <a:extLst>
                <a:ext uri="{FF2B5EF4-FFF2-40B4-BE49-F238E27FC236}">
                  <a16:creationId xmlns:a16="http://schemas.microsoft.com/office/drawing/2014/main" id="{38C661D6-F586-23CC-7658-708D4B0C4FC6}"/>
                </a:ext>
              </a:extLst>
            </p:cNvPr>
            <p:cNvSpPr txBox="1"/>
            <p:nvPr/>
          </p:nvSpPr>
          <p:spPr>
            <a:xfrm>
              <a:off x="6020034" y="1971058"/>
              <a:ext cx="466794" cy="261610"/>
            </a:xfrm>
            <a:prstGeom prst="rect">
              <a:avLst/>
            </a:prstGeom>
            <a:noFill/>
          </p:spPr>
          <p:txBody>
            <a:bodyPr wrap="none" rtlCol="0">
              <a:spAutoFit/>
            </a:bodyPr>
            <a:lstStyle/>
            <a:p>
              <a:r>
                <a:rPr kumimoji="0" lang="en-US" sz="11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PC</a:t>
              </a:r>
              <a:r>
                <a:rPr kumimoji="0" lang="en-US" sz="1100" b="1" i="0" u="none" strike="noStrike" kern="1200" cap="none" spc="0" normalizeH="0" baseline="-2500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EX</a:t>
              </a:r>
              <a:endParaRPr lang="en-US" sz="2000" b="1" baseline="-25000" dirty="0">
                <a:solidFill>
                  <a:schemeClr val="tx1">
                    <a:lumMod val="50000"/>
                    <a:lumOff val="50000"/>
                  </a:schemeClr>
                </a:solidFill>
                <a:latin typeface="18 VAG Rounded Light   02390" pitchFamily="2" charset="0"/>
              </a:endParaRPr>
            </a:p>
          </p:txBody>
        </p:sp>
        <p:sp>
          <p:nvSpPr>
            <p:cNvPr id="244" name="TextBox 243">
              <a:extLst>
                <a:ext uri="{FF2B5EF4-FFF2-40B4-BE49-F238E27FC236}">
                  <a16:creationId xmlns:a16="http://schemas.microsoft.com/office/drawing/2014/main" id="{23DC3D35-9E0E-3CBA-F84E-96C738F897BE}"/>
                </a:ext>
              </a:extLst>
            </p:cNvPr>
            <p:cNvSpPr txBox="1"/>
            <p:nvPr/>
          </p:nvSpPr>
          <p:spPr>
            <a:xfrm>
              <a:off x="8878660" y="2450516"/>
              <a:ext cx="522900" cy="261610"/>
            </a:xfrm>
            <a:prstGeom prst="rect">
              <a:avLst/>
            </a:prstGeom>
            <a:noFill/>
          </p:spPr>
          <p:txBody>
            <a:bodyPr wrap="none" rtlCol="0">
              <a:spAutoFit/>
            </a:bodyPr>
            <a:lstStyle/>
            <a:p>
              <a:r>
                <a:rPr kumimoji="0" lang="en-US" sz="11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PC</a:t>
              </a:r>
              <a:r>
                <a:rPr kumimoji="0" lang="en-US" sz="1100" b="1" i="0" u="none" strike="noStrike" kern="1200" cap="none" spc="0" normalizeH="0" baseline="-2500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MEM</a:t>
              </a:r>
              <a:endParaRPr lang="en-US" sz="2000" b="1" baseline="-25000" dirty="0">
                <a:solidFill>
                  <a:schemeClr val="tx1">
                    <a:lumMod val="50000"/>
                    <a:lumOff val="50000"/>
                  </a:schemeClr>
                </a:solidFill>
                <a:latin typeface="18 VAG Rounded Light   02390" pitchFamily="2" charset="0"/>
              </a:endParaRPr>
            </a:p>
          </p:txBody>
        </p:sp>
        <p:sp>
          <p:nvSpPr>
            <p:cNvPr id="245" name="TextBox 244">
              <a:extLst>
                <a:ext uri="{FF2B5EF4-FFF2-40B4-BE49-F238E27FC236}">
                  <a16:creationId xmlns:a16="http://schemas.microsoft.com/office/drawing/2014/main" id="{67024A0C-4A4A-79BE-17C6-F622E1BA68A0}"/>
                </a:ext>
              </a:extLst>
            </p:cNvPr>
            <p:cNvSpPr txBox="1"/>
            <p:nvPr/>
          </p:nvSpPr>
          <p:spPr>
            <a:xfrm>
              <a:off x="8757067" y="4083062"/>
              <a:ext cx="607859" cy="261610"/>
            </a:xfrm>
            <a:prstGeom prst="rect">
              <a:avLst/>
            </a:prstGeom>
            <a:noFill/>
          </p:spPr>
          <p:txBody>
            <a:bodyPr wrap="none" rtlCol="0">
              <a:spAutoFit/>
            </a:bodyPr>
            <a:lstStyle/>
            <a:p>
              <a:r>
                <a:rPr kumimoji="0" lang="en-US" sz="11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rs2</a:t>
              </a:r>
              <a:r>
                <a:rPr kumimoji="0" lang="en-US" sz="1100" b="1" i="0" u="none" strike="noStrike" kern="1200" cap="none" spc="0" normalizeH="0" baseline="-25000" noProof="0" dirty="0">
                  <a:ln>
                    <a:noFill/>
                  </a:ln>
                  <a:solidFill>
                    <a:schemeClr val="tx1">
                      <a:lumMod val="50000"/>
                      <a:lumOff val="50000"/>
                    </a:schemeClr>
                  </a:solidFill>
                  <a:effectLst/>
                  <a:uLnTx/>
                  <a:uFillTx/>
                  <a:latin typeface="Courier New" panose="02070309020205020404" pitchFamily="49" charset="0"/>
                  <a:cs typeface="Courier New" panose="02070309020205020404" pitchFamily="49" charset="0"/>
                </a:rPr>
                <a:t>MEM</a:t>
              </a:r>
              <a:endParaRPr lang="en-US" sz="2000" b="1" baseline="-25000" dirty="0">
                <a:solidFill>
                  <a:schemeClr val="tx1">
                    <a:lumMod val="50000"/>
                    <a:lumOff val="50000"/>
                  </a:schemeClr>
                </a:solidFill>
                <a:latin typeface="18 VAG Rounded Light   02390" pitchFamily="2" charset="0"/>
              </a:endParaRPr>
            </a:p>
          </p:txBody>
        </p:sp>
        <p:sp>
          <p:nvSpPr>
            <p:cNvPr id="246" name="TextBox 245">
              <a:extLst>
                <a:ext uri="{FF2B5EF4-FFF2-40B4-BE49-F238E27FC236}">
                  <a16:creationId xmlns:a16="http://schemas.microsoft.com/office/drawing/2014/main" id="{A061B98D-406B-1B42-C09A-741A5FCBBC45}"/>
                </a:ext>
              </a:extLst>
            </p:cNvPr>
            <p:cNvSpPr txBox="1"/>
            <p:nvPr/>
          </p:nvSpPr>
          <p:spPr>
            <a:xfrm>
              <a:off x="5980948" y="4889474"/>
              <a:ext cx="636713"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inst</a:t>
              </a:r>
              <a:r>
                <a:rPr kumimoji="0" lang="en-US" sz="1100" b="1" i="0" u="none" strike="noStrike" kern="1200" cap="none" spc="0" normalizeH="0" baseline="-2500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EX</a:t>
              </a:r>
              <a:endParaRPr lang="en-US" sz="2000" b="1" baseline="-25000" dirty="0">
                <a:solidFill>
                  <a:schemeClr val="accent1"/>
                </a:solidFill>
                <a:latin typeface="18 VAG Rounded Light   02390" pitchFamily="2" charset="0"/>
              </a:endParaRPr>
            </a:p>
          </p:txBody>
        </p:sp>
        <p:sp>
          <p:nvSpPr>
            <p:cNvPr id="247" name="TextBox 246">
              <a:extLst>
                <a:ext uri="{FF2B5EF4-FFF2-40B4-BE49-F238E27FC236}">
                  <a16:creationId xmlns:a16="http://schemas.microsoft.com/office/drawing/2014/main" id="{C463945B-FFC6-1499-4D24-2E098A8ADD2D}"/>
                </a:ext>
              </a:extLst>
            </p:cNvPr>
            <p:cNvSpPr txBox="1"/>
            <p:nvPr/>
          </p:nvSpPr>
          <p:spPr>
            <a:xfrm>
              <a:off x="3097693" y="3422163"/>
              <a:ext cx="636713"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inst</a:t>
              </a:r>
              <a:r>
                <a:rPr kumimoji="0" lang="en-US" sz="1100" b="1" i="0" u="none" strike="noStrike" kern="1200" cap="none" spc="0" normalizeH="0" baseline="-2500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ID</a:t>
              </a:r>
              <a:endParaRPr lang="en-US" sz="2000" b="1" baseline="-25000" dirty="0">
                <a:solidFill>
                  <a:schemeClr val="tx1">
                    <a:lumMod val="50000"/>
                    <a:lumOff val="50000"/>
                  </a:schemeClr>
                </a:solidFill>
                <a:latin typeface="18 VAG Rounded Light   02390" pitchFamily="2" charset="0"/>
              </a:endParaRPr>
            </a:p>
          </p:txBody>
        </p:sp>
        <p:sp>
          <p:nvSpPr>
            <p:cNvPr id="248" name="TextBox 247">
              <a:extLst>
                <a:ext uri="{FF2B5EF4-FFF2-40B4-BE49-F238E27FC236}">
                  <a16:creationId xmlns:a16="http://schemas.microsoft.com/office/drawing/2014/main" id="{84B3B641-9656-F2A9-3D1B-73FE9CAF4C7C}"/>
                </a:ext>
              </a:extLst>
            </p:cNvPr>
            <p:cNvSpPr txBox="1"/>
            <p:nvPr/>
          </p:nvSpPr>
          <p:spPr>
            <a:xfrm>
              <a:off x="3094751" y="2660423"/>
              <a:ext cx="466794" cy="261610"/>
            </a:xfrm>
            <a:prstGeom prst="rect">
              <a:avLst/>
            </a:prstGeom>
            <a:noFill/>
          </p:spPr>
          <p:txBody>
            <a:bodyPr wrap="none" rtlCol="0">
              <a:spAutoFit/>
            </a:bodyPr>
            <a:lstStyle/>
            <a:p>
              <a:r>
                <a:rPr kumimoji="0" lang="en-US" sz="11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PC</a:t>
              </a:r>
              <a:r>
                <a:rPr kumimoji="0" lang="en-US" sz="1100" b="1" i="0" u="none" strike="noStrike" kern="1200" cap="none" spc="0" normalizeH="0" baseline="-2500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ID</a:t>
              </a:r>
              <a:endParaRPr lang="en-US" sz="2000" b="1" baseline="-25000" dirty="0">
                <a:solidFill>
                  <a:schemeClr val="tx1">
                    <a:lumMod val="50000"/>
                    <a:lumOff val="50000"/>
                  </a:schemeClr>
                </a:solidFill>
                <a:latin typeface="18 VAG Rounded Light   02390" pitchFamily="2" charset="0"/>
              </a:endParaRPr>
            </a:p>
          </p:txBody>
        </p:sp>
        <p:sp>
          <p:nvSpPr>
            <p:cNvPr id="249" name="Freeform 248">
              <a:extLst>
                <a:ext uri="{FF2B5EF4-FFF2-40B4-BE49-F238E27FC236}">
                  <a16:creationId xmlns:a16="http://schemas.microsoft.com/office/drawing/2014/main" id="{94DD9A45-1A2F-4AF4-096A-5DCFF98CC07A}"/>
                </a:ext>
              </a:extLst>
            </p:cNvPr>
            <p:cNvSpPr>
              <a:spLocks/>
            </p:cNvSpPr>
            <p:nvPr/>
          </p:nvSpPr>
          <p:spPr>
            <a:xfrm>
              <a:off x="9316523" y="2018788"/>
              <a:ext cx="644039" cy="603217"/>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r>
                <a:rPr lang="en-US" sz="1600" dirty="0">
                  <a:solidFill>
                    <a:schemeClr val="tx1">
                      <a:lumMod val="50000"/>
                      <a:lumOff val="50000"/>
                    </a:schemeClr>
                  </a:solidFill>
                  <a:latin typeface="18 VAG Rounded Light   02390" pitchFamily="2" charset="0"/>
                </a:rPr>
                <a:t>add</a:t>
              </a:r>
            </a:p>
          </p:txBody>
        </p:sp>
        <p:sp>
          <p:nvSpPr>
            <p:cNvPr id="250" name="TextBox 249">
              <a:extLst>
                <a:ext uri="{FF2B5EF4-FFF2-40B4-BE49-F238E27FC236}">
                  <a16:creationId xmlns:a16="http://schemas.microsoft.com/office/drawing/2014/main" id="{9EF4F3D6-ED3A-2136-78DA-EDD584002344}"/>
                </a:ext>
              </a:extLst>
            </p:cNvPr>
            <p:cNvSpPr txBox="1"/>
            <p:nvPr/>
          </p:nvSpPr>
          <p:spPr>
            <a:xfrm>
              <a:off x="10365652" y="2036410"/>
              <a:ext cx="636713" cy="261610"/>
            </a:xfrm>
            <a:prstGeom prst="rect">
              <a:avLst/>
            </a:prstGeom>
            <a:noFill/>
          </p:spPr>
          <p:txBody>
            <a:bodyPr wrap="none" rtlCol="0">
              <a:spAutoFit/>
            </a:bodyPr>
            <a:lstStyle/>
            <a:p>
              <a:r>
                <a:rPr kumimoji="0" lang="en-US" sz="11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PC+4</a:t>
              </a:r>
              <a:r>
                <a:rPr kumimoji="0" lang="en-US" sz="1100" b="1" i="0" u="none" strike="noStrike" kern="1200" cap="none" spc="0" normalizeH="0" baseline="-2500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WB</a:t>
              </a:r>
              <a:endParaRPr lang="en-US" sz="2000" b="1" baseline="-25000" dirty="0">
                <a:solidFill>
                  <a:schemeClr val="tx1">
                    <a:lumMod val="50000"/>
                    <a:lumOff val="50000"/>
                  </a:schemeClr>
                </a:solidFill>
                <a:latin typeface="18 VAG Rounded Light   02390" pitchFamily="2" charset="0"/>
              </a:endParaRPr>
            </a:p>
          </p:txBody>
        </p:sp>
        <p:sp>
          <p:nvSpPr>
            <p:cNvPr id="251" name="TextBox 250">
              <a:extLst>
                <a:ext uri="{FF2B5EF4-FFF2-40B4-BE49-F238E27FC236}">
                  <a16:creationId xmlns:a16="http://schemas.microsoft.com/office/drawing/2014/main" id="{35F14AC3-30EB-20A5-1B61-4FA441AB6BDA}"/>
                </a:ext>
              </a:extLst>
            </p:cNvPr>
            <p:cNvSpPr txBox="1"/>
            <p:nvPr/>
          </p:nvSpPr>
          <p:spPr>
            <a:xfrm>
              <a:off x="10317075" y="2589415"/>
              <a:ext cx="551754"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alu</a:t>
              </a:r>
              <a:r>
                <a:rPr kumimoji="0" lang="en-US" sz="1100" b="1" i="0" u="none" strike="noStrike" kern="1200" cap="none" spc="0" normalizeH="0" baseline="-2500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WB</a:t>
              </a:r>
              <a:endParaRPr lang="en-US" sz="2000" b="1" baseline="-25000" dirty="0">
                <a:solidFill>
                  <a:schemeClr val="tx1">
                    <a:lumMod val="50000"/>
                    <a:lumOff val="50000"/>
                  </a:schemeClr>
                </a:solidFill>
                <a:latin typeface="18 VAG Rounded Light   02390" pitchFamily="2" charset="0"/>
              </a:endParaRPr>
            </a:p>
          </p:txBody>
        </p:sp>
        <p:sp>
          <p:nvSpPr>
            <p:cNvPr id="252" name="TextBox 251">
              <a:extLst>
                <a:ext uri="{FF2B5EF4-FFF2-40B4-BE49-F238E27FC236}">
                  <a16:creationId xmlns:a16="http://schemas.microsoft.com/office/drawing/2014/main" id="{805A2D05-B54E-F260-4B45-CADF28C98999}"/>
                </a:ext>
              </a:extLst>
            </p:cNvPr>
            <p:cNvSpPr txBox="1"/>
            <p:nvPr/>
          </p:nvSpPr>
          <p:spPr>
            <a:xfrm>
              <a:off x="8748636" y="4889474"/>
              <a:ext cx="692818"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accent6"/>
                  </a:solidFill>
                  <a:effectLst/>
                  <a:uLnTx/>
                  <a:uFillTx/>
                  <a:latin typeface="Courier New" panose="02070309020205020404" pitchFamily="49" charset="0"/>
                  <a:ea typeface="+mn-ea"/>
                  <a:cs typeface="Courier New" panose="02070309020205020404" pitchFamily="49" charset="0"/>
                </a:rPr>
                <a:t>inst</a:t>
              </a:r>
              <a:r>
                <a:rPr kumimoji="0" lang="en-US" sz="1100" b="1" i="0" u="none" strike="noStrike" kern="1200" cap="none" spc="0" normalizeH="0" baseline="-25000" noProof="0" dirty="0" err="1">
                  <a:ln>
                    <a:noFill/>
                  </a:ln>
                  <a:solidFill>
                    <a:schemeClr val="accent6"/>
                  </a:solidFill>
                  <a:effectLst/>
                  <a:uLnTx/>
                  <a:uFillTx/>
                  <a:latin typeface="Courier New" panose="02070309020205020404" pitchFamily="49" charset="0"/>
                  <a:ea typeface="+mn-ea"/>
                  <a:cs typeface="Courier New" panose="02070309020205020404" pitchFamily="49" charset="0"/>
                </a:rPr>
                <a:t>MEM</a:t>
              </a:r>
              <a:endParaRPr lang="en-US" sz="2000" b="1" baseline="-25000" dirty="0">
                <a:solidFill>
                  <a:schemeClr val="accent6"/>
                </a:solidFill>
                <a:latin typeface="18 VAG Rounded Light   02390" pitchFamily="2" charset="0"/>
              </a:endParaRPr>
            </a:p>
          </p:txBody>
        </p:sp>
        <p:sp>
          <p:nvSpPr>
            <p:cNvPr id="253" name="TextBox 252">
              <a:extLst>
                <a:ext uri="{FF2B5EF4-FFF2-40B4-BE49-F238E27FC236}">
                  <a16:creationId xmlns:a16="http://schemas.microsoft.com/office/drawing/2014/main" id="{75B914EF-26A2-B2C1-8F1E-C5F383F620D4}"/>
                </a:ext>
              </a:extLst>
            </p:cNvPr>
            <p:cNvSpPr txBox="1"/>
            <p:nvPr/>
          </p:nvSpPr>
          <p:spPr>
            <a:xfrm>
              <a:off x="10353784" y="5118502"/>
              <a:ext cx="636713"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inst</a:t>
              </a:r>
              <a:r>
                <a:rPr kumimoji="0" lang="en-US" sz="1100" b="1" i="0" u="none" strike="noStrike" kern="1200" cap="none" spc="0" normalizeH="0" baseline="-2500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WB</a:t>
              </a:r>
              <a:endParaRPr lang="en-US" sz="2000" b="1" baseline="-25000" dirty="0">
                <a:solidFill>
                  <a:schemeClr val="tx1">
                    <a:lumMod val="50000"/>
                    <a:lumOff val="50000"/>
                  </a:schemeClr>
                </a:solidFill>
                <a:latin typeface="18 VAG Rounded Light   02390" pitchFamily="2" charset="0"/>
              </a:endParaRPr>
            </a:p>
          </p:txBody>
        </p:sp>
        <p:cxnSp>
          <p:nvCxnSpPr>
            <p:cNvPr id="254" name="Straight Connector 253">
              <a:extLst>
                <a:ext uri="{FF2B5EF4-FFF2-40B4-BE49-F238E27FC236}">
                  <a16:creationId xmlns:a16="http://schemas.microsoft.com/office/drawing/2014/main" id="{0F1B2DFD-7EC8-85D5-D113-0911E0C58190}"/>
                </a:ext>
              </a:extLst>
            </p:cNvPr>
            <p:cNvCxnSpPr>
              <a:cxnSpLocks/>
            </p:cNvCxnSpPr>
            <p:nvPr/>
          </p:nvCxnSpPr>
          <p:spPr>
            <a:xfrm>
              <a:off x="5951351" y="1236527"/>
              <a:ext cx="0" cy="4297680"/>
            </a:xfrm>
            <a:prstGeom prst="line">
              <a:avLst/>
            </a:prstGeom>
            <a:ln w="28575">
              <a:solidFill>
                <a:schemeClr val="accent4"/>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89CC0578-605F-B551-5DE3-8DEBB215D733}"/>
                </a:ext>
              </a:extLst>
            </p:cNvPr>
            <p:cNvCxnSpPr>
              <a:cxnSpLocks/>
            </p:cNvCxnSpPr>
            <p:nvPr/>
          </p:nvCxnSpPr>
          <p:spPr>
            <a:xfrm>
              <a:off x="8726272" y="1236527"/>
              <a:ext cx="0" cy="4297680"/>
            </a:xfrm>
            <a:prstGeom prst="line">
              <a:avLst/>
            </a:prstGeom>
            <a:ln w="28575">
              <a:solidFill>
                <a:schemeClr val="accent4"/>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08C87FE1-B6F9-54E9-2166-4F018EC24108}"/>
                </a:ext>
              </a:extLst>
            </p:cNvPr>
            <p:cNvCxnSpPr>
              <a:cxnSpLocks/>
            </p:cNvCxnSpPr>
            <p:nvPr/>
          </p:nvCxnSpPr>
          <p:spPr>
            <a:xfrm>
              <a:off x="10313389" y="1236527"/>
              <a:ext cx="0" cy="4297680"/>
            </a:xfrm>
            <a:prstGeom prst="line">
              <a:avLst/>
            </a:prstGeom>
            <a:ln w="28575">
              <a:solidFill>
                <a:schemeClr val="tx1">
                  <a:lumMod val="50000"/>
                  <a:lumOff val="50000"/>
                </a:schemeClr>
              </a:solidFill>
              <a:prstDash val="dash"/>
              <a:tailEnd type="none" w="lg" len="lg"/>
            </a:ln>
          </p:spPr>
          <p:style>
            <a:lnRef idx="1">
              <a:schemeClr val="accent1"/>
            </a:lnRef>
            <a:fillRef idx="0">
              <a:schemeClr val="accent1"/>
            </a:fillRef>
            <a:effectRef idx="0">
              <a:schemeClr val="accent1"/>
            </a:effectRef>
            <a:fontRef idx="minor">
              <a:schemeClr val="tx1"/>
            </a:fontRef>
          </p:style>
        </p:cxnSp>
        <p:grpSp>
          <p:nvGrpSpPr>
            <p:cNvPr id="257" name="Group 256">
              <a:extLst>
                <a:ext uri="{FF2B5EF4-FFF2-40B4-BE49-F238E27FC236}">
                  <a16:creationId xmlns:a16="http://schemas.microsoft.com/office/drawing/2014/main" id="{461A7A09-E99B-DB9D-0A2C-A1BA8A6B6C1B}"/>
                </a:ext>
              </a:extLst>
            </p:cNvPr>
            <p:cNvGrpSpPr/>
            <p:nvPr/>
          </p:nvGrpSpPr>
          <p:grpSpPr>
            <a:xfrm>
              <a:off x="5897655" y="1951728"/>
              <a:ext cx="110985" cy="511591"/>
              <a:chOff x="959047" y="3126189"/>
              <a:chExt cx="415675" cy="914792"/>
            </a:xfrm>
            <a:solidFill>
              <a:schemeClr val="bg1">
                <a:lumMod val="75000"/>
              </a:schemeClr>
            </a:solidFill>
          </p:grpSpPr>
          <p:sp>
            <p:nvSpPr>
              <p:cNvPr id="258" name="Rectangle 257">
                <a:extLst>
                  <a:ext uri="{FF2B5EF4-FFF2-40B4-BE49-F238E27FC236}">
                    <a16:creationId xmlns:a16="http://schemas.microsoft.com/office/drawing/2014/main" id="{111883CB-BE10-E259-3323-599086347F0F}"/>
                  </a:ext>
                </a:extLst>
              </p:cNvPr>
              <p:cNvSpPr>
                <a:spLocks noChangeArrowheads="1"/>
              </p:cNvSpPr>
              <p:nvPr/>
            </p:nvSpPr>
            <p:spPr bwMode="auto">
              <a:xfrm>
                <a:off x="959047" y="3126189"/>
                <a:ext cx="415675" cy="914792"/>
              </a:xfrm>
              <a:prstGeom prst="rect">
                <a:avLst/>
              </a:prstGeom>
              <a:grp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259" name="Isosceles Triangle 58">
                <a:extLst>
                  <a:ext uri="{FF2B5EF4-FFF2-40B4-BE49-F238E27FC236}">
                    <a16:creationId xmlns:a16="http://schemas.microsoft.com/office/drawing/2014/main" id="{1B151DCD-1CC6-4864-24E9-3A46685ABDE8}"/>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260" name="Group 259">
              <a:extLst>
                <a:ext uri="{FF2B5EF4-FFF2-40B4-BE49-F238E27FC236}">
                  <a16:creationId xmlns:a16="http://schemas.microsoft.com/office/drawing/2014/main" id="{7E47F468-A5AF-590E-BB4A-B71174BBBDEB}"/>
                </a:ext>
              </a:extLst>
            </p:cNvPr>
            <p:cNvGrpSpPr/>
            <p:nvPr/>
          </p:nvGrpSpPr>
          <p:grpSpPr>
            <a:xfrm>
              <a:off x="5897655" y="2834279"/>
              <a:ext cx="110985" cy="511591"/>
              <a:chOff x="959047" y="3126189"/>
              <a:chExt cx="415675" cy="914792"/>
            </a:xfrm>
            <a:solidFill>
              <a:schemeClr val="bg1">
                <a:lumMod val="75000"/>
              </a:schemeClr>
            </a:solidFill>
          </p:grpSpPr>
          <p:sp>
            <p:nvSpPr>
              <p:cNvPr id="261" name="Rectangle 260">
                <a:extLst>
                  <a:ext uri="{FF2B5EF4-FFF2-40B4-BE49-F238E27FC236}">
                    <a16:creationId xmlns:a16="http://schemas.microsoft.com/office/drawing/2014/main" id="{8FDD0216-BE44-1237-DC02-0E66314C84AC}"/>
                  </a:ext>
                </a:extLst>
              </p:cNvPr>
              <p:cNvSpPr>
                <a:spLocks noChangeArrowheads="1"/>
              </p:cNvSpPr>
              <p:nvPr/>
            </p:nvSpPr>
            <p:spPr bwMode="auto">
              <a:xfrm>
                <a:off x="959047" y="3126189"/>
                <a:ext cx="415675" cy="914792"/>
              </a:xfrm>
              <a:prstGeom prst="rect">
                <a:avLst/>
              </a:prstGeom>
              <a:grp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262" name="Isosceles Triangle 58">
                <a:extLst>
                  <a:ext uri="{FF2B5EF4-FFF2-40B4-BE49-F238E27FC236}">
                    <a16:creationId xmlns:a16="http://schemas.microsoft.com/office/drawing/2014/main" id="{CD45ECB9-DAAD-9BC5-C093-63EA38D21D94}"/>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263" name="Group 262">
              <a:extLst>
                <a:ext uri="{FF2B5EF4-FFF2-40B4-BE49-F238E27FC236}">
                  <a16:creationId xmlns:a16="http://schemas.microsoft.com/office/drawing/2014/main" id="{D50D3E43-88BD-39A6-6E35-D70ECBF4F1A7}"/>
                </a:ext>
              </a:extLst>
            </p:cNvPr>
            <p:cNvGrpSpPr/>
            <p:nvPr/>
          </p:nvGrpSpPr>
          <p:grpSpPr>
            <a:xfrm>
              <a:off x="5897655" y="4196451"/>
              <a:ext cx="110985" cy="511591"/>
              <a:chOff x="959047" y="3126189"/>
              <a:chExt cx="415675" cy="914792"/>
            </a:xfrm>
            <a:solidFill>
              <a:schemeClr val="bg1">
                <a:lumMod val="75000"/>
              </a:schemeClr>
            </a:solidFill>
          </p:grpSpPr>
          <p:sp>
            <p:nvSpPr>
              <p:cNvPr id="264" name="Rectangle 263">
                <a:extLst>
                  <a:ext uri="{FF2B5EF4-FFF2-40B4-BE49-F238E27FC236}">
                    <a16:creationId xmlns:a16="http://schemas.microsoft.com/office/drawing/2014/main" id="{BA98E666-AF67-7FAC-7825-1B042FA9BE3B}"/>
                  </a:ext>
                </a:extLst>
              </p:cNvPr>
              <p:cNvSpPr>
                <a:spLocks noChangeArrowheads="1"/>
              </p:cNvSpPr>
              <p:nvPr/>
            </p:nvSpPr>
            <p:spPr bwMode="auto">
              <a:xfrm>
                <a:off x="959047" y="3126189"/>
                <a:ext cx="415675" cy="914792"/>
              </a:xfrm>
              <a:prstGeom prst="rect">
                <a:avLst/>
              </a:prstGeom>
              <a:grp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265" name="Isosceles Triangle 58">
                <a:extLst>
                  <a:ext uri="{FF2B5EF4-FFF2-40B4-BE49-F238E27FC236}">
                    <a16:creationId xmlns:a16="http://schemas.microsoft.com/office/drawing/2014/main" id="{1C7EB34C-C3ED-E52B-CBBE-19437E5937E4}"/>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266" name="Group 265">
              <a:extLst>
                <a:ext uri="{FF2B5EF4-FFF2-40B4-BE49-F238E27FC236}">
                  <a16:creationId xmlns:a16="http://schemas.microsoft.com/office/drawing/2014/main" id="{1B72437C-CEFF-B325-1295-FF11F6B70829}"/>
                </a:ext>
              </a:extLst>
            </p:cNvPr>
            <p:cNvGrpSpPr/>
            <p:nvPr/>
          </p:nvGrpSpPr>
          <p:grpSpPr>
            <a:xfrm>
              <a:off x="5897655" y="4886204"/>
              <a:ext cx="110985" cy="511591"/>
              <a:chOff x="959047" y="3126189"/>
              <a:chExt cx="415675" cy="914792"/>
            </a:xfrm>
            <a:solidFill>
              <a:schemeClr val="accent1">
                <a:lumMod val="20000"/>
                <a:lumOff val="80000"/>
              </a:schemeClr>
            </a:solidFill>
          </p:grpSpPr>
          <p:sp>
            <p:nvSpPr>
              <p:cNvPr id="267" name="Rectangle 266">
                <a:extLst>
                  <a:ext uri="{FF2B5EF4-FFF2-40B4-BE49-F238E27FC236}">
                    <a16:creationId xmlns:a16="http://schemas.microsoft.com/office/drawing/2014/main" id="{315B9CBC-C64C-5E95-20C9-7ADFA26F181E}"/>
                  </a:ext>
                </a:extLst>
              </p:cNvPr>
              <p:cNvSpPr>
                <a:spLocks noChangeArrowheads="1"/>
              </p:cNvSpPr>
              <p:nvPr/>
            </p:nvSpPr>
            <p:spPr bwMode="auto">
              <a:xfrm>
                <a:off x="959047" y="3126189"/>
                <a:ext cx="415675" cy="914792"/>
              </a:xfrm>
              <a:prstGeom prst="rect">
                <a:avLst/>
              </a:prstGeom>
              <a:grpFill/>
              <a:ln w="28575">
                <a:solidFill>
                  <a:schemeClr val="accent1"/>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268" name="Isosceles Triangle 58">
                <a:extLst>
                  <a:ext uri="{FF2B5EF4-FFF2-40B4-BE49-F238E27FC236}">
                    <a16:creationId xmlns:a16="http://schemas.microsoft.com/office/drawing/2014/main" id="{E14E5A7A-6A57-6FF7-4F55-6DD42F89535E}"/>
                  </a:ext>
                </a:extLst>
              </p:cNvPr>
              <p:cNvSpPr/>
              <p:nvPr/>
            </p:nvSpPr>
            <p:spPr>
              <a:xfrm>
                <a:off x="1069894" y="3868203"/>
                <a:ext cx="221693" cy="172777"/>
              </a:xfrm>
              <a:prstGeom prst="triangle">
                <a:avLst/>
              </a:prstGeom>
              <a:grpFill/>
              <a:ln w="28575" cap="flat" cmpd="sng" algn="ctr">
                <a:solidFill>
                  <a:schemeClr val="accent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269" name="Group 268">
              <a:extLst>
                <a:ext uri="{FF2B5EF4-FFF2-40B4-BE49-F238E27FC236}">
                  <a16:creationId xmlns:a16="http://schemas.microsoft.com/office/drawing/2014/main" id="{E94D7CEF-30CA-1629-C5C4-2C67BA8BF0F1}"/>
                </a:ext>
              </a:extLst>
            </p:cNvPr>
            <p:cNvGrpSpPr/>
            <p:nvPr/>
          </p:nvGrpSpPr>
          <p:grpSpPr>
            <a:xfrm>
              <a:off x="5897655" y="3455448"/>
              <a:ext cx="110985" cy="511591"/>
              <a:chOff x="959047" y="3126189"/>
              <a:chExt cx="415675" cy="914792"/>
            </a:xfrm>
            <a:solidFill>
              <a:schemeClr val="bg1">
                <a:lumMod val="75000"/>
              </a:schemeClr>
            </a:solidFill>
          </p:grpSpPr>
          <p:sp>
            <p:nvSpPr>
              <p:cNvPr id="270" name="Rectangle 269">
                <a:extLst>
                  <a:ext uri="{FF2B5EF4-FFF2-40B4-BE49-F238E27FC236}">
                    <a16:creationId xmlns:a16="http://schemas.microsoft.com/office/drawing/2014/main" id="{433249C8-FE7E-2E0F-0B42-24113105D2D3}"/>
                  </a:ext>
                </a:extLst>
              </p:cNvPr>
              <p:cNvSpPr>
                <a:spLocks noChangeArrowheads="1"/>
              </p:cNvSpPr>
              <p:nvPr/>
            </p:nvSpPr>
            <p:spPr bwMode="auto">
              <a:xfrm>
                <a:off x="959047" y="3126189"/>
                <a:ext cx="415675" cy="914792"/>
              </a:xfrm>
              <a:prstGeom prst="rect">
                <a:avLst/>
              </a:prstGeom>
              <a:grp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271" name="Isosceles Triangle 58">
                <a:extLst>
                  <a:ext uri="{FF2B5EF4-FFF2-40B4-BE49-F238E27FC236}">
                    <a16:creationId xmlns:a16="http://schemas.microsoft.com/office/drawing/2014/main" id="{95706798-CB1A-3FA8-0977-503C83835665}"/>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272" name="Group 271">
              <a:extLst>
                <a:ext uri="{FF2B5EF4-FFF2-40B4-BE49-F238E27FC236}">
                  <a16:creationId xmlns:a16="http://schemas.microsoft.com/office/drawing/2014/main" id="{C8FEA2C0-A74B-7E47-3A1B-D1FD0ADDF5FB}"/>
                </a:ext>
              </a:extLst>
            </p:cNvPr>
            <p:cNvGrpSpPr/>
            <p:nvPr/>
          </p:nvGrpSpPr>
          <p:grpSpPr>
            <a:xfrm>
              <a:off x="8682178" y="4886204"/>
              <a:ext cx="110985" cy="511591"/>
              <a:chOff x="959047" y="3126189"/>
              <a:chExt cx="415675" cy="914792"/>
            </a:xfrm>
            <a:solidFill>
              <a:schemeClr val="accent6">
                <a:lumMod val="40000"/>
                <a:lumOff val="60000"/>
              </a:schemeClr>
            </a:solidFill>
          </p:grpSpPr>
          <p:sp>
            <p:nvSpPr>
              <p:cNvPr id="273" name="Rectangle 272">
                <a:extLst>
                  <a:ext uri="{FF2B5EF4-FFF2-40B4-BE49-F238E27FC236}">
                    <a16:creationId xmlns:a16="http://schemas.microsoft.com/office/drawing/2014/main" id="{1BD9507A-673C-5D18-C381-FB3953351527}"/>
                  </a:ext>
                </a:extLst>
              </p:cNvPr>
              <p:cNvSpPr>
                <a:spLocks noChangeArrowheads="1"/>
              </p:cNvSpPr>
              <p:nvPr/>
            </p:nvSpPr>
            <p:spPr bwMode="auto">
              <a:xfrm>
                <a:off x="959047" y="3126189"/>
                <a:ext cx="415675" cy="914792"/>
              </a:xfrm>
              <a:prstGeom prst="rect">
                <a:avLst/>
              </a:prstGeom>
              <a:grpFill/>
              <a:ln w="28575">
                <a:solidFill>
                  <a:schemeClr val="accent6"/>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274" name="Isosceles Triangle 58">
                <a:extLst>
                  <a:ext uri="{FF2B5EF4-FFF2-40B4-BE49-F238E27FC236}">
                    <a16:creationId xmlns:a16="http://schemas.microsoft.com/office/drawing/2014/main" id="{1AD338CD-3FE4-6F4C-ADF0-41A6458F3F57}"/>
                  </a:ext>
                </a:extLst>
              </p:cNvPr>
              <p:cNvSpPr/>
              <p:nvPr/>
            </p:nvSpPr>
            <p:spPr>
              <a:xfrm>
                <a:off x="1069894" y="3868203"/>
                <a:ext cx="221693" cy="172777"/>
              </a:xfrm>
              <a:prstGeom prst="triangle">
                <a:avLst/>
              </a:prstGeom>
              <a:grpFill/>
              <a:ln w="28575" cap="flat" cmpd="sng" algn="ctr">
                <a:solidFill>
                  <a:schemeClr val="accent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275" name="Group 274">
              <a:extLst>
                <a:ext uri="{FF2B5EF4-FFF2-40B4-BE49-F238E27FC236}">
                  <a16:creationId xmlns:a16="http://schemas.microsoft.com/office/drawing/2014/main" id="{D7ED1224-8BC8-C488-3B0B-0DCC6627BA4F}"/>
                </a:ext>
              </a:extLst>
            </p:cNvPr>
            <p:cNvGrpSpPr/>
            <p:nvPr/>
          </p:nvGrpSpPr>
          <p:grpSpPr>
            <a:xfrm>
              <a:off x="8682178" y="3763782"/>
              <a:ext cx="110985" cy="511591"/>
              <a:chOff x="959047" y="3126189"/>
              <a:chExt cx="415675" cy="914792"/>
            </a:xfrm>
            <a:solidFill>
              <a:schemeClr val="accent6">
                <a:lumMod val="40000"/>
                <a:lumOff val="60000"/>
              </a:schemeClr>
            </a:solidFill>
          </p:grpSpPr>
          <p:sp>
            <p:nvSpPr>
              <p:cNvPr id="276" name="Rectangle 275">
                <a:extLst>
                  <a:ext uri="{FF2B5EF4-FFF2-40B4-BE49-F238E27FC236}">
                    <a16:creationId xmlns:a16="http://schemas.microsoft.com/office/drawing/2014/main" id="{E3EC6B29-3869-C064-1811-2CEA8BFCAB4C}"/>
                  </a:ext>
                </a:extLst>
              </p:cNvPr>
              <p:cNvSpPr>
                <a:spLocks noChangeArrowheads="1"/>
              </p:cNvSpPr>
              <p:nvPr/>
            </p:nvSpPr>
            <p:spPr bwMode="auto">
              <a:xfrm>
                <a:off x="959047" y="3126189"/>
                <a:ext cx="415675" cy="914792"/>
              </a:xfrm>
              <a:prstGeom prst="rect">
                <a:avLst/>
              </a:prstGeom>
              <a:solidFill>
                <a:schemeClr val="bg1">
                  <a:lumMod val="75000"/>
                </a:schemeClr>
              </a:solid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277" name="Isosceles Triangle 58">
                <a:extLst>
                  <a:ext uri="{FF2B5EF4-FFF2-40B4-BE49-F238E27FC236}">
                    <a16:creationId xmlns:a16="http://schemas.microsoft.com/office/drawing/2014/main" id="{9CFB2B06-A607-833E-A506-C56DC708A73A}"/>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278" name="Group 277">
              <a:extLst>
                <a:ext uri="{FF2B5EF4-FFF2-40B4-BE49-F238E27FC236}">
                  <a16:creationId xmlns:a16="http://schemas.microsoft.com/office/drawing/2014/main" id="{A7E20333-4061-DD14-A05F-3F19033ABD0F}"/>
                </a:ext>
              </a:extLst>
            </p:cNvPr>
            <p:cNvGrpSpPr/>
            <p:nvPr/>
          </p:nvGrpSpPr>
          <p:grpSpPr>
            <a:xfrm>
              <a:off x="8682178" y="3151687"/>
              <a:ext cx="110985" cy="511591"/>
              <a:chOff x="959047" y="3126189"/>
              <a:chExt cx="415675" cy="914792"/>
            </a:xfrm>
            <a:solidFill>
              <a:schemeClr val="accent6">
                <a:lumMod val="40000"/>
                <a:lumOff val="60000"/>
              </a:schemeClr>
            </a:solidFill>
          </p:grpSpPr>
          <p:sp>
            <p:nvSpPr>
              <p:cNvPr id="279" name="Rectangle 278">
                <a:extLst>
                  <a:ext uri="{FF2B5EF4-FFF2-40B4-BE49-F238E27FC236}">
                    <a16:creationId xmlns:a16="http://schemas.microsoft.com/office/drawing/2014/main" id="{510361E7-9954-7D9F-7009-FEAEBB674EB1}"/>
                  </a:ext>
                </a:extLst>
              </p:cNvPr>
              <p:cNvSpPr>
                <a:spLocks noChangeArrowheads="1"/>
              </p:cNvSpPr>
              <p:nvPr/>
            </p:nvSpPr>
            <p:spPr bwMode="auto">
              <a:xfrm>
                <a:off x="959047" y="3126189"/>
                <a:ext cx="415675" cy="914792"/>
              </a:xfrm>
              <a:prstGeom prst="rect">
                <a:avLst/>
              </a:prstGeom>
              <a:grpFill/>
              <a:ln w="28575">
                <a:solidFill>
                  <a:schemeClr val="accent6"/>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280" name="Isosceles Triangle 58">
                <a:extLst>
                  <a:ext uri="{FF2B5EF4-FFF2-40B4-BE49-F238E27FC236}">
                    <a16:creationId xmlns:a16="http://schemas.microsoft.com/office/drawing/2014/main" id="{9FE236D8-B98D-2224-7A2E-E3F929E1F016}"/>
                  </a:ext>
                </a:extLst>
              </p:cNvPr>
              <p:cNvSpPr/>
              <p:nvPr/>
            </p:nvSpPr>
            <p:spPr>
              <a:xfrm>
                <a:off x="1069894" y="3868203"/>
                <a:ext cx="221693" cy="172777"/>
              </a:xfrm>
              <a:prstGeom prst="triangle">
                <a:avLst/>
              </a:prstGeom>
              <a:grpFill/>
              <a:ln w="28575" cap="flat" cmpd="sng" algn="ctr">
                <a:solidFill>
                  <a:schemeClr val="accent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281" name="Group 280">
              <a:extLst>
                <a:ext uri="{FF2B5EF4-FFF2-40B4-BE49-F238E27FC236}">
                  <a16:creationId xmlns:a16="http://schemas.microsoft.com/office/drawing/2014/main" id="{59FEE809-B1CF-12FC-BF0A-DB9D63662210}"/>
                </a:ext>
              </a:extLst>
            </p:cNvPr>
            <p:cNvGrpSpPr/>
            <p:nvPr/>
          </p:nvGrpSpPr>
          <p:grpSpPr>
            <a:xfrm>
              <a:off x="10262189" y="1930313"/>
              <a:ext cx="110985" cy="511591"/>
              <a:chOff x="959047" y="3126189"/>
              <a:chExt cx="415675" cy="914792"/>
            </a:xfrm>
            <a:solidFill>
              <a:schemeClr val="bg1">
                <a:lumMod val="75000"/>
              </a:schemeClr>
            </a:solidFill>
          </p:grpSpPr>
          <p:sp>
            <p:nvSpPr>
              <p:cNvPr id="282" name="Rectangle 281">
                <a:extLst>
                  <a:ext uri="{FF2B5EF4-FFF2-40B4-BE49-F238E27FC236}">
                    <a16:creationId xmlns:a16="http://schemas.microsoft.com/office/drawing/2014/main" id="{E97804C0-251D-F608-DDF1-AC943B2AB94C}"/>
                  </a:ext>
                </a:extLst>
              </p:cNvPr>
              <p:cNvSpPr>
                <a:spLocks noChangeArrowheads="1"/>
              </p:cNvSpPr>
              <p:nvPr/>
            </p:nvSpPr>
            <p:spPr bwMode="auto">
              <a:xfrm>
                <a:off x="959047" y="3126189"/>
                <a:ext cx="415675" cy="914792"/>
              </a:xfrm>
              <a:prstGeom prst="rect">
                <a:avLst/>
              </a:prstGeom>
              <a:grp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283" name="Isosceles Triangle 58">
                <a:extLst>
                  <a:ext uri="{FF2B5EF4-FFF2-40B4-BE49-F238E27FC236}">
                    <a16:creationId xmlns:a16="http://schemas.microsoft.com/office/drawing/2014/main" id="{8D7792EA-B7B8-4107-9B0D-4AAFBD4DC3BB}"/>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284" name="Group 283">
              <a:extLst>
                <a:ext uri="{FF2B5EF4-FFF2-40B4-BE49-F238E27FC236}">
                  <a16:creationId xmlns:a16="http://schemas.microsoft.com/office/drawing/2014/main" id="{DDC35020-5BA3-B894-239D-C0B14BDA6611}"/>
                </a:ext>
              </a:extLst>
            </p:cNvPr>
            <p:cNvGrpSpPr/>
            <p:nvPr/>
          </p:nvGrpSpPr>
          <p:grpSpPr>
            <a:xfrm>
              <a:off x="10262189" y="2498313"/>
              <a:ext cx="110985" cy="511591"/>
              <a:chOff x="959047" y="3126189"/>
              <a:chExt cx="415675" cy="914792"/>
            </a:xfrm>
            <a:solidFill>
              <a:schemeClr val="bg1">
                <a:lumMod val="75000"/>
              </a:schemeClr>
            </a:solidFill>
          </p:grpSpPr>
          <p:sp>
            <p:nvSpPr>
              <p:cNvPr id="285" name="Rectangle 284">
                <a:extLst>
                  <a:ext uri="{FF2B5EF4-FFF2-40B4-BE49-F238E27FC236}">
                    <a16:creationId xmlns:a16="http://schemas.microsoft.com/office/drawing/2014/main" id="{742C3BE4-744C-0CE6-595E-F8624A3AB014}"/>
                  </a:ext>
                </a:extLst>
              </p:cNvPr>
              <p:cNvSpPr>
                <a:spLocks noChangeArrowheads="1"/>
              </p:cNvSpPr>
              <p:nvPr/>
            </p:nvSpPr>
            <p:spPr bwMode="auto">
              <a:xfrm>
                <a:off x="959047" y="3126189"/>
                <a:ext cx="415675" cy="914792"/>
              </a:xfrm>
              <a:prstGeom prst="rect">
                <a:avLst/>
              </a:prstGeom>
              <a:grp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286" name="Isosceles Triangle 58">
                <a:extLst>
                  <a:ext uri="{FF2B5EF4-FFF2-40B4-BE49-F238E27FC236}">
                    <a16:creationId xmlns:a16="http://schemas.microsoft.com/office/drawing/2014/main" id="{3D27894D-9FA0-3703-93C8-69ABAFAA8686}"/>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287" name="Group 286">
              <a:extLst>
                <a:ext uri="{FF2B5EF4-FFF2-40B4-BE49-F238E27FC236}">
                  <a16:creationId xmlns:a16="http://schemas.microsoft.com/office/drawing/2014/main" id="{28E445A3-3173-8E2C-F16E-A76EF9026631}"/>
                </a:ext>
              </a:extLst>
            </p:cNvPr>
            <p:cNvGrpSpPr/>
            <p:nvPr/>
          </p:nvGrpSpPr>
          <p:grpSpPr>
            <a:xfrm>
              <a:off x="10262189" y="3066312"/>
              <a:ext cx="110985" cy="511591"/>
              <a:chOff x="959047" y="3126189"/>
              <a:chExt cx="415675" cy="914792"/>
            </a:xfrm>
            <a:solidFill>
              <a:schemeClr val="bg1">
                <a:lumMod val="75000"/>
              </a:schemeClr>
            </a:solidFill>
          </p:grpSpPr>
          <p:sp>
            <p:nvSpPr>
              <p:cNvPr id="288" name="Rectangle 287">
                <a:extLst>
                  <a:ext uri="{FF2B5EF4-FFF2-40B4-BE49-F238E27FC236}">
                    <a16:creationId xmlns:a16="http://schemas.microsoft.com/office/drawing/2014/main" id="{0448A387-E7E8-69E3-634E-89154C409057}"/>
                  </a:ext>
                </a:extLst>
              </p:cNvPr>
              <p:cNvSpPr>
                <a:spLocks noChangeArrowheads="1"/>
              </p:cNvSpPr>
              <p:nvPr/>
            </p:nvSpPr>
            <p:spPr bwMode="auto">
              <a:xfrm>
                <a:off x="959047" y="3126189"/>
                <a:ext cx="415675" cy="914792"/>
              </a:xfrm>
              <a:prstGeom prst="rect">
                <a:avLst/>
              </a:prstGeom>
              <a:grp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289" name="Isosceles Triangle 58">
                <a:extLst>
                  <a:ext uri="{FF2B5EF4-FFF2-40B4-BE49-F238E27FC236}">
                    <a16:creationId xmlns:a16="http://schemas.microsoft.com/office/drawing/2014/main" id="{4EA57DB8-B8AA-3E19-182A-91CD560978EB}"/>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290" name="Group 289">
              <a:extLst>
                <a:ext uri="{FF2B5EF4-FFF2-40B4-BE49-F238E27FC236}">
                  <a16:creationId xmlns:a16="http://schemas.microsoft.com/office/drawing/2014/main" id="{7446C85E-6F14-4FC9-3ACC-B0A40CBE6D30}"/>
                </a:ext>
              </a:extLst>
            </p:cNvPr>
            <p:cNvGrpSpPr/>
            <p:nvPr/>
          </p:nvGrpSpPr>
          <p:grpSpPr>
            <a:xfrm>
              <a:off x="8682178" y="1951728"/>
              <a:ext cx="110985" cy="511591"/>
              <a:chOff x="959047" y="3126189"/>
              <a:chExt cx="415675" cy="914792"/>
            </a:xfrm>
            <a:solidFill>
              <a:schemeClr val="bg1">
                <a:lumMod val="75000"/>
              </a:schemeClr>
            </a:solidFill>
          </p:grpSpPr>
          <p:sp>
            <p:nvSpPr>
              <p:cNvPr id="291" name="Rectangle 290">
                <a:extLst>
                  <a:ext uri="{FF2B5EF4-FFF2-40B4-BE49-F238E27FC236}">
                    <a16:creationId xmlns:a16="http://schemas.microsoft.com/office/drawing/2014/main" id="{839B271C-F140-11FD-BCFE-58234B92AF5E}"/>
                  </a:ext>
                </a:extLst>
              </p:cNvPr>
              <p:cNvSpPr>
                <a:spLocks noChangeArrowheads="1"/>
              </p:cNvSpPr>
              <p:nvPr/>
            </p:nvSpPr>
            <p:spPr bwMode="auto">
              <a:xfrm>
                <a:off x="959047" y="3126189"/>
                <a:ext cx="415675" cy="914792"/>
              </a:xfrm>
              <a:prstGeom prst="rect">
                <a:avLst/>
              </a:prstGeom>
              <a:grp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292" name="Isosceles Triangle 58">
                <a:extLst>
                  <a:ext uri="{FF2B5EF4-FFF2-40B4-BE49-F238E27FC236}">
                    <a16:creationId xmlns:a16="http://schemas.microsoft.com/office/drawing/2014/main" id="{BA36327F-B48A-9AB5-58E8-4F7F876B1CB2}"/>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293" name="Group 292">
              <a:extLst>
                <a:ext uri="{FF2B5EF4-FFF2-40B4-BE49-F238E27FC236}">
                  <a16:creationId xmlns:a16="http://schemas.microsoft.com/office/drawing/2014/main" id="{6E89B771-38DC-CCEF-F4EB-E78E8857B781}"/>
                </a:ext>
              </a:extLst>
            </p:cNvPr>
            <p:cNvGrpSpPr/>
            <p:nvPr/>
          </p:nvGrpSpPr>
          <p:grpSpPr>
            <a:xfrm>
              <a:off x="10262189" y="4886204"/>
              <a:ext cx="110985" cy="511591"/>
              <a:chOff x="959047" y="3126189"/>
              <a:chExt cx="415675" cy="914792"/>
            </a:xfrm>
            <a:solidFill>
              <a:schemeClr val="bg1">
                <a:lumMod val="75000"/>
              </a:schemeClr>
            </a:solidFill>
          </p:grpSpPr>
          <p:sp>
            <p:nvSpPr>
              <p:cNvPr id="294" name="Rectangle 293">
                <a:extLst>
                  <a:ext uri="{FF2B5EF4-FFF2-40B4-BE49-F238E27FC236}">
                    <a16:creationId xmlns:a16="http://schemas.microsoft.com/office/drawing/2014/main" id="{F3DEB58A-7A28-3711-22CE-5B6449E428C3}"/>
                  </a:ext>
                </a:extLst>
              </p:cNvPr>
              <p:cNvSpPr>
                <a:spLocks noChangeArrowheads="1"/>
              </p:cNvSpPr>
              <p:nvPr/>
            </p:nvSpPr>
            <p:spPr bwMode="auto">
              <a:xfrm>
                <a:off x="959047" y="3126189"/>
                <a:ext cx="415675" cy="914792"/>
              </a:xfrm>
              <a:prstGeom prst="rect">
                <a:avLst/>
              </a:prstGeom>
              <a:grp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295" name="Isosceles Triangle 58">
                <a:extLst>
                  <a:ext uri="{FF2B5EF4-FFF2-40B4-BE49-F238E27FC236}">
                    <a16:creationId xmlns:a16="http://schemas.microsoft.com/office/drawing/2014/main" id="{B7650E7E-024D-1543-E702-D80EC5E1F2B3}"/>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sp>
          <p:nvSpPr>
            <p:cNvPr id="296" name="TextBox 295">
              <a:extLst>
                <a:ext uri="{FF2B5EF4-FFF2-40B4-BE49-F238E27FC236}">
                  <a16:creationId xmlns:a16="http://schemas.microsoft.com/office/drawing/2014/main" id="{7F8C1BA5-35DE-B9AF-647E-3183143F17B4}"/>
                </a:ext>
              </a:extLst>
            </p:cNvPr>
            <p:cNvSpPr txBox="1"/>
            <p:nvPr/>
          </p:nvSpPr>
          <p:spPr>
            <a:xfrm>
              <a:off x="10317075" y="3198846"/>
              <a:ext cx="551754"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mem</a:t>
              </a:r>
              <a:r>
                <a:rPr kumimoji="0" lang="en-US" sz="1100" b="1" i="0" u="none" strike="noStrike" kern="1200" cap="none" spc="0" normalizeH="0" baseline="-2500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WB</a:t>
              </a:r>
              <a:endParaRPr lang="en-US" sz="2000" b="1" baseline="-25000" dirty="0">
                <a:solidFill>
                  <a:schemeClr val="tx1">
                    <a:lumMod val="50000"/>
                    <a:lumOff val="50000"/>
                  </a:schemeClr>
                </a:solidFill>
                <a:latin typeface="18 VAG Rounded Light   02390" pitchFamily="2" charset="0"/>
              </a:endParaRPr>
            </a:p>
          </p:txBody>
        </p:sp>
        <p:cxnSp>
          <p:nvCxnSpPr>
            <p:cNvPr id="297" name="Straight Connector 296">
              <a:extLst>
                <a:ext uri="{FF2B5EF4-FFF2-40B4-BE49-F238E27FC236}">
                  <a16:creationId xmlns:a16="http://schemas.microsoft.com/office/drawing/2014/main" id="{D09E6FB3-B504-FBA0-DA51-DF07F6AF211F}"/>
                </a:ext>
              </a:extLst>
            </p:cNvPr>
            <p:cNvCxnSpPr>
              <a:cxnSpLocks/>
            </p:cNvCxnSpPr>
            <p:nvPr/>
          </p:nvCxnSpPr>
          <p:spPr>
            <a:xfrm>
              <a:off x="3035156" y="1236527"/>
              <a:ext cx="0" cy="3931920"/>
            </a:xfrm>
            <a:prstGeom prst="line">
              <a:avLst/>
            </a:prstGeom>
            <a:ln w="28575">
              <a:solidFill>
                <a:schemeClr val="tx1">
                  <a:lumMod val="50000"/>
                  <a:lumOff val="50000"/>
                </a:schemeClr>
              </a:solidFill>
              <a:prstDash val="dash"/>
              <a:tailEnd type="none" w="lg" len="lg"/>
            </a:ln>
          </p:spPr>
          <p:style>
            <a:lnRef idx="1">
              <a:schemeClr val="accent1"/>
            </a:lnRef>
            <a:fillRef idx="0">
              <a:schemeClr val="accent1"/>
            </a:fillRef>
            <a:effectRef idx="0">
              <a:schemeClr val="accent1"/>
            </a:effectRef>
            <a:fontRef idx="minor">
              <a:schemeClr val="tx1"/>
            </a:fontRef>
          </p:style>
        </p:cxnSp>
        <p:grpSp>
          <p:nvGrpSpPr>
            <p:cNvPr id="298" name="Group 297">
              <a:extLst>
                <a:ext uri="{FF2B5EF4-FFF2-40B4-BE49-F238E27FC236}">
                  <a16:creationId xmlns:a16="http://schemas.microsoft.com/office/drawing/2014/main" id="{68358685-D3EC-4EBC-269E-9276B0F0BA48}"/>
                </a:ext>
              </a:extLst>
            </p:cNvPr>
            <p:cNvGrpSpPr/>
            <p:nvPr/>
          </p:nvGrpSpPr>
          <p:grpSpPr>
            <a:xfrm>
              <a:off x="2981904" y="2366394"/>
              <a:ext cx="110985" cy="511591"/>
              <a:chOff x="959047" y="3126189"/>
              <a:chExt cx="415675" cy="914792"/>
            </a:xfrm>
            <a:solidFill>
              <a:schemeClr val="bg1">
                <a:lumMod val="75000"/>
              </a:schemeClr>
            </a:solidFill>
          </p:grpSpPr>
          <p:sp>
            <p:nvSpPr>
              <p:cNvPr id="299" name="Rectangle 298">
                <a:extLst>
                  <a:ext uri="{FF2B5EF4-FFF2-40B4-BE49-F238E27FC236}">
                    <a16:creationId xmlns:a16="http://schemas.microsoft.com/office/drawing/2014/main" id="{191EB1D9-09D1-60EA-603D-9B59CA730453}"/>
                  </a:ext>
                </a:extLst>
              </p:cNvPr>
              <p:cNvSpPr>
                <a:spLocks noChangeArrowheads="1"/>
              </p:cNvSpPr>
              <p:nvPr/>
            </p:nvSpPr>
            <p:spPr bwMode="auto">
              <a:xfrm>
                <a:off x="959047" y="3126189"/>
                <a:ext cx="415675" cy="914792"/>
              </a:xfrm>
              <a:prstGeom prst="rect">
                <a:avLst/>
              </a:prstGeom>
              <a:grp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300" name="Isosceles Triangle 58">
                <a:extLst>
                  <a:ext uri="{FF2B5EF4-FFF2-40B4-BE49-F238E27FC236}">
                    <a16:creationId xmlns:a16="http://schemas.microsoft.com/office/drawing/2014/main" id="{7E49F31C-E9CC-DFF8-4453-4C9ECB453705}"/>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nvGrpSpPr>
            <p:cNvPr id="301" name="Group 300">
              <a:extLst>
                <a:ext uri="{FF2B5EF4-FFF2-40B4-BE49-F238E27FC236}">
                  <a16:creationId xmlns:a16="http://schemas.microsoft.com/office/drawing/2014/main" id="{7E6F323F-9723-349B-A11F-49AE46FB1FE4}"/>
                </a:ext>
              </a:extLst>
            </p:cNvPr>
            <p:cNvGrpSpPr/>
            <p:nvPr/>
          </p:nvGrpSpPr>
          <p:grpSpPr>
            <a:xfrm>
              <a:off x="2981904" y="3097327"/>
              <a:ext cx="110985" cy="511591"/>
              <a:chOff x="959047" y="3126189"/>
              <a:chExt cx="415675" cy="914792"/>
            </a:xfrm>
            <a:solidFill>
              <a:schemeClr val="bg1">
                <a:lumMod val="75000"/>
              </a:schemeClr>
            </a:solidFill>
          </p:grpSpPr>
          <p:sp>
            <p:nvSpPr>
              <p:cNvPr id="302" name="Rectangle 301">
                <a:extLst>
                  <a:ext uri="{FF2B5EF4-FFF2-40B4-BE49-F238E27FC236}">
                    <a16:creationId xmlns:a16="http://schemas.microsoft.com/office/drawing/2014/main" id="{BF5C70AC-EAC4-6EB3-B46C-8B45364395CD}"/>
                  </a:ext>
                </a:extLst>
              </p:cNvPr>
              <p:cNvSpPr>
                <a:spLocks noChangeArrowheads="1"/>
              </p:cNvSpPr>
              <p:nvPr/>
            </p:nvSpPr>
            <p:spPr bwMode="auto">
              <a:xfrm>
                <a:off x="959047" y="3126189"/>
                <a:ext cx="415675" cy="914792"/>
              </a:xfrm>
              <a:prstGeom prst="rect">
                <a:avLst/>
              </a:prstGeom>
              <a:grp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endParaRPr>
              </a:p>
            </p:txBody>
          </p:sp>
          <p:sp>
            <p:nvSpPr>
              <p:cNvPr id="303" name="Isosceles Triangle 58">
                <a:extLst>
                  <a:ext uri="{FF2B5EF4-FFF2-40B4-BE49-F238E27FC236}">
                    <a16:creationId xmlns:a16="http://schemas.microsoft.com/office/drawing/2014/main" id="{6077EED7-CB95-D4B7-F341-7889AE8551BF}"/>
                  </a:ext>
                </a:extLst>
              </p:cNvPr>
              <p:cNvSpPr/>
              <p:nvPr/>
            </p:nvSpPr>
            <p:spPr>
              <a:xfrm>
                <a:off x="1069894" y="3868203"/>
                <a:ext cx="221693" cy="172777"/>
              </a:xfrm>
              <a:prstGeom prst="triangle">
                <a:avLst/>
              </a:prstGeom>
              <a:grp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grpSp>
      <p:grpSp>
        <p:nvGrpSpPr>
          <p:cNvPr id="385" name="Group 384">
            <a:extLst>
              <a:ext uri="{FF2B5EF4-FFF2-40B4-BE49-F238E27FC236}">
                <a16:creationId xmlns:a16="http://schemas.microsoft.com/office/drawing/2014/main" id="{D73584C3-2104-4980-2F6F-E7D9ECCCBC7C}"/>
              </a:ext>
            </a:extLst>
          </p:cNvPr>
          <p:cNvGrpSpPr/>
          <p:nvPr/>
        </p:nvGrpSpPr>
        <p:grpSpPr>
          <a:xfrm>
            <a:off x="6486828" y="2618445"/>
            <a:ext cx="2618428" cy="3164424"/>
            <a:chOff x="6486828" y="2618445"/>
            <a:chExt cx="2618428" cy="3164424"/>
          </a:xfrm>
        </p:grpSpPr>
        <p:cxnSp>
          <p:nvCxnSpPr>
            <p:cNvPr id="306" name="Straight Arrow Connector 305">
              <a:extLst>
                <a:ext uri="{FF2B5EF4-FFF2-40B4-BE49-F238E27FC236}">
                  <a16:creationId xmlns:a16="http://schemas.microsoft.com/office/drawing/2014/main" id="{AAF03E0C-5FF2-5700-72E6-182211BF4A8F}"/>
                </a:ext>
              </a:extLst>
            </p:cNvPr>
            <p:cNvCxnSpPr/>
            <p:nvPr/>
          </p:nvCxnSpPr>
          <p:spPr>
            <a:xfrm>
              <a:off x="6486828" y="5141641"/>
              <a:ext cx="0" cy="631785"/>
            </a:xfrm>
            <a:prstGeom prst="straightConnector1">
              <a:avLst/>
            </a:prstGeom>
            <a:ln w="28575">
              <a:solidFill>
                <a:schemeClr val="accent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4D1C035E-1E7E-0506-FC2A-F5901E1C35D1}"/>
                </a:ext>
              </a:extLst>
            </p:cNvPr>
            <p:cNvCxnSpPr/>
            <p:nvPr/>
          </p:nvCxnSpPr>
          <p:spPr>
            <a:xfrm>
              <a:off x="9105256" y="5151084"/>
              <a:ext cx="0" cy="631785"/>
            </a:xfrm>
            <a:prstGeom prst="straightConnector1">
              <a:avLst/>
            </a:prstGeom>
            <a:ln w="28575">
              <a:solidFill>
                <a:schemeClr val="accent6"/>
              </a:solidFill>
              <a:headEnd type="oval"/>
              <a:tailEnd type="triangle" w="lg" len="lg"/>
            </a:ln>
          </p:spPr>
          <p:style>
            <a:lnRef idx="1">
              <a:schemeClr val="accent1"/>
            </a:lnRef>
            <a:fillRef idx="0">
              <a:schemeClr val="accent1"/>
            </a:fillRef>
            <a:effectRef idx="0">
              <a:schemeClr val="accent1"/>
            </a:effectRef>
            <a:fontRef idx="minor">
              <a:schemeClr val="tx1"/>
            </a:fontRef>
          </p:style>
        </p:cxnSp>
        <p:grpSp>
          <p:nvGrpSpPr>
            <p:cNvPr id="350" name="Group 349">
              <a:extLst>
                <a:ext uri="{FF2B5EF4-FFF2-40B4-BE49-F238E27FC236}">
                  <a16:creationId xmlns:a16="http://schemas.microsoft.com/office/drawing/2014/main" id="{3AE9A650-1D80-3D01-EDEC-B81E2A76130C}"/>
                </a:ext>
              </a:extLst>
            </p:cNvPr>
            <p:cNvGrpSpPr/>
            <p:nvPr/>
          </p:nvGrpSpPr>
          <p:grpSpPr>
            <a:xfrm>
              <a:off x="7280139" y="2618445"/>
              <a:ext cx="1623547" cy="1226590"/>
              <a:chOff x="7280139" y="2618445"/>
              <a:chExt cx="1623547" cy="1226590"/>
            </a:xfrm>
            <a:effectLst>
              <a:glow rad="88900">
                <a:srgbClr val="001C39">
                  <a:alpha val="40000"/>
                </a:srgbClr>
              </a:glow>
            </a:effectLst>
          </p:grpSpPr>
          <p:cxnSp>
            <p:nvCxnSpPr>
              <p:cNvPr id="311" name="Elbow Connector 310">
                <a:extLst>
                  <a:ext uri="{FF2B5EF4-FFF2-40B4-BE49-F238E27FC236}">
                    <a16:creationId xmlns:a16="http://schemas.microsoft.com/office/drawing/2014/main" id="{2555D580-F1B1-F496-CFB7-2F1425EF1DAB}"/>
                  </a:ext>
                </a:extLst>
              </p:cNvPr>
              <p:cNvCxnSpPr>
                <a:cxnSpLocks/>
              </p:cNvCxnSpPr>
              <p:nvPr/>
            </p:nvCxnSpPr>
            <p:spPr>
              <a:xfrm rot="16200000" flipV="1">
                <a:off x="7687587" y="2213789"/>
                <a:ext cx="808652" cy="1623547"/>
              </a:xfrm>
              <a:prstGeom prst="bentConnector2">
                <a:avLst/>
              </a:prstGeom>
              <a:ln w="28575">
                <a:solidFill>
                  <a:schemeClr val="accent6"/>
                </a:solidFill>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315" name="Elbow Connector 314">
                <a:extLst>
                  <a:ext uri="{FF2B5EF4-FFF2-40B4-BE49-F238E27FC236}">
                    <a16:creationId xmlns:a16="http://schemas.microsoft.com/office/drawing/2014/main" id="{7ED18156-8B9A-A680-0013-D6C2645C0F80}"/>
                  </a:ext>
                </a:extLst>
              </p:cNvPr>
              <p:cNvCxnSpPr>
                <a:cxnSpLocks/>
              </p:cNvCxnSpPr>
              <p:nvPr/>
            </p:nvCxnSpPr>
            <p:spPr>
              <a:xfrm rot="16200000" flipH="1">
                <a:off x="7177705" y="2738391"/>
                <a:ext cx="438328" cy="198436"/>
              </a:xfrm>
              <a:prstGeom prst="bentConnector2">
                <a:avLst/>
              </a:prstGeom>
              <a:ln w="28575">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7" name="Elbow Connector 346">
                <a:extLst>
                  <a:ext uri="{FF2B5EF4-FFF2-40B4-BE49-F238E27FC236}">
                    <a16:creationId xmlns:a16="http://schemas.microsoft.com/office/drawing/2014/main" id="{F630B55D-7DEA-FDD2-A088-CDAA98B93586}"/>
                  </a:ext>
                </a:extLst>
              </p:cNvPr>
              <p:cNvCxnSpPr>
                <a:cxnSpLocks/>
              </p:cNvCxnSpPr>
              <p:nvPr/>
            </p:nvCxnSpPr>
            <p:spPr>
              <a:xfrm rot="16200000" flipH="1">
                <a:off x="6991969" y="3327865"/>
                <a:ext cx="812522" cy="221817"/>
              </a:xfrm>
              <a:prstGeom prst="bentConnector2">
                <a:avLst/>
              </a:prstGeom>
              <a:ln w="28575">
                <a:solidFill>
                  <a:schemeClr val="accent6"/>
                </a:solidFill>
                <a:headEnd type="oval"/>
                <a:tailEnd type="triangle" w="lg" len="lg"/>
              </a:ln>
            </p:spPr>
            <p:style>
              <a:lnRef idx="1">
                <a:schemeClr val="accent1"/>
              </a:lnRef>
              <a:fillRef idx="0">
                <a:schemeClr val="accent1"/>
              </a:fillRef>
              <a:effectRef idx="0">
                <a:schemeClr val="accent1"/>
              </a:effectRef>
              <a:fontRef idx="minor">
                <a:schemeClr val="tx1"/>
              </a:fontRef>
            </p:style>
          </p:cxnSp>
        </p:grpSp>
      </p:grpSp>
      <p:sp>
        <p:nvSpPr>
          <p:cNvPr id="304" name="Rectangle 303">
            <a:extLst>
              <a:ext uri="{FF2B5EF4-FFF2-40B4-BE49-F238E27FC236}">
                <a16:creationId xmlns:a16="http://schemas.microsoft.com/office/drawing/2014/main" id="{75C61577-A0CD-68A0-6D1B-A0243595AFEB}"/>
              </a:ext>
            </a:extLst>
          </p:cNvPr>
          <p:cNvSpPr/>
          <p:nvPr/>
        </p:nvSpPr>
        <p:spPr>
          <a:xfrm>
            <a:off x="5741685" y="5773426"/>
            <a:ext cx="3570301" cy="548685"/>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600" b="1" dirty="0">
                <a:solidFill>
                  <a:schemeClr val="accent3"/>
                </a:solidFill>
                <a:latin typeface="Courier New" panose="02070309020205020404" pitchFamily="49" charset="0"/>
                <a:cs typeface="Courier New" panose="02070309020205020404" pitchFamily="49" charset="0"/>
              </a:rPr>
              <a:t>Forwarding Control Logic</a:t>
            </a:r>
          </a:p>
        </p:txBody>
      </p:sp>
      <p:cxnSp>
        <p:nvCxnSpPr>
          <p:cNvPr id="351" name="Straight Arrow Connector 350">
            <a:extLst>
              <a:ext uri="{FF2B5EF4-FFF2-40B4-BE49-F238E27FC236}">
                <a16:creationId xmlns:a16="http://schemas.microsoft.com/office/drawing/2014/main" id="{327585E5-2F03-EDC6-7E34-7F3D5890A8D8}"/>
              </a:ext>
            </a:extLst>
          </p:cNvPr>
          <p:cNvCxnSpPr>
            <a:cxnSpLocks/>
            <a:endCxn id="210" idx="3"/>
          </p:cNvCxnSpPr>
          <p:nvPr/>
        </p:nvCxnSpPr>
        <p:spPr>
          <a:xfrm flipV="1">
            <a:off x="7606661" y="4093675"/>
            <a:ext cx="0" cy="1679751"/>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Elbow Connector 356">
            <a:extLst>
              <a:ext uri="{FF2B5EF4-FFF2-40B4-BE49-F238E27FC236}">
                <a16:creationId xmlns:a16="http://schemas.microsoft.com/office/drawing/2014/main" id="{25E94B37-E780-E091-17AC-392568B34628}"/>
              </a:ext>
            </a:extLst>
          </p:cNvPr>
          <p:cNvCxnSpPr>
            <a:cxnSpLocks/>
            <a:endCxn id="209" idx="3"/>
          </p:cNvCxnSpPr>
          <p:nvPr/>
        </p:nvCxnSpPr>
        <p:spPr>
          <a:xfrm rot="16200000" flipV="1">
            <a:off x="6513978" y="4422407"/>
            <a:ext cx="2451601" cy="250437"/>
          </a:xfrm>
          <a:prstGeom prst="bentConnector3">
            <a:avLst>
              <a:gd name="adj1" fmla="val 92019"/>
            </a:avLst>
          </a:prstGeom>
          <a:ln w="12700">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cxnSp>
      <p:sp>
        <p:nvSpPr>
          <p:cNvPr id="360" name="TextBox 359">
            <a:extLst>
              <a:ext uri="{FF2B5EF4-FFF2-40B4-BE49-F238E27FC236}">
                <a16:creationId xmlns:a16="http://schemas.microsoft.com/office/drawing/2014/main" id="{4F8FD5E3-559F-4B05-2581-8B0258D39C0E}"/>
              </a:ext>
            </a:extLst>
          </p:cNvPr>
          <p:cNvSpPr txBox="1"/>
          <p:nvPr/>
        </p:nvSpPr>
        <p:spPr>
          <a:xfrm>
            <a:off x="7331288" y="5771497"/>
            <a:ext cx="449161" cy="251351"/>
          </a:xfrm>
          <a:prstGeom prst="rect">
            <a:avLst/>
          </a:prstGeom>
          <a:noFill/>
        </p:spPr>
        <p:txBody>
          <a:bodyPr wrap="none" rtlCol="0">
            <a:spAutoFit/>
          </a:bodyPr>
          <a:lstStyle/>
          <a:p>
            <a:pPr algn="ctr">
              <a:lnSpc>
                <a:spcPct val="85000"/>
              </a:lnSpc>
            </a:pPr>
            <a:r>
              <a:rPr lang="en-US" sz="1200" dirty="0" err="1">
                <a:solidFill>
                  <a:schemeClr val="accent3"/>
                </a:solidFill>
                <a:latin typeface="18 VAG Rounded Light   02390" pitchFamily="2" charset="0"/>
              </a:rPr>
              <a:t>Bsel</a:t>
            </a:r>
            <a:endParaRPr lang="en-US" sz="1200" dirty="0">
              <a:solidFill>
                <a:schemeClr val="accent3"/>
              </a:solidFill>
              <a:latin typeface="18 VAG Rounded Light   02390" pitchFamily="2" charset="0"/>
            </a:endParaRPr>
          </a:p>
        </p:txBody>
      </p:sp>
      <p:sp>
        <p:nvSpPr>
          <p:cNvPr id="361" name="TextBox 360">
            <a:extLst>
              <a:ext uri="{FF2B5EF4-FFF2-40B4-BE49-F238E27FC236}">
                <a16:creationId xmlns:a16="http://schemas.microsoft.com/office/drawing/2014/main" id="{1E7E2F6E-802A-134E-EBAD-137A0C92B08A}"/>
              </a:ext>
            </a:extLst>
          </p:cNvPr>
          <p:cNvSpPr txBox="1"/>
          <p:nvPr/>
        </p:nvSpPr>
        <p:spPr>
          <a:xfrm>
            <a:off x="7727087" y="5763290"/>
            <a:ext cx="460382" cy="251351"/>
          </a:xfrm>
          <a:prstGeom prst="rect">
            <a:avLst/>
          </a:prstGeom>
          <a:noFill/>
        </p:spPr>
        <p:txBody>
          <a:bodyPr wrap="none" rtlCol="0">
            <a:spAutoFit/>
          </a:bodyPr>
          <a:lstStyle/>
          <a:p>
            <a:pPr algn="ctr">
              <a:lnSpc>
                <a:spcPct val="85000"/>
              </a:lnSpc>
            </a:pPr>
            <a:r>
              <a:rPr lang="en-US" sz="1200" dirty="0" err="1">
                <a:solidFill>
                  <a:schemeClr val="accent3"/>
                </a:solidFill>
                <a:latin typeface="18 VAG Rounded Light   02390" pitchFamily="2" charset="0"/>
              </a:rPr>
              <a:t>Asel</a:t>
            </a:r>
            <a:endParaRPr lang="en-US" sz="1200" dirty="0">
              <a:solidFill>
                <a:schemeClr val="accent3"/>
              </a:solidFill>
              <a:latin typeface="18 VAG Rounded Light   02390" pitchFamily="2" charset="0"/>
            </a:endParaRPr>
          </a:p>
        </p:txBody>
      </p:sp>
      <p:sp>
        <p:nvSpPr>
          <p:cNvPr id="362" name="TextBox 361">
            <a:extLst>
              <a:ext uri="{FF2B5EF4-FFF2-40B4-BE49-F238E27FC236}">
                <a16:creationId xmlns:a16="http://schemas.microsoft.com/office/drawing/2014/main" id="{B0DF298B-5D11-906D-F270-E03780AD08A2}"/>
              </a:ext>
            </a:extLst>
          </p:cNvPr>
          <p:cNvSpPr txBox="1"/>
          <p:nvPr/>
        </p:nvSpPr>
        <p:spPr>
          <a:xfrm>
            <a:off x="9432411" y="5611102"/>
            <a:ext cx="2631311" cy="880562"/>
          </a:xfrm>
          <a:prstGeom prst="rect">
            <a:avLst/>
          </a:prstGeom>
          <a:solidFill>
            <a:schemeClr val="accent3"/>
          </a:solidFill>
        </p:spPr>
        <p:txBody>
          <a:bodyPr wrap="square" rtlCol="0">
            <a:spAutoFit/>
          </a:bodyPr>
          <a:lstStyle/>
          <a:p>
            <a:pPr algn="l">
              <a:lnSpc>
                <a:spcPct val="85000"/>
              </a:lnSpc>
            </a:pPr>
            <a:r>
              <a:rPr lang="en-US" sz="2000" dirty="0">
                <a:latin typeface="18 VAG Rounded Light   02390" pitchFamily="2" charset="0"/>
              </a:rPr>
              <a:t>If </a:t>
            </a:r>
            <a:r>
              <a:rPr lang="en-US" sz="2000" b="1" dirty="0" err="1">
                <a:latin typeface="Courier New" panose="02070309020205020404" pitchFamily="49" charset="0"/>
                <a:cs typeface="Courier New" panose="02070309020205020404" pitchFamily="49" charset="0"/>
              </a:rPr>
              <a:t>instMEM</a:t>
            </a:r>
            <a:r>
              <a:rPr lang="en-US" sz="2000" dirty="0" err="1">
                <a:latin typeface="18 VAG Rounded Light   02390" pitchFamily="2" charset="0"/>
              </a:rPr>
              <a:t>’s</a:t>
            </a:r>
            <a:r>
              <a:rPr lang="en-US" sz="2000" dirty="0">
                <a:latin typeface="18 VAG Rounded Light   02390" pitchFamily="2" charset="0"/>
              </a:rPr>
              <a:t> </a:t>
            </a:r>
            <a:r>
              <a:rPr lang="en-US" sz="2000" dirty="0" err="1">
                <a:latin typeface="18 VAG Rounded Light   02390" pitchFamily="2" charset="0"/>
              </a:rPr>
              <a:t>dest</a:t>
            </a:r>
            <a:r>
              <a:rPr lang="en-US" sz="2000" dirty="0">
                <a:latin typeface="18 VAG Rounded Light   02390" pitchFamily="2" charset="0"/>
              </a:rPr>
              <a:t>. is one of </a:t>
            </a:r>
            <a:r>
              <a:rPr lang="en-US" sz="2000" b="1" dirty="0" err="1">
                <a:latin typeface="Courier New" panose="02070309020205020404" pitchFamily="49" charset="0"/>
                <a:cs typeface="Courier New" panose="02070309020205020404" pitchFamily="49" charset="0"/>
              </a:rPr>
              <a:t>instEX</a:t>
            </a:r>
            <a:r>
              <a:rPr lang="en-US" sz="2000" dirty="0">
                <a:latin typeface="18 VAG Rounded Light   02390" pitchFamily="2" charset="0"/>
              </a:rPr>
              <a:t> source operands, forward it.</a:t>
            </a:r>
          </a:p>
        </p:txBody>
      </p:sp>
      <p:pic>
        <p:nvPicPr>
          <p:cNvPr id="384" name="Picture 383">
            <a:extLst>
              <a:ext uri="{FF2B5EF4-FFF2-40B4-BE49-F238E27FC236}">
                <a16:creationId xmlns:a16="http://schemas.microsoft.com/office/drawing/2014/main" id="{9C85169D-D04A-4DD2-90EE-7C8BD0BBDCC3}"/>
              </a:ext>
            </a:extLst>
          </p:cNvPr>
          <p:cNvPicPr>
            <a:picLocks noChangeAspect="1"/>
          </p:cNvPicPr>
          <p:nvPr/>
        </p:nvPicPr>
        <p:blipFill>
          <a:blip r:embed="rId3"/>
          <a:stretch>
            <a:fillRect/>
          </a:stretch>
        </p:blipFill>
        <p:spPr>
          <a:xfrm>
            <a:off x="243843" y="5257505"/>
            <a:ext cx="4313496" cy="1303673"/>
          </a:xfrm>
          <a:prstGeom prst="rect">
            <a:avLst/>
          </a:prstGeom>
        </p:spPr>
      </p:pic>
    </p:spTree>
    <p:extLst>
      <p:ext uri="{BB962C8B-B14F-4D97-AF65-F5344CB8AC3E}">
        <p14:creationId xmlns:p14="http://schemas.microsoft.com/office/powerpoint/2010/main" val="238556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0" animBg="1"/>
      <p:bldP spid="360" grpId="0"/>
      <p:bldP spid="3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251EE5-F5B6-CE2D-BB34-37E713BA0AB4}"/>
              </a:ext>
            </a:extLst>
          </p:cNvPr>
          <p:cNvSpPr>
            <a:spLocks noGrp="1"/>
          </p:cNvSpPr>
          <p:nvPr>
            <p:ph type="body" idx="1"/>
          </p:nvPr>
        </p:nvSpPr>
        <p:spPr/>
        <p:txBody>
          <a:bodyPr/>
          <a:lstStyle/>
          <a:p>
            <a:r>
              <a:rPr lang="en-US" dirty="0">
                <a:solidFill>
                  <a:schemeClr val="tx1">
                    <a:lumMod val="50000"/>
                    <a:lumOff val="50000"/>
                  </a:schemeClr>
                </a:solidFill>
              </a:rPr>
              <a:t>Data Hazards II: Forwarding</a:t>
            </a:r>
          </a:p>
          <a:p>
            <a:r>
              <a:rPr lang="en-US" dirty="0"/>
              <a:t>Data Hazards III: Load</a:t>
            </a:r>
          </a:p>
          <a:p>
            <a:r>
              <a:rPr lang="en-US" dirty="0">
                <a:solidFill>
                  <a:schemeClr val="tx1">
                    <a:lumMod val="50000"/>
                    <a:lumOff val="50000"/>
                  </a:schemeClr>
                </a:solidFill>
              </a:rPr>
              <a:t>Control Hazards</a:t>
            </a:r>
          </a:p>
          <a:p>
            <a:r>
              <a:rPr lang="en-US" dirty="0">
                <a:solidFill>
                  <a:schemeClr val="tx1">
                    <a:lumMod val="50000"/>
                    <a:lumOff val="50000"/>
                  </a:schemeClr>
                </a:solidFill>
              </a:rPr>
              <a:t>Superscalar Processors and Measuring CPI</a:t>
            </a:r>
          </a:p>
        </p:txBody>
      </p:sp>
      <p:sp>
        <p:nvSpPr>
          <p:cNvPr id="3" name="Title 2">
            <a:extLst>
              <a:ext uri="{FF2B5EF4-FFF2-40B4-BE49-F238E27FC236}">
                <a16:creationId xmlns:a16="http://schemas.microsoft.com/office/drawing/2014/main" id="{E10A46CF-1160-C344-58D0-BA3BA061FEC1}"/>
              </a:ext>
            </a:extLst>
          </p:cNvPr>
          <p:cNvSpPr>
            <a:spLocks noGrp="1"/>
          </p:cNvSpPr>
          <p:nvPr>
            <p:ph type="title"/>
          </p:nvPr>
        </p:nvSpPr>
        <p:spPr/>
        <p:txBody>
          <a:bodyPr/>
          <a:lstStyle/>
          <a:p>
            <a:r>
              <a:rPr lang="en-US" dirty="0"/>
              <a:t>Data Hazards III: Load</a:t>
            </a:r>
          </a:p>
        </p:txBody>
      </p:sp>
    </p:spTree>
    <p:extLst>
      <p:ext uri="{BB962C8B-B14F-4D97-AF65-F5344CB8AC3E}">
        <p14:creationId xmlns:p14="http://schemas.microsoft.com/office/powerpoint/2010/main" val="4110272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8B4CF565-6B22-B14D-1F49-070D63487887}"/>
              </a:ext>
            </a:extLst>
          </p:cNvPr>
          <p:cNvPicPr>
            <a:picLocks noChangeAspect="1"/>
          </p:cNvPicPr>
          <p:nvPr/>
        </p:nvPicPr>
        <p:blipFill>
          <a:blip r:embed="rId3"/>
          <a:stretch>
            <a:fillRect/>
          </a:stretch>
        </p:blipFill>
        <p:spPr>
          <a:xfrm>
            <a:off x="4643744" y="4247895"/>
            <a:ext cx="3017520" cy="875550"/>
          </a:xfrm>
          <a:prstGeom prst="rect">
            <a:avLst/>
          </a:prstGeom>
        </p:spPr>
      </p:pic>
      <p:sp>
        <p:nvSpPr>
          <p:cNvPr id="23" name="TextBox 22">
            <a:extLst>
              <a:ext uri="{FF2B5EF4-FFF2-40B4-BE49-F238E27FC236}">
                <a16:creationId xmlns:a16="http://schemas.microsoft.com/office/drawing/2014/main" id="{E167A9FD-DA8E-D73F-ACEC-D8704ED71D24}"/>
              </a:ext>
            </a:extLst>
          </p:cNvPr>
          <p:cNvSpPr txBox="1"/>
          <p:nvPr/>
        </p:nvSpPr>
        <p:spPr>
          <a:xfrm>
            <a:off x="216779" y="1689680"/>
            <a:ext cx="2396810" cy="4196020"/>
          </a:xfrm>
          <a:prstGeom prst="rect">
            <a:avLst/>
          </a:prstGeom>
          <a:noFill/>
        </p:spPr>
        <p:txBody>
          <a:bodyPr wrap="none" rtlCol="0">
            <a:spAutoFit/>
          </a:bodyPr>
          <a:lstStyle/>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add </a:t>
            </a:r>
            <a:r>
              <a:rPr lang="en-US" sz="2400" b="1" u="sng" dirty="0">
                <a:solidFill>
                  <a:schemeClr val="accent4"/>
                </a:solidFill>
                <a:latin typeface="Courier New" panose="02070309020205020404" pitchFamily="49" charset="0"/>
                <a:cs typeface="Courier New" panose="02070309020205020404" pitchFamily="49" charset="0"/>
              </a:rPr>
              <a:t>s0</a:t>
            </a:r>
            <a:r>
              <a:rPr lang="en-US" sz="2400" b="1" dirty="0">
                <a:solidFill>
                  <a:schemeClr val="bg1"/>
                </a:solidFill>
                <a:latin typeface="Courier New" panose="02070309020205020404" pitchFamily="49" charset="0"/>
                <a:cs typeface="Courier New" panose="02070309020205020404" pitchFamily="49" charset="0"/>
              </a:rPr>
              <a:t>,t1,t2</a:t>
            </a:r>
          </a:p>
          <a:p>
            <a:pPr algn="l">
              <a:spcBef>
                <a:spcPts val="4400"/>
              </a:spcBef>
            </a:pPr>
            <a:r>
              <a:rPr lang="en-US" sz="2400" b="1" dirty="0" err="1">
                <a:solidFill>
                  <a:schemeClr val="bg1"/>
                </a:solidFill>
                <a:latin typeface="Courier New" panose="02070309020205020404" pitchFamily="49" charset="0"/>
                <a:cs typeface="Courier New" panose="02070309020205020404" pitchFamily="49" charset="0"/>
              </a:rPr>
              <a:t>lw</a:t>
            </a:r>
            <a:r>
              <a:rPr lang="en-US" sz="2400" b="1" dirty="0">
                <a:solidFill>
                  <a:schemeClr val="bg1"/>
                </a:solidFill>
                <a:latin typeface="Courier New" panose="02070309020205020404" pitchFamily="49" charset="0"/>
                <a:cs typeface="Courier New" panose="02070309020205020404" pitchFamily="49" charset="0"/>
              </a:rPr>
              <a:t> </a:t>
            </a:r>
            <a:r>
              <a:rPr lang="en-US" sz="2400" b="1" u="sng" dirty="0">
                <a:solidFill>
                  <a:schemeClr val="accent1"/>
                </a:solidFill>
                <a:latin typeface="Courier New" panose="02070309020205020404" pitchFamily="49" charset="0"/>
                <a:cs typeface="Courier New" panose="02070309020205020404" pitchFamily="49" charset="0"/>
              </a:rPr>
              <a:t>s1</a:t>
            </a:r>
            <a:r>
              <a:rPr lang="en-US" sz="2400" b="1" dirty="0">
                <a:solidFill>
                  <a:schemeClr val="bg1"/>
                </a:solidFill>
                <a:latin typeface="Courier New" panose="02070309020205020404" pitchFamily="49" charset="0"/>
                <a:cs typeface="Courier New" panose="02070309020205020404" pitchFamily="49" charset="0"/>
              </a:rPr>
              <a:t>,8(</a:t>
            </a:r>
            <a:r>
              <a:rPr lang="en-US" sz="2400" b="1" u="sng" dirty="0">
                <a:solidFill>
                  <a:schemeClr val="accent4"/>
                </a:solidFill>
                <a:latin typeface="Courier New" panose="02070309020205020404" pitchFamily="49" charset="0"/>
                <a:cs typeface="Courier New" panose="02070309020205020404" pitchFamily="49" charset="0"/>
              </a:rPr>
              <a:t>s0</a:t>
            </a:r>
            <a:r>
              <a:rPr lang="en-US" sz="2400" b="1" dirty="0">
                <a:solidFill>
                  <a:schemeClr val="bg1"/>
                </a:solidFill>
                <a:latin typeface="Courier New" panose="02070309020205020404" pitchFamily="49" charset="0"/>
                <a:cs typeface="Courier New" panose="02070309020205020404" pitchFamily="49" charset="0"/>
              </a:rPr>
              <a:t>)</a:t>
            </a: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or t3,</a:t>
            </a:r>
            <a:r>
              <a:rPr lang="en-US" sz="2400" b="1" u="sng" dirty="0">
                <a:solidFill>
                  <a:schemeClr val="bg1"/>
                </a:solidFill>
                <a:latin typeface="Courier New" panose="02070309020205020404" pitchFamily="49" charset="0"/>
                <a:cs typeface="Courier New" panose="02070309020205020404" pitchFamily="49" charset="0"/>
              </a:rPr>
              <a:t>s1</a:t>
            </a:r>
            <a:r>
              <a:rPr lang="en-US" sz="2400" b="1" dirty="0">
                <a:solidFill>
                  <a:schemeClr val="bg1"/>
                </a:solidFill>
                <a:latin typeface="Courier New" panose="02070309020205020404" pitchFamily="49" charset="0"/>
                <a:cs typeface="Courier New" panose="02070309020205020404" pitchFamily="49" charset="0"/>
              </a:rPr>
              <a:t>,t1</a:t>
            </a:r>
          </a:p>
          <a:p>
            <a:pPr algn="l">
              <a:spcBef>
                <a:spcPts val="4400"/>
              </a:spcBef>
            </a:pPr>
            <a:r>
              <a:rPr lang="en-US" sz="2400" b="1" dirty="0">
                <a:solidFill>
                  <a:schemeClr val="bg1"/>
                </a:solidFill>
                <a:latin typeface="Courier New" panose="02070309020205020404" pitchFamily="49" charset="0"/>
                <a:cs typeface="Courier New" panose="02070309020205020404" pitchFamily="49" charset="0"/>
              </a:rPr>
              <a:t>and t4,</a:t>
            </a:r>
            <a:r>
              <a:rPr lang="en-US" sz="2400" b="1" u="sng" dirty="0">
                <a:solidFill>
                  <a:schemeClr val="accent1"/>
                </a:solidFill>
                <a:latin typeface="Courier New" panose="02070309020205020404" pitchFamily="49" charset="0"/>
                <a:cs typeface="Courier New" panose="02070309020205020404" pitchFamily="49" charset="0"/>
              </a:rPr>
              <a:t>s1</a:t>
            </a:r>
            <a:r>
              <a:rPr lang="en-US" sz="2400" b="1" dirty="0">
                <a:solidFill>
                  <a:schemeClr val="bg1"/>
                </a:solidFill>
                <a:latin typeface="Courier New" panose="02070309020205020404" pitchFamily="49" charset="0"/>
                <a:cs typeface="Courier New" panose="02070309020205020404" pitchFamily="49" charset="0"/>
              </a:rPr>
              <a:t>,t2</a:t>
            </a:r>
          </a:p>
          <a:p>
            <a:pPr algn="l">
              <a:spcBef>
                <a:spcPts val="4400"/>
              </a:spcBef>
            </a:pPr>
            <a:r>
              <a:rPr lang="en-US" sz="2400" b="1" dirty="0" err="1">
                <a:solidFill>
                  <a:schemeClr val="bg1"/>
                </a:solidFill>
                <a:latin typeface="Courier New" panose="02070309020205020404" pitchFamily="49" charset="0"/>
                <a:cs typeface="Courier New" panose="02070309020205020404" pitchFamily="49" charset="0"/>
              </a:rPr>
              <a:t>sll</a:t>
            </a:r>
            <a:r>
              <a:rPr lang="en-US" sz="2400" b="1" dirty="0">
                <a:solidFill>
                  <a:schemeClr val="bg1"/>
                </a:solidFill>
                <a:latin typeface="Courier New" panose="02070309020205020404" pitchFamily="49" charset="0"/>
                <a:cs typeface="Courier New" panose="02070309020205020404" pitchFamily="49" charset="0"/>
              </a:rPr>
              <a:t> t0,t1,t2</a:t>
            </a:r>
          </a:p>
        </p:txBody>
      </p:sp>
      <p:pic>
        <p:nvPicPr>
          <p:cNvPr id="44" name="Picture 43">
            <a:extLst>
              <a:ext uri="{FF2B5EF4-FFF2-40B4-BE49-F238E27FC236}">
                <a16:creationId xmlns:a16="http://schemas.microsoft.com/office/drawing/2014/main" id="{FC5D9B3A-34DD-BFCD-E127-47E7F9D504BC}"/>
              </a:ext>
            </a:extLst>
          </p:cNvPr>
          <p:cNvPicPr>
            <a:picLocks noChangeAspect="1"/>
          </p:cNvPicPr>
          <p:nvPr/>
        </p:nvPicPr>
        <p:blipFill>
          <a:blip r:embed="rId3"/>
          <a:stretch>
            <a:fillRect/>
          </a:stretch>
        </p:blipFill>
        <p:spPr>
          <a:xfrm>
            <a:off x="2727892" y="1411271"/>
            <a:ext cx="3017520" cy="875550"/>
          </a:xfrm>
          <a:prstGeom prst="rect">
            <a:avLst/>
          </a:prstGeom>
        </p:spPr>
      </p:pic>
      <p:sp>
        <p:nvSpPr>
          <p:cNvPr id="2" name="Title 1">
            <a:extLst>
              <a:ext uri="{FF2B5EF4-FFF2-40B4-BE49-F238E27FC236}">
                <a16:creationId xmlns:a16="http://schemas.microsoft.com/office/drawing/2014/main" id="{DEFFDD7C-ADC3-24D5-0824-609AFB30552C}"/>
              </a:ext>
            </a:extLst>
          </p:cNvPr>
          <p:cNvSpPr>
            <a:spLocks noGrp="1"/>
          </p:cNvSpPr>
          <p:nvPr>
            <p:ph type="title"/>
          </p:nvPr>
        </p:nvSpPr>
        <p:spPr>
          <a:xfrm>
            <a:off x="1104900" y="76199"/>
            <a:ext cx="11087099" cy="768096"/>
          </a:xfrm>
        </p:spPr>
        <p:txBody>
          <a:bodyPr>
            <a:normAutofit/>
          </a:bodyPr>
          <a:lstStyle/>
          <a:p>
            <a:r>
              <a:rPr lang="en-US" dirty="0"/>
              <a:t>Forwarding Cannot Fix All Data Hazards (1/2)</a:t>
            </a:r>
          </a:p>
        </p:txBody>
      </p:sp>
      <p:sp>
        <p:nvSpPr>
          <p:cNvPr id="32" name="TextBox 31">
            <a:extLst>
              <a:ext uri="{FF2B5EF4-FFF2-40B4-BE49-F238E27FC236}">
                <a16:creationId xmlns:a16="http://schemas.microsoft.com/office/drawing/2014/main" id="{41C502F3-0164-BA24-D915-CE1D3E32E789}"/>
              </a:ext>
            </a:extLst>
          </p:cNvPr>
          <p:cNvSpPr txBox="1"/>
          <p:nvPr/>
        </p:nvSpPr>
        <p:spPr>
          <a:xfrm>
            <a:off x="5887731" y="1308532"/>
            <a:ext cx="3470581" cy="1015663"/>
          </a:xfrm>
          <a:prstGeom prst="rect">
            <a:avLst/>
          </a:prstGeom>
          <a:noFill/>
        </p:spPr>
        <p:txBody>
          <a:bodyPr wrap="square" rtlCol="0">
            <a:spAutoFit/>
          </a:bodyPr>
          <a:lstStyle/>
          <a:p>
            <a:r>
              <a:rPr lang="en-US" sz="2000" dirty="0">
                <a:solidFill>
                  <a:schemeClr val="accent1"/>
                </a:solidFill>
                <a:latin typeface="18 VAG Rounded Light   02390" pitchFamily="2" charset="0"/>
              </a:rPr>
              <a:t>✅ </a:t>
            </a:r>
            <a:r>
              <a:rPr lang="en-US" sz="2000" dirty="0">
                <a:solidFill>
                  <a:schemeClr val="accent4"/>
                </a:solidFill>
                <a:latin typeface="18 VAG Rounded Light   02390" pitchFamily="2" charset="0"/>
              </a:rPr>
              <a:t>1. Forward </a:t>
            </a:r>
            <a:r>
              <a:rPr lang="en-US" sz="2000" b="1" dirty="0">
                <a:solidFill>
                  <a:schemeClr val="accent4"/>
                </a:solidFill>
                <a:latin typeface="Courier New" panose="02070309020205020404" pitchFamily="49" charset="0"/>
                <a:cs typeface="Courier New" panose="02070309020205020404" pitchFamily="49" charset="0"/>
              </a:rPr>
              <a:t>EX</a:t>
            </a:r>
            <a:r>
              <a:rPr lang="en-US" sz="2000" dirty="0">
                <a:solidFill>
                  <a:schemeClr val="accent4"/>
                </a:solidFill>
                <a:latin typeface="18 VAG Rounded Light   02390" pitchFamily="2" charset="0"/>
              </a:rPr>
              <a:t> stage output to input of </a:t>
            </a:r>
            <a:r>
              <a:rPr lang="en-US" sz="2000" b="1" dirty="0">
                <a:solidFill>
                  <a:schemeClr val="accent4"/>
                </a:solidFill>
                <a:latin typeface="Courier New" panose="02070309020205020404" pitchFamily="49" charset="0"/>
                <a:cs typeface="Courier New" panose="02070309020205020404" pitchFamily="49" charset="0"/>
              </a:rPr>
              <a:t>EX</a:t>
            </a:r>
            <a:r>
              <a:rPr lang="en-US" sz="2000" dirty="0">
                <a:solidFill>
                  <a:schemeClr val="accent4"/>
                </a:solidFill>
                <a:latin typeface="18 VAG Rounded Light   02390" pitchFamily="2" charset="0"/>
              </a:rPr>
              <a:t> stage on next clock cycle.</a:t>
            </a:r>
          </a:p>
        </p:txBody>
      </p:sp>
      <p:pic>
        <p:nvPicPr>
          <p:cNvPr id="48" name="Picture 47">
            <a:extLst>
              <a:ext uri="{FF2B5EF4-FFF2-40B4-BE49-F238E27FC236}">
                <a16:creationId xmlns:a16="http://schemas.microsoft.com/office/drawing/2014/main" id="{F7185571-A501-E3A2-CA04-543DD1667600}"/>
              </a:ext>
            </a:extLst>
          </p:cNvPr>
          <p:cNvPicPr>
            <a:picLocks noChangeAspect="1"/>
          </p:cNvPicPr>
          <p:nvPr/>
        </p:nvPicPr>
        <p:blipFill>
          <a:blip r:embed="rId3"/>
          <a:stretch>
            <a:fillRect/>
          </a:stretch>
        </p:blipFill>
        <p:spPr>
          <a:xfrm>
            <a:off x="5284541" y="5075860"/>
            <a:ext cx="3017520" cy="875550"/>
          </a:xfrm>
          <a:prstGeom prst="rect">
            <a:avLst/>
          </a:prstGeom>
        </p:spPr>
      </p:pic>
      <p:pic>
        <p:nvPicPr>
          <p:cNvPr id="6" name="Picture 5">
            <a:extLst>
              <a:ext uri="{FF2B5EF4-FFF2-40B4-BE49-F238E27FC236}">
                <a16:creationId xmlns:a16="http://schemas.microsoft.com/office/drawing/2014/main" id="{E5A97996-57AB-981C-C2E9-18549302F485}"/>
              </a:ext>
            </a:extLst>
          </p:cNvPr>
          <p:cNvPicPr>
            <a:picLocks noChangeAspect="1"/>
          </p:cNvPicPr>
          <p:nvPr/>
        </p:nvPicPr>
        <p:blipFill>
          <a:blip r:embed="rId3"/>
          <a:stretch>
            <a:fillRect/>
          </a:stretch>
        </p:blipFill>
        <p:spPr>
          <a:xfrm>
            <a:off x="3985610" y="3329039"/>
            <a:ext cx="3017520" cy="875550"/>
          </a:xfrm>
          <a:prstGeom prst="rect">
            <a:avLst/>
          </a:prstGeom>
        </p:spPr>
      </p:pic>
      <p:pic>
        <p:nvPicPr>
          <p:cNvPr id="8" name="Picture 7">
            <a:extLst>
              <a:ext uri="{FF2B5EF4-FFF2-40B4-BE49-F238E27FC236}">
                <a16:creationId xmlns:a16="http://schemas.microsoft.com/office/drawing/2014/main" id="{506FA249-77BE-6E69-60FB-521F8422DEC7}"/>
              </a:ext>
            </a:extLst>
          </p:cNvPr>
          <p:cNvPicPr>
            <a:picLocks noChangeAspect="1"/>
          </p:cNvPicPr>
          <p:nvPr/>
        </p:nvPicPr>
        <p:blipFill>
          <a:blip r:embed="rId4"/>
          <a:stretch>
            <a:fillRect/>
          </a:stretch>
        </p:blipFill>
        <p:spPr>
          <a:xfrm>
            <a:off x="3367627" y="2361569"/>
            <a:ext cx="3017520" cy="875550"/>
          </a:xfrm>
          <a:prstGeom prst="rect">
            <a:avLst/>
          </a:prstGeom>
        </p:spPr>
      </p:pic>
      <p:sp>
        <p:nvSpPr>
          <p:cNvPr id="12" name="Rectangle 11">
            <a:extLst>
              <a:ext uri="{FF2B5EF4-FFF2-40B4-BE49-F238E27FC236}">
                <a16:creationId xmlns:a16="http://schemas.microsoft.com/office/drawing/2014/main" id="{01C4E020-5613-DF7D-EB64-99E0C22F1C4F}"/>
              </a:ext>
            </a:extLst>
          </p:cNvPr>
          <p:cNvSpPr/>
          <p:nvPr/>
        </p:nvSpPr>
        <p:spPr>
          <a:xfrm>
            <a:off x="3888927" y="1411271"/>
            <a:ext cx="687650" cy="883589"/>
          </a:xfrm>
          <a:prstGeom prst="rect">
            <a:avLst/>
          </a:prstGeom>
          <a:noFill/>
          <a:ln w="571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cxnSp>
        <p:nvCxnSpPr>
          <p:cNvPr id="20" name="Straight Arrow Connector 19">
            <a:extLst>
              <a:ext uri="{FF2B5EF4-FFF2-40B4-BE49-F238E27FC236}">
                <a16:creationId xmlns:a16="http://schemas.microsoft.com/office/drawing/2014/main" id="{A7A271A7-C63D-140A-7E38-2966D8F925CC}"/>
              </a:ext>
            </a:extLst>
          </p:cNvPr>
          <p:cNvCxnSpPr>
            <a:cxnSpLocks/>
          </p:cNvCxnSpPr>
          <p:nvPr/>
        </p:nvCxnSpPr>
        <p:spPr>
          <a:xfrm>
            <a:off x="2699801" y="1189169"/>
            <a:ext cx="914400"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6E23274-AA4E-F1C9-5DBC-A6F6BB32CC33}"/>
              </a:ext>
            </a:extLst>
          </p:cNvPr>
          <p:cNvSpPr txBox="1"/>
          <p:nvPr/>
        </p:nvSpPr>
        <p:spPr>
          <a:xfrm>
            <a:off x="2010539" y="1021279"/>
            <a:ext cx="603050" cy="369332"/>
          </a:xfrm>
          <a:prstGeom prst="rect">
            <a:avLst/>
          </a:prstGeom>
          <a:noFill/>
        </p:spPr>
        <p:txBody>
          <a:bodyPr wrap="none" rtlCol="0">
            <a:spAutoFit/>
          </a:bodyPr>
          <a:lstStyle/>
          <a:p>
            <a:pPr algn="l"/>
            <a:r>
              <a:rPr lang="en-US" sz="1800" dirty="0">
                <a:solidFill>
                  <a:schemeClr val="bg1"/>
                </a:solidFill>
                <a:latin typeface="18 VAG Rounded Light   02390" pitchFamily="2" charset="0"/>
              </a:rPr>
              <a:t>time</a:t>
            </a:r>
          </a:p>
        </p:txBody>
      </p:sp>
      <p:sp>
        <p:nvSpPr>
          <p:cNvPr id="3" name="Freeform 2">
            <a:extLst>
              <a:ext uri="{FF2B5EF4-FFF2-40B4-BE49-F238E27FC236}">
                <a16:creationId xmlns:a16="http://schemas.microsoft.com/office/drawing/2014/main" id="{D8C8FA00-8F28-D29A-4253-4867EF6AB901}"/>
              </a:ext>
            </a:extLst>
          </p:cNvPr>
          <p:cNvSpPr/>
          <p:nvPr/>
        </p:nvSpPr>
        <p:spPr>
          <a:xfrm>
            <a:off x="4576577" y="1909483"/>
            <a:ext cx="124747" cy="796961"/>
          </a:xfrm>
          <a:custGeom>
            <a:avLst/>
            <a:gdLst>
              <a:gd name="connsiteX0" fmla="*/ 0 w 151545"/>
              <a:gd name="connsiteY0" fmla="*/ 0 h 2864223"/>
              <a:gd name="connsiteX1" fmla="*/ 40341 w 151545"/>
              <a:gd name="connsiteY1" fmla="*/ 94129 h 2864223"/>
              <a:gd name="connsiteX2" fmla="*/ 67235 w 151545"/>
              <a:gd name="connsiteY2" fmla="*/ 134470 h 2864223"/>
              <a:gd name="connsiteX3" fmla="*/ 94129 w 151545"/>
              <a:gd name="connsiteY3" fmla="*/ 215153 h 2864223"/>
              <a:gd name="connsiteX4" fmla="*/ 107576 w 151545"/>
              <a:gd name="connsiteY4" fmla="*/ 255494 h 2864223"/>
              <a:gd name="connsiteX5" fmla="*/ 121023 w 151545"/>
              <a:gd name="connsiteY5" fmla="*/ 295835 h 2864223"/>
              <a:gd name="connsiteX6" fmla="*/ 134470 w 151545"/>
              <a:gd name="connsiteY6" fmla="*/ 363070 h 2864223"/>
              <a:gd name="connsiteX7" fmla="*/ 134470 w 151545"/>
              <a:gd name="connsiteY7" fmla="*/ 887506 h 2864223"/>
              <a:gd name="connsiteX8" fmla="*/ 121023 w 151545"/>
              <a:gd name="connsiteY8" fmla="*/ 968188 h 2864223"/>
              <a:gd name="connsiteX9" fmla="*/ 94129 w 151545"/>
              <a:gd name="connsiteY9" fmla="*/ 1102659 h 2864223"/>
              <a:gd name="connsiteX10" fmla="*/ 67235 w 151545"/>
              <a:gd name="connsiteY10" fmla="*/ 1317812 h 2864223"/>
              <a:gd name="connsiteX11" fmla="*/ 40341 w 151545"/>
              <a:gd name="connsiteY11" fmla="*/ 1465729 h 2864223"/>
              <a:gd name="connsiteX12" fmla="*/ 26894 w 151545"/>
              <a:gd name="connsiteY12" fmla="*/ 1573306 h 2864223"/>
              <a:gd name="connsiteX13" fmla="*/ 0 w 151545"/>
              <a:gd name="connsiteY13" fmla="*/ 1788459 h 2864223"/>
              <a:gd name="connsiteX14" fmla="*/ 13447 w 151545"/>
              <a:gd name="connsiteY14" fmla="*/ 2501153 h 2864223"/>
              <a:gd name="connsiteX15" fmla="*/ 40341 w 151545"/>
              <a:gd name="connsiteY15" fmla="*/ 2662517 h 2864223"/>
              <a:gd name="connsiteX16" fmla="*/ 80682 w 151545"/>
              <a:gd name="connsiteY16" fmla="*/ 2796988 h 2864223"/>
              <a:gd name="connsiteX17" fmla="*/ 134470 w 151545"/>
              <a:gd name="connsiteY17" fmla="*/ 2864223 h 28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545" h="2864223">
                <a:moveTo>
                  <a:pt x="0" y="0"/>
                </a:moveTo>
                <a:cubicBezTo>
                  <a:pt x="13447" y="31376"/>
                  <a:pt x="25075" y="63596"/>
                  <a:pt x="40341" y="94129"/>
                </a:cubicBezTo>
                <a:cubicBezTo>
                  <a:pt x="47569" y="108584"/>
                  <a:pt x="60671" y="119702"/>
                  <a:pt x="67235" y="134470"/>
                </a:cubicBezTo>
                <a:cubicBezTo>
                  <a:pt x="78749" y="160376"/>
                  <a:pt x="85164" y="188259"/>
                  <a:pt x="94129" y="215153"/>
                </a:cubicBezTo>
                <a:lnTo>
                  <a:pt x="107576" y="255494"/>
                </a:lnTo>
                <a:cubicBezTo>
                  <a:pt x="112058" y="268941"/>
                  <a:pt x="118243" y="281936"/>
                  <a:pt x="121023" y="295835"/>
                </a:cubicBezTo>
                <a:lnTo>
                  <a:pt x="134470" y="363070"/>
                </a:lnTo>
                <a:cubicBezTo>
                  <a:pt x="158686" y="605237"/>
                  <a:pt x="155742" y="515246"/>
                  <a:pt x="134470" y="887506"/>
                </a:cubicBezTo>
                <a:cubicBezTo>
                  <a:pt x="132915" y="914727"/>
                  <a:pt x="126048" y="941390"/>
                  <a:pt x="121023" y="968188"/>
                </a:cubicBezTo>
                <a:cubicBezTo>
                  <a:pt x="112599" y="1013116"/>
                  <a:pt x="99799" y="1057301"/>
                  <a:pt x="94129" y="1102659"/>
                </a:cubicBezTo>
                <a:cubicBezTo>
                  <a:pt x="85164" y="1174377"/>
                  <a:pt x="81409" y="1246940"/>
                  <a:pt x="67235" y="1317812"/>
                </a:cubicBezTo>
                <a:cubicBezTo>
                  <a:pt x="55652" y="1375727"/>
                  <a:pt x="48943" y="1405514"/>
                  <a:pt x="40341" y="1465729"/>
                </a:cubicBezTo>
                <a:cubicBezTo>
                  <a:pt x="35230" y="1501504"/>
                  <a:pt x="31670" y="1537485"/>
                  <a:pt x="26894" y="1573306"/>
                </a:cubicBezTo>
                <a:cubicBezTo>
                  <a:pt x="1311" y="1765182"/>
                  <a:pt x="25138" y="1562214"/>
                  <a:pt x="0" y="1788459"/>
                </a:cubicBezTo>
                <a:cubicBezTo>
                  <a:pt x="4482" y="2026024"/>
                  <a:pt x="5531" y="2263678"/>
                  <a:pt x="13447" y="2501153"/>
                </a:cubicBezTo>
                <a:cubicBezTo>
                  <a:pt x="14548" y="2534170"/>
                  <a:pt x="31912" y="2624586"/>
                  <a:pt x="40341" y="2662517"/>
                </a:cubicBezTo>
                <a:cubicBezTo>
                  <a:pt x="46605" y="2690706"/>
                  <a:pt x="69508" y="2780226"/>
                  <a:pt x="80682" y="2796988"/>
                </a:cubicBezTo>
                <a:cubicBezTo>
                  <a:pt x="114608" y="2847878"/>
                  <a:pt x="96148" y="2825901"/>
                  <a:pt x="134470" y="2864223"/>
                </a:cubicBezTo>
              </a:path>
            </a:pathLst>
          </a:custGeom>
          <a:noFill/>
          <a:ln w="38100">
            <a:solidFill>
              <a:schemeClr val="accent4"/>
            </a:solidFill>
            <a:tailEnd type="triangle" w="med" len="med"/>
          </a:ln>
          <a:effectLst>
            <a:glow rad="63500">
              <a:srgbClr val="00264A">
                <a:alpha val="4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Freeform 6">
            <a:extLst>
              <a:ext uri="{FF2B5EF4-FFF2-40B4-BE49-F238E27FC236}">
                <a16:creationId xmlns:a16="http://schemas.microsoft.com/office/drawing/2014/main" id="{C93F502F-D5D8-B0D5-C5F1-76A6199D2CBF}"/>
              </a:ext>
            </a:extLst>
          </p:cNvPr>
          <p:cNvSpPr/>
          <p:nvPr/>
        </p:nvSpPr>
        <p:spPr>
          <a:xfrm>
            <a:off x="5777078" y="2868608"/>
            <a:ext cx="242421" cy="1748362"/>
          </a:xfrm>
          <a:custGeom>
            <a:avLst/>
            <a:gdLst>
              <a:gd name="connsiteX0" fmla="*/ 0 w 151545"/>
              <a:gd name="connsiteY0" fmla="*/ 0 h 2864223"/>
              <a:gd name="connsiteX1" fmla="*/ 40341 w 151545"/>
              <a:gd name="connsiteY1" fmla="*/ 94129 h 2864223"/>
              <a:gd name="connsiteX2" fmla="*/ 67235 w 151545"/>
              <a:gd name="connsiteY2" fmla="*/ 134470 h 2864223"/>
              <a:gd name="connsiteX3" fmla="*/ 94129 w 151545"/>
              <a:gd name="connsiteY3" fmla="*/ 215153 h 2864223"/>
              <a:gd name="connsiteX4" fmla="*/ 107576 w 151545"/>
              <a:gd name="connsiteY4" fmla="*/ 255494 h 2864223"/>
              <a:gd name="connsiteX5" fmla="*/ 121023 w 151545"/>
              <a:gd name="connsiteY5" fmla="*/ 295835 h 2864223"/>
              <a:gd name="connsiteX6" fmla="*/ 134470 w 151545"/>
              <a:gd name="connsiteY6" fmla="*/ 363070 h 2864223"/>
              <a:gd name="connsiteX7" fmla="*/ 134470 w 151545"/>
              <a:gd name="connsiteY7" fmla="*/ 887506 h 2864223"/>
              <a:gd name="connsiteX8" fmla="*/ 121023 w 151545"/>
              <a:gd name="connsiteY8" fmla="*/ 968188 h 2864223"/>
              <a:gd name="connsiteX9" fmla="*/ 94129 w 151545"/>
              <a:gd name="connsiteY9" fmla="*/ 1102659 h 2864223"/>
              <a:gd name="connsiteX10" fmla="*/ 67235 w 151545"/>
              <a:gd name="connsiteY10" fmla="*/ 1317812 h 2864223"/>
              <a:gd name="connsiteX11" fmla="*/ 40341 w 151545"/>
              <a:gd name="connsiteY11" fmla="*/ 1465729 h 2864223"/>
              <a:gd name="connsiteX12" fmla="*/ 26894 w 151545"/>
              <a:gd name="connsiteY12" fmla="*/ 1573306 h 2864223"/>
              <a:gd name="connsiteX13" fmla="*/ 0 w 151545"/>
              <a:gd name="connsiteY13" fmla="*/ 1788459 h 2864223"/>
              <a:gd name="connsiteX14" fmla="*/ 13447 w 151545"/>
              <a:gd name="connsiteY14" fmla="*/ 2501153 h 2864223"/>
              <a:gd name="connsiteX15" fmla="*/ 40341 w 151545"/>
              <a:gd name="connsiteY15" fmla="*/ 2662517 h 2864223"/>
              <a:gd name="connsiteX16" fmla="*/ 80682 w 151545"/>
              <a:gd name="connsiteY16" fmla="*/ 2796988 h 2864223"/>
              <a:gd name="connsiteX17" fmla="*/ 134470 w 151545"/>
              <a:gd name="connsiteY17" fmla="*/ 2864223 h 286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545" h="2864223">
                <a:moveTo>
                  <a:pt x="0" y="0"/>
                </a:moveTo>
                <a:cubicBezTo>
                  <a:pt x="13447" y="31376"/>
                  <a:pt x="25075" y="63596"/>
                  <a:pt x="40341" y="94129"/>
                </a:cubicBezTo>
                <a:cubicBezTo>
                  <a:pt x="47569" y="108584"/>
                  <a:pt x="60671" y="119702"/>
                  <a:pt x="67235" y="134470"/>
                </a:cubicBezTo>
                <a:cubicBezTo>
                  <a:pt x="78749" y="160376"/>
                  <a:pt x="85164" y="188259"/>
                  <a:pt x="94129" y="215153"/>
                </a:cubicBezTo>
                <a:lnTo>
                  <a:pt x="107576" y="255494"/>
                </a:lnTo>
                <a:cubicBezTo>
                  <a:pt x="112058" y="268941"/>
                  <a:pt x="118243" y="281936"/>
                  <a:pt x="121023" y="295835"/>
                </a:cubicBezTo>
                <a:lnTo>
                  <a:pt x="134470" y="363070"/>
                </a:lnTo>
                <a:cubicBezTo>
                  <a:pt x="158686" y="605237"/>
                  <a:pt x="155742" y="515246"/>
                  <a:pt x="134470" y="887506"/>
                </a:cubicBezTo>
                <a:cubicBezTo>
                  <a:pt x="132915" y="914727"/>
                  <a:pt x="126048" y="941390"/>
                  <a:pt x="121023" y="968188"/>
                </a:cubicBezTo>
                <a:cubicBezTo>
                  <a:pt x="112599" y="1013116"/>
                  <a:pt x="99799" y="1057301"/>
                  <a:pt x="94129" y="1102659"/>
                </a:cubicBezTo>
                <a:cubicBezTo>
                  <a:pt x="85164" y="1174377"/>
                  <a:pt x="81409" y="1246940"/>
                  <a:pt x="67235" y="1317812"/>
                </a:cubicBezTo>
                <a:cubicBezTo>
                  <a:pt x="55652" y="1375727"/>
                  <a:pt x="48943" y="1405514"/>
                  <a:pt x="40341" y="1465729"/>
                </a:cubicBezTo>
                <a:cubicBezTo>
                  <a:pt x="35230" y="1501504"/>
                  <a:pt x="31670" y="1537485"/>
                  <a:pt x="26894" y="1573306"/>
                </a:cubicBezTo>
                <a:cubicBezTo>
                  <a:pt x="1311" y="1765182"/>
                  <a:pt x="25138" y="1562214"/>
                  <a:pt x="0" y="1788459"/>
                </a:cubicBezTo>
                <a:cubicBezTo>
                  <a:pt x="4482" y="2026024"/>
                  <a:pt x="5531" y="2263678"/>
                  <a:pt x="13447" y="2501153"/>
                </a:cubicBezTo>
                <a:cubicBezTo>
                  <a:pt x="14548" y="2534170"/>
                  <a:pt x="31912" y="2624586"/>
                  <a:pt x="40341" y="2662517"/>
                </a:cubicBezTo>
                <a:cubicBezTo>
                  <a:pt x="46605" y="2690706"/>
                  <a:pt x="69508" y="2780226"/>
                  <a:pt x="80682" y="2796988"/>
                </a:cubicBezTo>
                <a:cubicBezTo>
                  <a:pt x="114608" y="2847878"/>
                  <a:pt x="96148" y="2825901"/>
                  <a:pt x="134470" y="2864223"/>
                </a:cubicBezTo>
              </a:path>
            </a:pathLst>
          </a:custGeom>
          <a:noFill/>
          <a:ln w="38100">
            <a:solidFill>
              <a:schemeClr val="accent1"/>
            </a:solidFill>
            <a:tailEnd type="triangle" w="med" len="med"/>
          </a:ln>
          <a:effectLst>
            <a:glow rad="63500">
              <a:srgbClr val="00264A">
                <a:alpha val="4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06A838B2-47DE-9A3A-EE19-6669B43B994C}"/>
              </a:ext>
            </a:extLst>
          </p:cNvPr>
          <p:cNvSpPr txBox="1"/>
          <p:nvPr/>
        </p:nvSpPr>
        <p:spPr>
          <a:xfrm>
            <a:off x="7813856" y="4154046"/>
            <a:ext cx="2982084" cy="1015663"/>
          </a:xfrm>
          <a:prstGeom prst="rect">
            <a:avLst/>
          </a:prstGeom>
          <a:noFill/>
        </p:spPr>
        <p:txBody>
          <a:bodyPr wrap="square" rtlCol="0">
            <a:spAutoFit/>
          </a:bodyPr>
          <a:lstStyle/>
          <a:p>
            <a:r>
              <a:rPr lang="en-US" sz="2000" dirty="0">
                <a:solidFill>
                  <a:schemeClr val="accent1"/>
                </a:solidFill>
                <a:latin typeface="18 VAG Rounded Light   02390" pitchFamily="2" charset="0"/>
              </a:rPr>
              <a:t>✅ 2. Forward </a:t>
            </a:r>
            <a:r>
              <a:rPr lang="en-US" sz="2000" b="1" dirty="0">
                <a:solidFill>
                  <a:schemeClr val="accent1"/>
                </a:solidFill>
                <a:latin typeface="Courier New" panose="02070309020205020404" pitchFamily="49" charset="0"/>
                <a:cs typeface="Courier New" panose="02070309020205020404" pitchFamily="49" charset="0"/>
              </a:rPr>
              <a:t>MEM</a:t>
            </a:r>
            <a:r>
              <a:rPr lang="en-US" sz="2000" dirty="0">
                <a:solidFill>
                  <a:schemeClr val="accent1"/>
                </a:solidFill>
                <a:latin typeface="18 VAG Rounded Light   02390" pitchFamily="2" charset="0"/>
              </a:rPr>
              <a:t> stage output to input of </a:t>
            </a:r>
            <a:r>
              <a:rPr lang="en-US" sz="2000" b="1" dirty="0">
                <a:solidFill>
                  <a:schemeClr val="accent1"/>
                </a:solidFill>
                <a:latin typeface="Courier New" panose="02070309020205020404" pitchFamily="49" charset="0"/>
                <a:cs typeface="Courier New" panose="02070309020205020404" pitchFamily="49" charset="0"/>
              </a:rPr>
              <a:t>EX</a:t>
            </a:r>
            <a:r>
              <a:rPr lang="en-US" sz="2000" dirty="0">
                <a:solidFill>
                  <a:schemeClr val="accent1"/>
                </a:solidFill>
                <a:latin typeface="18 VAG Rounded Light   02390" pitchFamily="2" charset="0"/>
              </a:rPr>
              <a:t> stage on next clock cycle.</a:t>
            </a:r>
          </a:p>
        </p:txBody>
      </p:sp>
      <p:sp>
        <p:nvSpPr>
          <p:cNvPr id="14" name="Rectangle 13">
            <a:extLst>
              <a:ext uri="{FF2B5EF4-FFF2-40B4-BE49-F238E27FC236}">
                <a16:creationId xmlns:a16="http://schemas.microsoft.com/office/drawing/2014/main" id="{1B9A5A97-6DB4-CB55-4684-0FD0ADB28038}"/>
              </a:ext>
            </a:extLst>
          </p:cNvPr>
          <p:cNvSpPr/>
          <p:nvPr/>
        </p:nvSpPr>
        <p:spPr>
          <a:xfrm>
            <a:off x="5182110" y="2402144"/>
            <a:ext cx="687650" cy="883589"/>
          </a:xfrm>
          <a:prstGeom prst="rect">
            <a:avLst/>
          </a:prstGeom>
          <a:noFill/>
          <a:ln w="5715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Tree>
    <p:extLst>
      <p:ext uri="{BB962C8B-B14F-4D97-AF65-F5344CB8AC3E}">
        <p14:creationId xmlns:p14="http://schemas.microsoft.com/office/powerpoint/2010/main" val="78953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2" grpId="0" animBg="1"/>
      <p:bldP spid="3" grpId="0" animBg="1"/>
      <p:bldP spid="7" grpId="0" animBg="1"/>
      <p:bldP spid="11" grpId="0"/>
      <p:bldP spid="14" grpId="0" animBg="1"/>
    </p:bldLst>
  </p:timing>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CS61C-ly-new">
  <a:themeElements>
    <a:clrScheme name="CS61C New">
      <a:dk1>
        <a:srgbClr val="000000"/>
      </a:dk1>
      <a:lt1>
        <a:srgbClr val="FFFFFF"/>
      </a:lt1>
      <a:dk2>
        <a:srgbClr val="002E5D"/>
      </a:dk2>
      <a:lt2>
        <a:srgbClr val="E5DCD1"/>
      </a:lt2>
      <a:accent1>
        <a:srgbClr val="00BDE2"/>
      </a:accent1>
      <a:accent2>
        <a:srgbClr val="C6DAC3"/>
      </a:accent2>
      <a:accent3>
        <a:srgbClr val="FEC016"/>
      </a:accent3>
      <a:accent4>
        <a:srgbClr val="D9E056"/>
      </a:accent4>
      <a:accent5>
        <a:srgbClr val="EB1379"/>
      </a:accent5>
      <a:accent6>
        <a:srgbClr val="A97EFA"/>
      </a:accent6>
      <a:hlink>
        <a:srgbClr val="7E7E7E"/>
      </a:hlink>
      <a:folHlink>
        <a:srgbClr val="E5DC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8575">
          <a:tailEnd type="triangle" w="lg" len="lg"/>
        </a:ln>
      </a:spPr>
      <a:bodyPr rtlCol="0" anchor="ctr"/>
      <a:lstStyle>
        <a:defPPr algn="ctr">
          <a:defRPr sz="2000" dirty="0">
            <a:solidFill>
              <a:schemeClr val="accent1"/>
            </a:solidFill>
            <a:latin typeface="18 VAG Rounded Light   02390" pitchFamily="2" charset="0"/>
          </a:defRPr>
        </a:defPPr>
      </a:lstStyle>
      <a:style>
        <a:lnRef idx="1">
          <a:schemeClr val="accent1"/>
        </a:lnRef>
        <a:fillRef idx="0">
          <a:schemeClr val="accent1"/>
        </a:fillRef>
        <a:effectRef idx="0">
          <a:schemeClr val="accent1"/>
        </a:effectRef>
        <a:fontRef idx="minor">
          <a:schemeClr val="tx1"/>
        </a:fontRef>
      </a:style>
    </a:spDef>
    <a:lnDef>
      <a:spPr>
        <a:ln w="28575">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400" dirty="0">
            <a:solidFill>
              <a:schemeClr val="accent1"/>
            </a:solidFill>
            <a:latin typeface="18 VAG Rounded Light   02390" pitchFamily="2" charset="0"/>
          </a:defRPr>
        </a:defPPr>
      </a:lstStyle>
    </a:txDef>
  </a:objectDefaults>
  <a:extraClrSchemeLst/>
  <a:extLst>
    <a:ext uri="{05A4C25C-085E-4340-85A3-A5531E510DB2}">
      <thm15:themeFamily xmlns:thm15="http://schemas.microsoft.com/office/thememl/2012/main" name="CS61C-ly-new" id="{DFFA2BFF-9357-A24D-A947-9735921D71C4}" vid="{3C32BE93-C896-F84B-BEA8-5E6C5AC7E2C8}"/>
    </a:ext>
  </a:extLst>
</a:theme>
</file>

<file path=ppt/theme/theme2.xml><?xml version="1.0" encoding="utf-8"?>
<a:theme xmlns:a="http://schemas.openxmlformats.org/drawingml/2006/main" name="Metro">
  <a:themeElements>
    <a:clrScheme name="Custom 1">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134770"/>
      </a:hlink>
      <a:folHlink>
        <a:srgbClr val="7AF8CC"/>
      </a:folHlink>
    </a:clrScheme>
    <a:fontScheme name="Custom 1">
      <a:majorFont>
        <a:latin typeface="VAGRundschriftD"/>
        <a:ea typeface=""/>
        <a:cs typeface=""/>
      </a:majorFont>
      <a:minorFont>
        <a:latin typeface="VAGRundschriftD"/>
        <a:ea typeface=""/>
        <a:cs typeface=""/>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2400" dirty="0">
            <a:latin typeface="18 VAG Rounded Thin   55390" pitchFamily="2"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CS61C-ly-new</Template>
  <TotalTime>25949</TotalTime>
  <Words>2793</Words>
  <Application>Microsoft Macintosh PowerPoint</Application>
  <PresentationFormat>Widescreen</PresentationFormat>
  <Paragraphs>550</Paragraphs>
  <Slides>26</Slides>
  <Notes>23</Notes>
  <HiddenSlides>1</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26</vt:i4>
      </vt:variant>
    </vt:vector>
  </HeadingPairs>
  <TitlesOfParts>
    <vt:vector size="47" baseType="lpstr">
      <vt:lpstr>.Hiragino Kaku Gothic Interface W3</vt:lpstr>
      <vt:lpstr>VAG Rundschrift D Light</vt:lpstr>
      <vt:lpstr>VAGRundschriftD</vt:lpstr>
      <vt:lpstr>VAGRundschriftDLig</vt:lpstr>
      <vt:lpstr>18 VAG Rounded Black   09390</vt:lpstr>
      <vt:lpstr>18 VAG Rounded Bold   07390</vt:lpstr>
      <vt:lpstr>18 VAG Rounded Light   02390</vt:lpstr>
      <vt:lpstr>18 VAG Rounded Light   02390</vt:lpstr>
      <vt:lpstr>18 VAG Rounded Thin   55390</vt:lpstr>
      <vt:lpstr>Arial</vt:lpstr>
      <vt:lpstr>Calibri</vt:lpstr>
      <vt:lpstr>Cambria Math</vt:lpstr>
      <vt:lpstr>Corbel</vt:lpstr>
      <vt:lpstr>Courier</vt:lpstr>
      <vt:lpstr>Courier New</vt:lpstr>
      <vt:lpstr>Helvetica</vt:lpstr>
      <vt:lpstr>Helvetica Neue</vt:lpstr>
      <vt:lpstr>Wingdings</vt:lpstr>
      <vt:lpstr>Wingdings 2</vt:lpstr>
      <vt:lpstr>CS61C-ly-new</vt:lpstr>
      <vt:lpstr>Metro</vt:lpstr>
      <vt:lpstr>Pipeline III: More Hazards, Superscalar Processors</vt:lpstr>
      <vt:lpstr>Talk announcement! Prof. Jae W. Lee</vt:lpstr>
      <vt:lpstr>Data Hazards II: Forwarding</vt:lpstr>
      <vt:lpstr>MEM/WB Pipeline Registers</vt:lpstr>
      <vt:lpstr>Data Hazards, Solution 1: Stalling</vt:lpstr>
      <vt:lpstr>Solution 2: Forwarding</vt:lpstr>
      <vt:lpstr>Forwarding EX Results</vt:lpstr>
      <vt:lpstr>Data Hazards III: Load</vt:lpstr>
      <vt:lpstr>Forwarding Cannot Fix All Data Hazards (1/2)</vt:lpstr>
      <vt:lpstr>Forwarding Cannot Fix All Data Hazards (2/2)</vt:lpstr>
      <vt:lpstr>Data Hazard 3: Loads</vt:lpstr>
      <vt:lpstr>Solution: Code Scheduling</vt:lpstr>
      <vt:lpstr>Control Hazards</vt:lpstr>
      <vt:lpstr>Three Types of Pipeline Hazards</vt:lpstr>
      <vt:lpstr>Branch Results Computed During MEM</vt:lpstr>
      <vt:lpstr>Control Hazard: Conditional Branches</vt:lpstr>
      <vt:lpstr>Kill Instructions after Branch (If Taken)</vt:lpstr>
      <vt:lpstr>Branch Prediction to Reduce Penalties</vt:lpstr>
      <vt:lpstr>Naïve Predictor: Don’t Take Branch</vt:lpstr>
      <vt:lpstr>Superscalar Processors and Calculating CPI</vt:lpstr>
      <vt:lpstr>Pipelining and ISA Design</vt:lpstr>
      <vt:lpstr>Further Increasing Processor Performance?</vt:lpstr>
      <vt:lpstr>Superscalar Processors</vt:lpstr>
      <vt:lpstr>Computing Cycles Per Instruction (CPI)</vt:lpstr>
      <vt:lpstr>ARM A53 Benchmark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RISC-V (California Gold)</dc:title>
  <dc:creator>Lisa Yan</dc:creator>
  <cp:lastModifiedBy>Lisa Yan</cp:lastModifiedBy>
  <cp:revision>1028</cp:revision>
  <cp:lastPrinted>2022-09-30T17:03:13Z</cp:lastPrinted>
  <dcterms:created xsi:type="dcterms:W3CDTF">2022-09-05T20:39:51Z</dcterms:created>
  <dcterms:modified xsi:type="dcterms:W3CDTF">2022-10-17T18:47:19Z</dcterms:modified>
</cp:coreProperties>
</file>